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heme/themeOverride12.xml" ContentType="application/vnd.openxmlformats-officedocument.themeOverr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Override5.xml" ContentType="application/vnd.openxmlformats-officedocument.themeOverride+xml"/>
  <Override PartName="/ppt/drawings/drawing2.xml" ContentType="application/vnd.openxmlformats-officedocument.drawingml.chartshape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Override19.xml" ContentType="application/vnd.openxmlformats-officedocument.themeOverride+xml"/>
  <Override PartName="/ppt/theme/themeOverride17.xml" ContentType="application/vnd.openxmlformats-officedocument.themeOverride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5.xml" ContentType="application/vnd.openxmlformats-officedocument.drawingml.chart+xml"/>
  <Override PartName="/ppt/theme/themeOverride15.xml" ContentType="application/vnd.openxmlformats-officedocument.themeOverride+xml"/>
  <Override PartName="/ppt/theme/themeOverride24.xml" ContentType="application/vnd.openxmlformats-officedocument.themeOverride+xml"/>
  <Override PartName="/ppt/theme/themeOverride26.xml" ContentType="application/vnd.openxmlformats-officedocument.themeOverr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theme/themeOverride13.xml" ContentType="application/vnd.openxmlformats-officedocument.themeOverride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theme/themeOverride22.xml" ContentType="application/vnd.openxmlformats-officedocument.themeOverr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rawings/drawing3.xml" ContentType="application/vnd.openxmlformats-officedocument.drawingml.chartshapes+xml"/>
  <Override PartName="/ppt/theme/themeOverride8.xml" ContentType="application/vnd.openxmlformats-officedocument.themeOverride+xml"/>
  <Override PartName="/ppt/theme/themeOverride11.xml" ContentType="application/vnd.openxmlformats-officedocument.themeOverride+xml"/>
  <Override PartName="/ppt/theme/themeOverride20.xml" ContentType="application/vnd.openxmlformats-officedocument.themeOverr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theme/themeOverride6.xml" ContentType="application/vnd.openxmlformats-officedocument.themeOverr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Default Extension="emf" ContentType="image/x-emf"/>
  <Override PartName="/ppt/theme/themeOverride4.xml" ContentType="application/vnd.openxmlformats-officedocument.themeOverr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theme/themeOverride18.xml" ContentType="application/vnd.openxmlformats-officedocument.themeOverride+xml"/>
  <Override PartName="/ppt/charts/chart4.xml" ContentType="application/vnd.openxmlformats-officedocument.drawingml.chart+xml"/>
  <Override PartName="/ppt/theme/themeOverride16.xml" ContentType="application/vnd.openxmlformats-officedocument.themeOverride+xml"/>
  <Override PartName="/ppt/theme/themeOverride25.xml" ContentType="application/vnd.openxmlformats-officedocument.themeOverr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theme/themeOverride9.xml" ContentType="application/vnd.openxmlformats-officedocument.themeOverride+xml"/>
  <Override PartName="/ppt/theme/themeOverride14.xml" ContentType="application/vnd.openxmlformats-officedocument.themeOverride+xml"/>
  <Override PartName="/ppt/theme/themeOverride23.xml" ContentType="application/vnd.openxmlformats-officedocument.themeOverr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Override7.xml" ContentType="application/vnd.openxmlformats-officedocument.themeOverride+xml"/>
  <Override PartName="/ppt/drawings/drawing4.xml" ContentType="application/vnd.openxmlformats-officedocument.drawingml.chartshapes+xml"/>
  <Override PartName="/ppt/theme/themeOverride21.xml" ContentType="application/vnd.openxmlformats-officedocument.themeOverr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Override10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3" r:id="rId2"/>
  </p:sldMasterIdLst>
  <p:notesMasterIdLst>
    <p:notesMasterId r:id="rId30"/>
  </p:notesMasterIdLst>
  <p:sldIdLst>
    <p:sldId id="280" r:id="rId3"/>
    <p:sldId id="283" r:id="rId4"/>
    <p:sldId id="365" r:id="rId5"/>
    <p:sldId id="295" r:id="rId6"/>
    <p:sldId id="256" r:id="rId7"/>
    <p:sldId id="259" r:id="rId8"/>
    <p:sldId id="260" r:id="rId9"/>
    <p:sldId id="275" r:id="rId10"/>
    <p:sldId id="261" r:id="rId11"/>
    <p:sldId id="296" r:id="rId12"/>
    <p:sldId id="320" r:id="rId13"/>
    <p:sldId id="321" r:id="rId14"/>
    <p:sldId id="322" r:id="rId15"/>
    <p:sldId id="323" r:id="rId16"/>
    <p:sldId id="324" r:id="rId17"/>
    <p:sldId id="326" r:id="rId18"/>
    <p:sldId id="325" r:id="rId19"/>
    <p:sldId id="327" r:id="rId20"/>
    <p:sldId id="328" r:id="rId21"/>
    <p:sldId id="329" r:id="rId22"/>
    <p:sldId id="330" r:id="rId23"/>
    <p:sldId id="367" r:id="rId24"/>
    <p:sldId id="332" r:id="rId25"/>
    <p:sldId id="366" r:id="rId26"/>
    <p:sldId id="368" r:id="rId27"/>
    <p:sldId id="364" r:id="rId28"/>
    <p:sldId id="282" r:id="rId29"/>
  </p:sldIdLst>
  <p:sldSz cx="9144000" cy="6858000" type="screen4x3"/>
  <p:notesSz cx="6797675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71DAFF"/>
    <a:srgbClr val="0099FF"/>
    <a:srgbClr val="0000FF"/>
    <a:srgbClr val="3366FF"/>
    <a:srgbClr val="380DA3"/>
    <a:srgbClr val="E71E09"/>
    <a:srgbClr val="CFEF0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51" autoAdjust="0"/>
    <p:restoredTop sz="99773" autoAdjust="0"/>
  </p:normalViewPr>
  <p:slideViewPr>
    <p:cSldViewPr>
      <p:cViewPr>
        <p:scale>
          <a:sx n="100" d="100"/>
          <a:sy n="100" d="100"/>
        </p:scale>
        <p:origin x="-1944" y="-444"/>
      </p:cViewPr>
      <p:guideLst>
        <p:guide orient="horz" pos="4247"/>
        <p:guide pos="564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depthPercent val="100"/>
      <c:rAngAx val="1"/>
    </c:view3D>
    <c:floor>
      <c:spPr>
        <a:noFill/>
        <a:ln w="9525">
          <a:noFill/>
        </a:ln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0.10968152503253162"/>
          <c:y val="0.11265273730547462"/>
          <c:w val="0.7950148330373058"/>
          <c:h val="0.5895557071114142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0099FF"/>
            </a:solidFill>
            <a:ln w="25281">
              <a:noFill/>
            </a:ln>
          </c:spPr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Лист1!$B$2:$B$5</c:f>
              <c:numCache>
                <c:formatCode>#,##0.00</c:formatCode>
                <c:ptCount val="4"/>
                <c:pt idx="0">
                  <c:v>611629.05000000005</c:v>
                </c:pt>
                <c:pt idx="1">
                  <c:v>625940.94999999937</c:v>
                </c:pt>
                <c:pt idx="2">
                  <c:v>732296.34000000043</c:v>
                </c:pt>
                <c:pt idx="3">
                  <c:v>1102815.73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gradFill rotWithShape="1">
              <a:gsLst>
                <a:gs pos="100000">
                  <a:srgbClr val="FF0000"/>
                </a:gs>
                <a:gs pos="10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Лист1!$C$2:$C$5</c:f>
              <c:numCache>
                <c:formatCode>#,##0.00</c:formatCode>
                <c:ptCount val="4"/>
                <c:pt idx="0">
                  <c:v>612980.53</c:v>
                </c:pt>
                <c:pt idx="1">
                  <c:v>634284.69999999844</c:v>
                </c:pt>
                <c:pt idx="2">
                  <c:v>733780.4799999987</c:v>
                </c:pt>
                <c:pt idx="3">
                  <c:v>1091904.9000000004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</c:v>
                </c:pt>
              </c:strCache>
            </c:strRef>
          </c:tx>
          <c:spPr>
            <a:gradFill rotWithShape="1">
              <a:gsLst>
                <a:gs pos="98000">
                  <a:schemeClr val="bg2">
                    <a:lumMod val="90000"/>
                  </a:schemeClr>
                </a:gs>
                <a:gs pos="10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Лист1!$D$2:$D$5</c:f>
              <c:numCache>
                <c:formatCode>#,##0.00</c:formatCode>
                <c:ptCount val="4"/>
                <c:pt idx="0">
                  <c:v>-1351.4799999999814</c:v>
                </c:pt>
                <c:pt idx="1">
                  <c:v>-8343.75</c:v>
                </c:pt>
                <c:pt idx="2">
                  <c:v>-1484.140000000014</c:v>
                </c:pt>
                <c:pt idx="3">
                  <c:v>10910.830000000075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Муниципальный долг</c:v>
                </c:pt>
              </c:strCache>
            </c:strRef>
          </c:tx>
          <c:spPr>
            <a:gradFill rotWithShape="1">
              <a:gsLst>
                <a:gs pos="100000">
                  <a:schemeClr val="accent4">
                    <a:satMod val="103000"/>
                    <a:lumMod val="102000"/>
                    <a:tint val="94000"/>
                  </a:schemeClr>
                </a:gs>
                <a:gs pos="96000">
                  <a:schemeClr val="tx2"/>
                </a:gs>
                <a:gs pos="100000">
                  <a:schemeClr val="accent4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  <a:sp3d/>
          </c:spPr>
          <c:cat>
            <c:numRef>
              <c:f>Лист1!$A$2:$A$5</c:f>
              <c:numCache>
                <c:formatCode>General</c:formatCode>
                <c:ptCount val="4"/>
                <c:pt idx="0">
                  <c:v>2018</c:v>
                </c:pt>
                <c:pt idx="1">
                  <c:v>2019</c:v>
                </c:pt>
                <c:pt idx="2">
                  <c:v>2020</c:v>
                </c:pt>
                <c:pt idx="3">
                  <c:v>2021</c:v>
                </c:pt>
              </c:numCache>
            </c:numRef>
          </c:cat>
          <c:val>
            <c:numRef>
              <c:f>Лист1!$E$2:$E$5</c:f>
              <c:numCache>
                <c:formatCode>#,##0.00</c:formatCode>
                <c:ptCount val="4"/>
                <c:pt idx="0">
                  <c:v>13.64</c:v>
                </c:pt>
                <c:pt idx="1">
                  <c:v>13.64</c:v>
                </c:pt>
                <c:pt idx="2">
                  <c:v>22.14</c:v>
                </c:pt>
                <c:pt idx="3">
                  <c:v>22.14</c:v>
                </c:pt>
              </c:numCache>
            </c:numRef>
          </c:val>
        </c:ser>
        <c:shape val="box"/>
        <c:axId val="118183808"/>
        <c:axId val="118185344"/>
        <c:axId val="0"/>
      </c:bar3DChart>
      <c:catAx>
        <c:axId val="118183808"/>
        <c:scaling>
          <c:orientation val="minMax"/>
        </c:scaling>
        <c:delete val="1"/>
        <c:axPos val="b"/>
        <c:numFmt formatCode="General" sourceLinked="1"/>
        <c:tickLblPos val="none"/>
        <c:crossAx val="118185344"/>
        <c:crosses val="autoZero"/>
        <c:auto val="1"/>
        <c:lblAlgn val="ctr"/>
        <c:lblOffset val="100"/>
      </c:catAx>
      <c:valAx>
        <c:axId val="118185344"/>
        <c:scaling>
          <c:orientation val="minMax"/>
        </c:scaling>
        <c:axPos val="l"/>
        <c:majorGridlines>
          <c:spPr>
            <a:ln w="9419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tickLblPos val="nextTo"/>
        <c:spPr>
          <a:ln w="9419">
            <a:noFill/>
          </a:ln>
        </c:spPr>
        <c:txPr>
          <a:bodyPr rot="-60000000" spcFirstLastPara="1" vertOverflow="ellipsis" vert="horz" wrap="square" anchor="ctr" anchorCtr="1"/>
          <a:lstStyle/>
          <a:p>
            <a:pPr>
              <a:defRPr sz="1183" b="0" i="0" u="none" strike="noStrike" kern="1200" baseline="0">
                <a:solidFill>
                  <a:schemeClr val="tx2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18183808"/>
        <c:crosses val="autoZero"/>
        <c:crossBetween val="between"/>
      </c:valAx>
      <c:spPr>
        <a:noFill/>
        <a:ln w="25281">
          <a:noFill/>
        </a:ln>
      </c:spPr>
    </c:plotArea>
    <c:legend>
      <c:legendPos val="b"/>
      <c:layout>
        <c:manualLayout>
          <c:xMode val="edge"/>
          <c:yMode val="edge"/>
          <c:x val="0.13999342250893379"/>
          <c:y val="0.86411330659139363"/>
          <c:w val="0.66472339752711773"/>
          <c:h val="0.12400633883028747"/>
        </c:manualLayout>
      </c:layout>
      <c:spPr>
        <a:noFill/>
        <a:ln w="25117">
          <a:noFill/>
        </a:ln>
      </c:spPr>
      <c:txPr>
        <a:bodyPr rot="0" spcFirstLastPara="1" vertOverflow="ellipsis" vert="horz" wrap="square" anchor="ctr" anchorCtr="1"/>
        <a:lstStyle/>
        <a:p>
          <a:pPr>
            <a:defRPr sz="1183" b="0" i="0" u="none" strike="noStrike" kern="1200" baseline="0">
              <a:solidFill>
                <a:schemeClr val="tx2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0.31627430910951992"/>
          <c:y val="0.21376811594202949"/>
          <c:w val="0.36745138178096326"/>
          <c:h val="0.65036231884057971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Структура доходов местного бюджета</c:v>
                </c:pt>
              </c:strCache>
            </c:strRef>
          </c:tx>
          <c:spPr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01600" prst="riblet"/>
            </a:sp3d>
          </c:spPr>
          <c:explosion val="1"/>
          <c:dPt>
            <c:idx val="0"/>
            <c:explosion val="8"/>
            <c:spPr>
              <a:solidFill>
                <a:srgbClr val="0099FF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</c:dPt>
          <c:dPt>
            <c:idx val="1"/>
            <c:spPr>
              <a:solidFill>
                <a:schemeClr val="bg2">
                  <a:lumMod val="75000"/>
                </a:schemeClr>
              </a:solidFill>
              <a:effectLst/>
              <a:scene3d>
                <a:camera prst="orthographicFront"/>
                <a:lightRig rig="threePt" dir="t"/>
              </a:scene3d>
            </c:spPr>
          </c:dPt>
          <c:dPt>
            <c:idx val="2"/>
            <c:explosion val="17"/>
            <c:spPr>
              <a:solidFill>
                <a:srgbClr val="FF0000"/>
              </a:solidFill>
              <a:ln w="0">
                <a:solidFill>
                  <a:schemeClr val="tx2"/>
                </a:solidFill>
                <a:round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</c:spPr>
          </c:dPt>
          <c:dLbls>
            <c:dLbl>
              <c:idx val="0"/>
              <c:layout>
                <c:manualLayout>
                  <c:x val="5.6628551855539737E-3"/>
                  <c:y val="-0.21586100694620344"/>
                </c:manualLayout>
              </c:layout>
              <c:dLblPos val="bestFit"/>
              <c:showPercent val="1"/>
            </c:dLbl>
            <c:dLbl>
              <c:idx val="1"/>
              <c:layout>
                <c:manualLayout>
                  <c:x val="2.9249792475640354E-2"/>
                  <c:y val="-0.10082342673862579"/>
                </c:manualLayout>
              </c:layout>
              <c:dLblPos val="bestFit"/>
              <c:showPercent val="1"/>
            </c:dLbl>
            <c:spPr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  <a:scene3d>
                <a:camera prst="orthographicFront"/>
                <a:lightRig rig="threePt" dir="t"/>
              </a:scene3d>
              <a:sp3d/>
            </c:spPr>
            <c:txPr>
              <a:bodyPr/>
              <a:lstStyle/>
              <a:p>
                <a:pPr>
                  <a:defRPr sz="2785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168126.87</c:v>
                </c:pt>
                <c:pt idx="1">
                  <c:v>35235.159999999996</c:v>
                </c:pt>
                <c:pt idx="2">
                  <c:v>899453.99</c:v>
                </c:pt>
              </c:numCache>
            </c:numRef>
          </c:val>
        </c:ser>
        <c:ser>
          <c:idx val="1"/>
          <c:order val="1"/>
          <c:tx>
            <c:strRef>
              <c:f>Лист1!$A$2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spPr>
              <a:noFill/>
              <a:ln w="25332">
                <a:noFill/>
              </a:ln>
            </c:spPr>
            <c:showPercent val="1"/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98.23</c:v>
                </c:pt>
                <c:pt idx="1">
                  <c:v>87.66</c:v>
                </c:pt>
                <c:pt idx="2">
                  <c:v>97.61999999999999</c:v>
                </c:pt>
              </c:numCache>
            </c:numRef>
          </c:val>
        </c:ser>
        <c:ser>
          <c:idx val="2"/>
          <c:order val="2"/>
          <c:tx>
            <c:strRef>
              <c:f>Лист1!$A$3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spPr>
              <a:noFill/>
              <a:ln w="25332">
                <a:noFill/>
              </a:ln>
            </c:spPr>
            <c:showPercent val="1"/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Столбец3</c:v>
                </c:pt>
              </c:strCache>
            </c:strRef>
          </c:tx>
          <c:dLbls>
            <c:spPr>
              <a:noFill/>
              <a:ln w="25332">
                <a:noFill/>
              </a:ln>
            </c:spPr>
            <c:showPercent val="1"/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Лист1!$E$2:$E$4</c:f>
              <c:numCache>
                <c:formatCode>General</c:formatCode>
                <c:ptCount val="3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Столбец4</c:v>
                </c:pt>
              </c:strCache>
            </c:strRef>
          </c:tx>
          <c:dLbls>
            <c:spPr>
              <a:noFill/>
              <a:ln w="25332">
                <a:noFill/>
              </a:ln>
            </c:spPr>
            <c:showPercent val="1"/>
          </c:dLbls>
          <c:cat>
            <c:strRef>
              <c:f>Лист1!$A$2:$A$4</c:f>
              <c:strCache>
                <c:ptCount val="3"/>
                <c:pt idx="0">
                  <c:v>Налоговые доходы</c:v>
                </c:pt>
                <c:pt idx="1">
                  <c:v>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Лист1!$F$2:$F$4</c:f>
              <c:numCache>
                <c:formatCode>General</c:formatCode>
                <c:ptCount val="3"/>
              </c:numCache>
            </c:numRef>
          </c:val>
        </c:ser>
        <c:firstSliceAng val="110"/>
      </c:pieChart>
      <c:spPr>
        <a:noFill/>
        <a:ln w="25366">
          <a:noFill/>
        </a:ln>
      </c:spPr>
    </c:plotArea>
    <c:legend>
      <c:legendPos val="t"/>
      <c:layout>
        <c:manualLayout>
          <c:xMode val="edge"/>
          <c:yMode val="edge"/>
          <c:x val="9.8795337968494781E-2"/>
          <c:y val="1.3689185590931602E-2"/>
          <c:w val="0.83656595027998115"/>
          <c:h val="6.8372132831222315E-2"/>
        </c:manualLayout>
      </c:layout>
      <c:txPr>
        <a:bodyPr/>
        <a:lstStyle/>
        <a:p>
          <a:pPr rtl="0">
            <a:defRPr sz="2089" baseline="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spPr>
    <a:ln>
      <a:solidFill>
        <a:schemeClr val="tx2">
          <a:lumMod val="15000"/>
          <a:lumOff val="85000"/>
          <a:alpha val="59000"/>
        </a:schemeClr>
      </a:solidFill>
    </a:ln>
  </c:spPr>
  <c:txPr>
    <a:bodyPr/>
    <a:lstStyle/>
    <a:p>
      <a:pPr>
        <a:defRPr sz="1791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rotY val="10"/>
      <c:perspective val="50"/>
    </c:view3D>
    <c:plotArea>
      <c:layout>
        <c:manualLayout>
          <c:layoutTarget val="inner"/>
          <c:xMode val="edge"/>
          <c:yMode val="edge"/>
          <c:x val="6.0388945752302969E-2"/>
          <c:y val="0.21786833855799467"/>
          <c:w val="0.48106448311156685"/>
          <c:h val="0.4592476489028213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plastic">
              <a:bevelT w="387350"/>
            </a:sp3d>
          </c:spPr>
          <c:explosion val="26"/>
          <c:dPt>
            <c:idx val="0"/>
            <c:explosion val="22"/>
            <c:spPr>
              <a:gradFill rotWithShape="1">
                <a:gsLst>
                  <a:gs pos="100000">
                    <a:srgbClr val="FF0000"/>
                  </a:gs>
                  <a:gs pos="100000">
                    <a:schemeClr val="accent1">
                      <a:lumMod val="98000"/>
                      <a:alpha val="56000"/>
                    </a:schemeClr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6200000" scaled="0"/>
              </a:gradFill>
              <a:ln>
                <a:noFill/>
              </a:ln>
              <a:effectLst/>
              <a:scene3d>
                <a:camera prst="orthographicFront"/>
                <a:lightRig rig="threePt" dir="t"/>
              </a:scene3d>
            </c:spPr>
          </c:dPt>
          <c:dPt>
            <c:idx val="1"/>
            <c:spPr>
              <a:solidFill>
                <a:srgbClr val="0099FF"/>
              </a:solidFill>
              <a:ln>
                <a:solidFill>
                  <a:srgbClr val="0099FF"/>
                </a:solidFill>
              </a:ln>
              <a:scene3d>
                <a:camera prst="orthographicFront"/>
                <a:lightRig rig="threePt" dir="t"/>
              </a:scene3d>
            </c:spPr>
          </c:dPt>
          <c:dPt>
            <c:idx val="2"/>
            <c:spPr>
              <a:solidFill>
                <a:schemeClr val="accent5"/>
              </a:solidFill>
              <a:scene3d>
                <a:camera prst="orthographicFront"/>
                <a:lightRig rig="threePt" dir="t"/>
              </a:scene3d>
            </c:spPr>
          </c:dPt>
          <c:dPt>
            <c:idx val="3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</c:spPr>
          </c:dPt>
          <c:dPt>
            <c:idx val="4"/>
            <c:spPr>
              <a:solidFill>
                <a:schemeClr val="bg2">
                  <a:lumMod val="75000"/>
                </a:schemeClr>
              </a:solidFill>
              <a:scene3d>
                <a:camera prst="orthographicFront"/>
                <a:lightRig rig="threePt" dir="t"/>
              </a:scene3d>
              <a:sp3d prstMaterial="plastic">
                <a:bevelT w="387350"/>
              </a:sp3d>
            </c:spPr>
          </c:dPt>
          <c:dPt>
            <c:idx val="5"/>
            <c:explosion val="42"/>
            <c:spPr>
              <a:solidFill>
                <a:schemeClr val="tx1"/>
              </a:solidFill>
              <a:scene3d>
                <a:camera prst="orthographicFront"/>
                <a:lightRig rig="threePt" dir="t"/>
              </a:scene3d>
            </c:spPr>
          </c:dPt>
          <c:dLbls>
            <c:dLbl>
              <c:idx val="0"/>
              <c:layout>
                <c:manualLayout>
                  <c:x val="-0.11523286921699682"/>
                  <c:y val="-0.20285666526349264"/>
                </c:manualLayout>
              </c:layout>
              <c:spPr/>
              <c:txPr>
                <a:bodyPr/>
                <a:lstStyle/>
                <a:p>
                  <a:pPr>
                    <a:defRPr sz="1997" b="1" i="0" baseline="0">
                      <a:latin typeface="Times New Roman" pitchFamily="18" charset="0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1"/>
              <c:layout>
                <c:manualLayout>
                  <c:x val="-5.0117487266677911E-2"/>
                  <c:y val="4.3425196850393734E-2"/>
                </c:manualLayout>
              </c:layout>
              <c:spPr/>
              <c:txPr>
                <a:bodyPr/>
                <a:lstStyle/>
                <a:p>
                  <a:pPr>
                    <a:defRPr sz="1997" b="1" i="0" baseline="0">
                      <a:latin typeface="Times New Roman" pitchFamily="18" charset="0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2"/>
              <c:layout>
                <c:manualLayout>
                  <c:x val="-6.8278291418441481E-2"/>
                  <c:y val="-6.6849102878533623E-3"/>
                </c:manualLayout>
              </c:layout>
              <c:spPr/>
              <c:txPr>
                <a:bodyPr/>
                <a:lstStyle/>
                <a:p>
                  <a:pPr>
                    <a:defRPr sz="1997" b="1" i="0" baseline="0">
                      <a:latin typeface="Times New Roman" pitchFamily="18" charset="0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3"/>
              <c:layout>
                <c:manualLayout>
                  <c:x val="-4.9035646156147916E-2"/>
                  <c:y val="-3.7029947076287706E-2"/>
                </c:manualLayout>
              </c:layout>
              <c:spPr/>
              <c:txPr>
                <a:bodyPr/>
                <a:lstStyle/>
                <a:p>
                  <a:pPr>
                    <a:defRPr sz="1997" b="1" i="0" baseline="0">
                      <a:latin typeface="Times New Roman" pitchFamily="18" charset="0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4"/>
              <c:layout>
                <c:manualLayout>
                  <c:x val="5.1690458040477796E-2"/>
                  <c:y val="2.664592745578943E-2"/>
                </c:manualLayout>
              </c:layout>
              <c:spPr/>
              <c:txPr>
                <a:bodyPr/>
                <a:lstStyle/>
                <a:p>
                  <a:pPr>
                    <a:defRPr sz="1997" b="1" i="0" baseline="0">
                      <a:latin typeface="Times New Roman" pitchFamily="18" charset="0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5"/>
              <c:layout>
                <c:manualLayout>
                  <c:x val="2.7568580197369807E-2"/>
                  <c:y val="-3.7629663095391792E-2"/>
                </c:manualLayout>
              </c:layout>
              <c:dLblPos val="bestFit"/>
              <c:showVal val="1"/>
            </c:dLbl>
            <c:spPr>
              <a:noFill/>
              <a:ln w="25376">
                <a:noFill/>
              </a:ln>
            </c:spPr>
            <c:txPr>
              <a:bodyPr/>
              <a:lstStyle/>
              <a:p>
                <a:pPr>
                  <a:defRPr sz="1997" b="1" i="0" baseline="0">
                    <a:latin typeface="Times New Roman" pitchFamily="18" charset="0"/>
                  </a:defRPr>
                </a:pPr>
                <a:endParaRPr lang="ru-RU"/>
              </a:p>
            </c:txPr>
            <c:dLblPos val="bestFit"/>
            <c:showVal val="1"/>
            <c:showLeaderLines val="1"/>
            <c:leaderLines>
              <c:spPr>
                <a:ln w="9510">
                  <a:solidFill>
                    <a:prstClr val="black">
                      <a:shade val="95000"/>
                      <a:satMod val="105000"/>
                      <a:alpha val="89000"/>
                    </a:prstClr>
                  </a:solidFill>
                </a:ln>
              </c:spPr>
            </c:leaderLines>
          </c:dLbls>
          <c:cat>
            <c:strRef>
              <c:f>Лист1!$A$2:$A$7</c:f>
              <c:strCache>
                <c:ptCount val="6"/>
                <c:pt idx="0">
                  <c:v>Налог на доходы физлиц-95,4%</c:v>
                </c:pt>
                <c:pt idx="1">
                  <c:v>Налоги на товары, реализуемые на территории РФ-2,7%</c:v>
                </c:pt>
                <c:pt idx="2">
                  <c:v>Налоги на совокупный доход-0,8%</c:v>
                </c:pt>
                <c:pt idx="3">
                  <c:v>Государственная пошлина-0,9%</c:v>
                </c:pt>
                <c:pt idx="4">
                  <c:v>Земельный  налог-0,08%</c:v>
                </c:pt>
                <c:pt idx="5">
                  <c:v>Налоги на имущество-0,11%</c:v>
                </c:pt>
              </c:strCache>
            </c:strRef>
          </c:cat>
          <c:val>
            <c:numRef>
              <c:f>Лист1!$B$2:$B$7</c:f>
              <c:numCache>
                <c:formatCode>#,##0</c:formatCode>
                <c:ptCount val="6"/>
                <c:pt idx="0">
                  <c:v>160347</c:v>
                </c:pt>
                <c:pt idx="1">
                  <c:v>4501</c:v>
                </c:pt>
                <c:pt idx="2">
                  <c:v>1387</c:v>
                </c:pt>
                <c:pt idx="3">
                  <c:v>1576</c:v>
                </c:pt>
                <c:pt idx="4">
                  <c:v>131</c:v>
                </c:pt>
                <c:pt idx="5">
                  <c:v>185</c:v>
                </c:pt>
              </c:numCache>
            </c:numRef>
          </c:val>
        </c:ser>
      </c:pie3DChart>
      <c:spPr>
        <a:noFill/>
        <a:ln w="25388">
          <a:noFill/>
        </a:ln>
      </c:spPr>
    </c:plotArea>
    <c:legend>
      <c:legendPos val="r"/>
      <c:layout>
        <c:manualLayout>
          <c:xMode val="edge"/>
          <c:yMode val="edge"/>
          <c:x val="0.52881816538407855"/>
          <c:y val="0.15744265382060701"/>
          <c:w val="0.35517334962597857"/>
          <c:h val="0.69679802923897571"/>
        </c:manualLayout>
      </c:layout>
      <c:txPr>
        <a:bodyPr/>
        <a:lstStyle/>
        <a:p>
          <a:pPr rtl="0">
            <a:defRPr sz="2097" kern="1200" spc="0" baseline="0">
              <a:latin typeface="Times New Roman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797"/>
      </a:pPr>
      <a:endParaRPr lang="ru-RU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8.1520331941866864E-2"/>
          <c:y val="2.71759867554533E-2"/>
          <c:w val="0.49463212247283384"/>
          <c:h val="0.864255369421636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 w="33726" cap="flat" cmpd="sng" algn="ctr">
              <a:solidFill>
                <a:schemeClr val="lt1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c:spPr>
          <c:explosion val="7"/>
          <c:dPt>
            <c:idx val="0"/>
            <c:spPr>
              <a:solidFill>
                <a:srgbClr val="FF0000"/>
              </a:solidFill>
              <a:ln w="33726" cap="flat" cmpd="sng" algn="ctr">
                <a:solidFill>
                  <a:srgbClr val="FF0000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1"/>
            <c:spPr>
              <a:solidFill>
                <a:schemeClr val="bg1">
                  <a:lumMod val="95000"/>
                </a:schemeClr>
              </a:solidFill>
              <a:ln w="33726" cap="flat" cmpd="sng" algn="ctr">
                <a:solidFill>
                  <a:schemeClr val="bg1">
                    <a:lumMod val="95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2"/>
            <c:spPr>
              <a:solidFill>
                <a:schemeClr val="accent5">
                  <a:lumMod val="60000"/>
                  <a:lumOff val="40000"/>
                </a:schemeClr>
              </a:solidFill>
              <a:ln w="33726" cap="flat" cmpd="sng" algn="ctr">
                <a:solidFill>
                  <a:schemeClr val="accent5">
                    <a:lumMod val="60000"/>
                    <a:lumOff val="40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3"/>
            <c:spPr>
              <a:solidFill>
                <a:schemeClr val="tx1">
                  <a:lumMod val="65000"/>
                  <a:lumOff val="35000"/>
                </a:schemeClr>
              </a:solidFill>
              <a:ln w="33726" cap="flat" cmpd="sng" algn="ctr">
                <a:solidFill>
                  <a:schemeClr val="tx1">
                    <a:lumMod val="65000"/>
                    <a:lumOff val="35000"/>
                  </a:scheme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Pt>
            <c:idx val="4"/>
            <c:spPr>
              <a:solidFill>
                <a:srgbClr val="0099FF"/>
              </a:solidFill>
              <a:ln w="33726" cap="flat" cmpd="sng" algn="ctr">
                <a:solidFill>
                  <a:srgbClr val="0099FF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c:spPr>
          </c:dPt>
          <c:dLbls>
            <c:dLbl>
              <c:idx val="0"/>
              <c:layout>
                <c:manualLayout>
                  <c:x val="0.12605402449693789"/>
                  <c:y val="-0.26460167620264591"/>
                </c:manualLayout>
              </c:layout>
              <c:spPr/>
              <c:txPr>
                <a:bodyPr/>
                <a:lstStyle/>
                <a:p>
                  <a:pPr>
                    <a:defRPr sz="1770" b="1" i="0" baseline="0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1"/>
              <c:layout>
                <c:manualLayout>
                  <c:x val="-7.6888891448167324E-2"/>
                  <c:y val="-1.1493863987450857E-2"/>
                </c:manualLayout>
              </c:layout>
              <c:dLblPos val="bestFit"/>
              <c:showVal val="1"/>
            </c:dLbl>
            <c:dLbl>
              <c:idx val="2"/>
              <c:layout>
                <c:manualLayout>
                  <c:x val="-1.0369928236039758E-2"/>
                  <c:y val="-5.3867037267050999E-2"/>
                </c:manualLayout>
              </c:layout>
              <c:spPr/>
              <c:txPr>
                <a:bodyPr/>
                <a:lstStyle/>
                <a:p>
                  <a:pPr>
                    <a:defRPr sz="1770" b="1" i="0" baseline="0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3"/>
              <c:layout>
                <c:manualLayout>
                  <c:x val="2.4431475086141912E-3"/>
                  <c:y val="-1.471512091077014E-2"/>
                </c:manualLayout>
              </c:layout>
              <c:spPr/>
              <c:txPr>
                <a:bodyPr/>
                <a:lstStyle/>
                <a:p>
                  <a:pPr>
                    <a:defRPr sz="1770" b="1" i="0" baseline="0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4"/>
              <c:layout>
                <c:manualLayout>
                  <c:x val="6.9757217847769663E-3"/>
                  <c:y val="1.2680188312409814E-2"/>
                </c:manualLayout>
              </c:layout>
              <c:spPr/>
              <c:txPr>
                <a:bodyPr/>
                <a:lstStyle/>
                <a:p>
                  <a:pPr>
                    <a:defRPr sz="1770" b="1" i="0" baseline="0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Val val="1"/>
            </c:dLbl>
            <c:dLbl>
              <c:idx val="5"/>
              <c:layout>
                <c:manualLayout>
                  <c:x val="1.1033162264387863E-2"/>
                  <c:y val="-1.9869803222435797E-2"/>
                </c:manualLayout>
              </c:layout>
              <c:spPr/>
              <c:txPr>
                <a:bodyPr/>
                <a:lstStyle/>
                <a:p>
                  <a:pPr>
                    <a:defRPr sz="1770" b="1" i="0" baseline="0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dLblPos val="bestFit"/>
              <c:showVal val="1"/>
            </c:dLbl>
            <c:spPr>
              <a:noFill/>
              <a:ln w="22486">
                <a:noFill/>
              </a:ln>
            </c:spPr>
            <c:txPr>
              <a:bodyPr/>
              <a:lstStyle/>
              <a:p>
                <a:pPr>
                  <a:defRPr sz="1770" b="1" i="0" baseline="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Лист1!$A$2:$A$7</c:f>
              <c:strCache>
                <c:ptCount val="6"/>
                <c:pt idx="0">
                  <c:v>Доходы от использования имущества-87,4%</c:v>
                </c:pt>
                <c:pt idx="1">
                  <c:v>Доходы от оказания платных услуг-1,77%</c:v>
                </c:pt>
                <c:pt idx="2">
                  <c:v>Доходы от продажи активов-0,14%</c:v>
                </c:pt>
                <c:pt idx="3">
                  <c:v>Плата за негативное воздействие на окружающую среду-1,17%</c:v>
                </c:pt>
                <c:pt idx="4">
                  <c:v>Штрафы, санкции, возмещение ущерба-9,28%</c:v>
                </c:pt>
                <c:pt idx="5">
                  <c:v>Прочие неналоговые доходы-0,21%</c:v>
                </c:pt>
              </c:strCache>
            </c:strRef>
          </c:cat>
          <c:val>
            <c:numRef>
              <c:f>Лист1!$B$2:$B$7</c:f>
              <c:numCache>
                <c:formatCode>#,##0</c:formatCode>
                <c:ptCount val="6"/>
                <c:pt idx="0">
                  <c:v>30810</c:v>
                </c:pt>
                <c:pt idx="1">
                  <c:v>623</c:v>
                </c:pt>
                <c:pt idx="2">
                  <c:v>49</c:v>
                </c:pt>
                <c:pt idx="3">
                  <c:v>411</c:v>
                </c:pt>
                <c:pt idx="4">
                  <c:v>3269</c:v>
                </c:pt>
                <c:pt idx="5">
                  <c:v>73</c:v>
                </c:pt>
              </c:numCache>
            </c:numRef>
          </c:val>
        </c:ser>
        <c:firstSliceAng val="79"/>
      </c:pieChart>
      <c:spPr>
        <a:noFill/>
        <a:ln w="25362">
          <a:noFill/>
        </a:ln>
      </c:spPr>
    </c:plotArea>
    <c:legend>
      <c:legendPos val="r"/>
      <c:layout>
        <c:manualLayout>
          <c:xMode val="edge"/>
          <c:yMode val="edge"/>
          <c:x val="0.64283498801780214"/>
          <c:y val="7.6292190231439433E-2"/>
          <c:w val="0.33768492525390958"/>
          <c:h val="0.77832867665735528"/>
        </c:manualLayout>
      </c:layout>
      <c:txPr>
        <a:bodyPr/>
        <a:lstStyle/>
        <a:p>
          <a:pPr rtl="0">
            <a:lnSpc>
              <a:spcPct val="80000"/>
            </a:lnSpc>
            <a:defRPr sz="1682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594"/>
      </a:pPr>
      <a:endParaRPr lang="ru-RU"/>
    </a:p>
  </c:txPr>
  <c:externalData r:id="rId1"/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3.9529439086968064E-2"/>
          <c:y val="0.16046516401089694"/>
          <c:w val="0.48775800672387881"/>
          <c:h val="0.82294715826398612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/>
            <a:scene3d>
              <a:camera prst="orthographicFront"/>
              <a:lightRig rig="threePt" dir="t"/>
            </a:scene3d>
          </c:spPr>
          <c:dPt>
            <c:idx val="0"/>
            <c:spPr>
              <a:solidFill>
                <a:srgbClr val="FF0000"/>
              </a:solidFill>
              <a:effectLst/>
              <a:scene3d>
                <a:camera prst="orthographicFront"/>
                <a:lightRig rig="threePt" dir="t"/>
              </a:scene3d>
            </c:spPr>
          </c:dPt>
          <c:dPt>
            <c:idx val="1"/>
            <c:spPr>
              <a:solidFill>
                <a:srgbClr val="0099FF"/>
              </a:solidFill>
              <a:effectLst/>
              <a:scene3d>
                <a:camera prst="orthographicFront"/>
                <a:lightRig rig="threePt" dir="t"/>
              </a:scene3d>
            </c:spPr>
          </c:dPt>
          <c:cat>
            <c:strRef>
              <c:f>Лист1!$A$2:$A$6</c:f>
              <c:strCache>
                <c:ptCount val="5"/>
                <c:pt idx="0">
                  <c:v>Администрация   ЗАТО город Заозерск </c:v>
                </c:pt>
                <c:pt idx="1">
                  <c:v>МКУ «Центр по делам гражданской обороны и чрезвычайной ситуациям ЗАТО город Заозерск» </c:v>
                </c:pt>
                <c:pt idx="2">
                  <c:v>МКУ «Многофункциональный центр предоставления государственных и муниципальных услуг ЗАТО город Заозерск» </c:v>
                </c:pt>
                <c:pt idx="3">
                  <c:v>МКУ «Управление городским хозяйством» </c:v>
                </c:pt>
                <c:pt idx="4">
                  <c:v>МКУ «Управление образованием ЗАТО город Заозерск» 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21</c:v>
                </c:pt>
                <c:pt idx="1">
                  <c:v>14.4</c:v>
                </c:pt>
                <c:pt idx="2">
                  <c:v>7</c:v>
                </c:pt>
                <c:pt idx="3">
                  <c:v>550</c:v>
                </c:pt>
                <c:pt idx="4">
                  <c:v>30.4</c:v>
                </c:pt>
              </c:numCache>
            </c:numRef>
          </c:val>
        </c:ser>
        <c:firstSliceAng val="48"/>
      </c:pieChart>
      <c:spPr>
        <a:noFill/>
        <a:ln w="25365">
          <a:noFill/>
        </a:ln>
      </c:spPr>
    </c:plotArea>
    <c:legend>
      <c:legendPos val="r"/>
      <c:layout>
        <c:manualLayout>
          <c:xMode val="edge"/>
          <c:yMode val="edge"/>
          <c:x val="0.57159383202099812"/>
          <c:y val="7.8542491247208905E-3"/>
          <c:w val="0.39840813648293982"/>
          <c:h val="0.69851162790697652"/>
        </c:manualLayout>
      </c:layout>
      <c:txPr>
        <a:bodyPr/>
        <a:lstStyle/>
        <a:p>
          <a:pPr rtl="0">
            <a:defRPr sz="1400" baseline="0">
              <a:latin typeface="Times New Roman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798"/>
      </a:pPr>
      <a:endParaRPr lang="ru-RU"/>
    </a:p>
  </c:txPr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6.9605717258001756E-2"/>
          <c:y val="9.7944293097724955E-2"/>
          <c:w val="0.5230137845606303"/>
          <c:h val="0.8166211860380449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noFill/>
            </a:ln>
            <a:scene3d>
              <a:camera prst="orthographicFront"/>
              <a:lightRig rig="threePt" dir="t"/>
            </a:scene3d>
          </c:spPr>
          <c:dPt>
            <c:idx val="0"/>
            <c:explosion val="10"/>
            <c:spPr>
              <a:solidFill>
                <a:srgbClr val="FF0000"/>
              </a:solidFill>
              <a:ln w="25370">
                <a:noFill/>
              </a:ln>
            </c:spPr>
          </c:dPt>
          <c:dPt>
            <c:idx val="1"/>
            <c:spPr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</c:spPr>
          </c:dPt>
          <c:dPt>
            <c:idx val="2"/>
            <c:explosion val="12"/>
            <c:spPr>
              <a:solidFill>
                <a:srgbClr val="0099FF"/>
              </a:solidFill>
              <a:ln>
                <a:noFill/>
              </a:ln>
              <a:scene3d>
                <a:camera prst="orthographicFront"/>
                <a:lightRig rig="threePt" dir="t"/>
              </a:scene3d>
            </c:spPr>
          </c:dPt>
          <c:dPt>
            <c:idx val="3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</c:spPr>
          </c:dPt>
          <c:dLbls>
            <c:dLbl>
              <c:idx val="0"/>
              <c:layout>
                <c:manualLayout>
                  <c:x val="4.1666666666666683E-3"/>
                  <c:y val="-3.4357616595572071E-2"/>
                </c:manualLayout>
              </c:layout>
              <c:spPr/>
              <c:txPr>
                <a:bodyPr/>
                <a:lstStyle/>
                <a:p>
                  <a:pPr>
                    <a:defRPr sz="1996" b="1" i="0" baseline="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7.5945935914584033E-4"/>
                  <c:y val="3.053254527240605E-2"/>
                </c:manualLayout>
              </c:layout>
              <c:spPr/>
              <c:txPr>
                <a:bodyPr/>
                <a:lstStyle/>
                <a:p>
                  <a:pPr>
                    <a:defRPr sz="1996" b="1" i="0" baseline="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5273670859377225E-2"/>
                  <c:y val="3.790181897341726E-2"/>
                </c:manualLayout>
              </c:layout>
              <c:tx>
                <c:rich>
                  <a:bodyPr/>
                  <a:lstStyle/>
                  <a:p>
                    <a:pPr>
                      <a:defRPr sz="1996" b="1" i="0" baseline="0"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ru-RU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218 390</a:t>
                    </a:r>
                    <a:endParaRPr lang="en-US" dirty="0">
                      <a:solidFill>
                        <a:srgbClr val="0099FF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pPr/>
            </c:dLbl>
            <c:dLbl>
              <c:idx val="3"/>
              <c:layout>
                <c:manualLayout>
                  <c:x val="-8.4454286964129339E-3"/>
                  <c:y val="-4.5873636610549114E-2"/>
                </c:manualLayout>
              </c:layout>
              <c:tx>
                <c:rich>
                  <a:bodyPr/>
                  <a:lstStyle/>
                  <a:p>
                    <a:pPr>
                      <a:defRPr sz="1996" b="1" i="0" baseline="0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ru-RU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227 569</a:t>
                    </a:r>
                    <a:endParaRPr lang="en-US" dirty="0">
                      <a:solidFill>
                        <a:schemeClr val="tx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spPr/>
            </c:dLbl>
            <c:dLbl>
              <c:idx val="4"/>
              <c:layout>
                <c:manualLayout>
                  <c:x val="-3.0888746196000242E-2"/>
                  <c:y val="-0.13783749707366549"/>
                </c:manualLayout>
              </c:layout>
              <c:spPr/>
              <c:txPr>
                <a:bodyPr/>
                <a:lstStyle/>
                <a:p>
                  <a:pPr>
                    <a:defRPr sz="1996" b="1" i="0" baseline="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5"/>
              <c:layout>
                <c:manualLayout>
                  <c:x val="1.9061864106874229E-2"/>
                  <c:y val="-0.17517867467992537"/>
                </c:manualLayout>
              </c:layout>
              <c:showVal val="1"/>
            </c:dLbl>
            <c:dLbl>
              <c:idx val="6"/>
              <c:layout>
                <c:manualLayout>
                  <c:x val="4.2730760564428823E-2"/>
                  <c:y val="-0.14386238068517479"/>
                </c:manualLayout>
              </c:layout>
              <c:showVal val="1"/>
            </c:dLbl>
            <c:spPr>
              <a:noFill/>
              <a:ln w="25340">
                <a:noFill/>
              </a:ln>
            </c:spPr>
            <c:txPr>
              <a:bodyPr/>
              <a:lstStyle/>
              <a:p>
                <a:pPr>
                  <a:defRPr sz="1996" b="1" i="0" baseline="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Дотации бюджетам муниципальных образований-31,76%</c:v>
                </c:pt>
                <c:pt idx="1">
                  <c:v>Субсидии бюджетам муниципальных образований-19,36%</c:v>
                </c:pt>
                <c:pt idx="2">
                  <c:v>Субвенции бюджетам муниципальных образований-24,28%</c:v>
                </c:pt>
                <c:pt idx="3">
                  <c:v>Иные межбюджетные трансферты-25,3%</c:v>
                </c:pt>
                <c:pt idx="4">
                  <c:v>Возврат остатков субсидий, субвенций и иных межбюджетных трансфертов-               -0,07%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285639</c:v>
                </c:pt>
                <c:pt idx="1">
                  <c:v>174126</c:v>
                </c:pt>
                <c:pt idx="2">
                  <c:v>218390</c:v>
                </c:pt>
                <c:pt idx="3">
                  <c:v>227569</c:v>
                </c:pt>
                <c:pt idx="4">
                  <c:v>-6270</c:v>
                </c:pt>
              </c:numCache>
            </c:numRef>
          </c:val>
        </c:ser>
        <c:firstSliceAng val="0"/>
        <c:holeSize val="28"/>
      </c:doughnutChart>
      <c:spPr>
        <a:noFill/>
        <a:ln w="25370">
          <a:noFill/>
        </a:ln>
      </c:spPr>
    </c:plotArea>
    <c:legend>
      <c:legendPos val="r"/>
      <c:layout>
        <c:manualLayout>
          <c:xMode val="edge"/>
          <c:yMode val="edge"/>
          <c:x val="0.63675888934935765"/>
          <c:y val="1.5187828083989531E-2"/>
          <c:w val="0.33243586130681169"/>
          <c:h val="0.86211040026246744"/>
        </c:manualLayout>
      </c:layout>
      <c:txPr>
        <a:bodyPr/>
        <a:lstStyle/>
        <a:p>
          <a:pPr>
            <a:defRPr sz="1199" baseline="0">
              <a:latin typeface="Times New Roman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796"/>
      </a:pPr>
      <a:endParaRPr lang="ru-RU"/>
    </a:p>
  </c:txPr>
  <c:externalData r:id="rId1"/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depthPercent val="100"/>
      <c:perspective val="30"/>
    </c:view3D>
    <c:floor>
      <c:spPr>
        <a:noFill/>
        <a:ln w="6350">
          <a:noFill/>
        </a:ln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9.5372534307602466E-2"/>
          <c:y val="0.24261334494348033"/>
          <c:w val="0.85564025936931265"/>
          <c:h val="0.68998203740157626"/>
        </c:manualLayout>
      </c:layout>
      <c:line3D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dLbls>
            <c:dLbl>
              <c:idx val="0"/>
              <c:layout>
                <c:manualLayout>
                  <c:x val="-3.0319436924742801E-2"/>
                  <c:y val="-3.2366824005394472E-2"/>
                </c:manualLayout>
              </c:layout>
              <c:showVal val="1"/>
            </c:dLbl>
            <c:dLbl>
              <c:idx val="1"/>
              <c:layout>
                <c:manualLayout>
                  <c:x val="6.4970221981591894E-3"/>
                  <c:y val="-2.6972353337828776E-2"/>
                </c:manualLayout>
              </c:layout>
              <c:showVal val="1"/>
            </c:dLbl>
            <c:dLbl>
              <c:idx val="2"/>
              <c:layout>
                <c:manualLayout>
                  <c:x val="-6.9301570113697891E-2"/>
                  <c:y val="3.7761294672960216E-2"/>
                </c:manualLayout>
              </c:layout>
              <c:showVal val="1"/>
            </c:dLbl>
            <c:dLbl>
              <c:idx val="4"/>
              <c:layout>
                <c:manualLayout>
                  <c:x val="-1.5159718462371408E-2"/>
                  <c:y val="-4.0458530006743113E-2"/>
                </c:manualLayout>
              </c:layout>
              <c:showVal val="1"/>
            </c:dLbl>
            <c:dLbl>
              <c:idx val="5"/>
              <c:layout>
                <c:manualLayout>
                  <c:x val="0"/>
                  <c:y val="-3.7761294672960216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22740</c:v>
                </c:pt>
                <c:pt idx="1">
                  <c:v>22740</c:v>
                </c:pt>
                <c:pt idx="2">
                  <c:v>13644</c:v>
                </c:pt>
                <c:pt idx="3">
                  <c:v>13644</c:v>
                </c:pt>
                <c:pt idx="4">
                  <c:v>22144</c:v>
                </c:pt>
                <c:pt idx="5">
                  <c:v>22144</c:v>
                </c:pt>
              </c:numCache>
            </c:numRef>
          </c:val>
        </c:ser>
        <c:axId val="183449472"/>
        <c:axId val="183451008"/>
        <c:axId val="182148608"/>
      </c:line3DChart>
      <c:catAx>
        <c:axId val="183449472"/>
        <c:scaling>
          <c:orientation val="minMax"/>
        </c:scaling>
        <c:delete val="1"/>
        <c:axPos val="b"/>
        <c:numFmt formatCode="General" sourceLinked="1"/>
        <c:tickLblPos val="none"/>
        <c:crossAx val="183451008"/>
        <c:crosses val="autoZero"/>
        <c:auto val="1"/>
        <c:lblAlgn val="ctr"/>
        <c:lblOffset val="100"/>
      </c:catAx>
      <c:valAx>
        <c:axId val="183451008"/>
        <c:scaling>
          <c:orientation val="minMax"/>
        </c:scaling>
        <c:delete val="1"/>
        <c:axPos val="l"/>
        <c:majorGridlines>
          <c:spPr>
            <a:ln w="860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tickLblPos val="none"/>
        <c:crossAx val="183449472"/>
        <c:crosses val="autoZero"/>
        <c:crossBetween val="between"/>
      </c:valAx>
      <c:serAx>
        <c:axId val="182148608"/>
        <c:scaling>
          <c:orientation val="minMax"/>
        </c:scaling>
        <c:delete val="1"/>
        <c:axPos val="b"/>
        <c:tickLblPos val="none"/>
        <c:crossAx val="183451008"/>
        <c:crosses val="autoZero"/>
      </c:serAx>
      <c:spPr>
        <a:noFill/>
        <a:ln w="25371">
          <a:noFill/>
        </a:ln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  <c:userShapes r:id="rId2"/>
</c:chartSpace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rawing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0.25492</cdr:x>
      <cdr:y>0.27435</cdr:y>
    </cdr:from>
    <cdr:to>
      <cdr:x>0.27985</cdr:x>
      <cdr:y>0.2743</cdr:y>
    </cdr:to>
    <cdr:sp macro="" textlink="">
      <cdr:nvSpPr>
        <cdr:cNvPr id="3" name="Прямая соединительная линия 2"/>
        <cdr:cNvSpPr/>
      </cdr:nvSpPr>
      <cdr:spPr>
        <a:xfrm xmlns:a="http://schemas.openxmlformats.org/drawingml/2006/main">
          <a:off x="2758034" y="2226072"/>
          <a:ext cx="277585" cy="155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0.90359</cdr:x>
      <cdr:y>0</cdr:y>
    </cdr:from>
    <cdr:to>
      <cdr:x>1</cdr:x>
      <cdr:y>0.05512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911392" y="-959520"/>
          <a:ext cx="844117" cy="2762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</a:t>
          </a:r>
          <a:r>
            <a:rPr lang="ru-RU" sz="14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cdr:txBody>
    </cdr:sp>
  </cdr:relSizeAnchor>
  <cdr:relSizeAnchor xmlns:cdr="http://schemas.openxmlformats.org/drawingml/2006/chartDrawing">
    <cdr:from>
      <cdr:x>0.02239</cdr:x>
      <cdr:y>0.92116</cdr:y>
    </cdr:from>
    <cdr:to>
      <cdr:x>0.10415</cdr:x>
      <cdr:y>1</cdr:y>
    </cdr:to>
    <cdr:pic>
      <cdr:nvPicPr>
        <cdr:cNvPr id="3" name="Picture 8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>
          <a:duotone>
            <a:prstClr val="black"/>
            <a:srgbClr val="D9C3A5">
              <a:tint val="50000"/>
              <a:satMod val="180000"/>
            </a:srgbClr>
          </a:duotone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196046" y="4775944"/>
          <a:ext cx="715827" cy="395066"/>
        </a:xfrm>
        <a:prstGeom xmlns:a="http://schemas.openxmlformats.org/drawingml/2006/main" prst="rect">
          <a:avLst/>
        </a:prstGeom>
        <a:solidFill xmlns:a="http://schemas.openxmlformats.org/drawingml/2006/main">
          <a:srgbClr val="0099FF"/>
        </a:solidFill>
      </cdr:spPr>
    </cdr:pic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</cdr:x>
      <cdr:y>0.03197</cdr:y>
    </cdr:from>
    <cdr:to>
      <cdr:x>0.35156</cdr:x>
      <cdr:y>0.20203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0" y="174612"/>
          <a:ext cx="3214678" cy="9286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623 </a:t>
          </a:r>
          <a:r>
            <a:rPr lang="ru-RU" sz="2800" b="1" dirty="0">
              <a:latin typeface="Times New Roman" pitchFamily="18" charset="0"/>
              <a:cs typeface="Times New Roman" pitchFamily="18" charset="0"/>
            </a:rPr>
            <a:t>тыс. руб.</a:t>
          </a:r>
        </a:p>
        <a:p xmlns:a="http://schemas.openxmlformats.org/drawingml/2006/main">
          <a:endParaRPr lang="ru-RU" sz="2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0.09621</cdr:x>
      <cdr:y>0.60203</cdr:y>
    </cdr:from>
    <cdr:to>
      <cdr:x>0.30326</cdr:x>
      <cdr:y>0.73639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870000" y="3226544"/>
          <a:ext cx="1872208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550 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 руб</a:t>
          </a:r>
          <a:r>
            <a: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  <a:p xmlns:a="http://schemas.openxmlformats.org/drawingml/2006/main">
          <a:endParaRPr lang="ru-RU" sz="1100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0.38385</cdr:x>
      <cdr:y>0.21775</cdr:y>
    </cdr:from>
    <cdr:to>
      <cdr:x>0.49438</cdr:x>
      <cdr:y>0.29686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509913" y="1189113"/>
          <a:ext cx="1010698" cy="4320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30,4 </a:t>
          </a:r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</a:p>
      </cdr:txBody>
    </cdr:sp>
  </cdr:relSizeAnchor>
  <cdr:relSizeAnchor xmlns:cdr="http://schemas.openxmlformats.org/drawingml/2006/chartDrawing">
    <cdr:from>
      <cdr:x>0.65947</cdr:x>
      <cdr:y>0.67925</cdr:y>
    </cdr:from>
    <cdr:to>
      <cdr:x>0.8267</cdr:x>
      <cdr:y>0.96141</cdr:y>
    </cdr:to>
    <cdr:pic>
      <cdr:nvPicPr>
        <cdr:cNvPr id="6" name="Рисунок 5" descr="Расширение бизнеса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6030193" y="3709392"/>
          <a:ext cx="1529151" cy="1540875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0.45472</cdr:x>
      <cdr:y>0.29686</cdr:y>
    </cdr:from>
    <cdr:to>
      <cdr:x>0.55472</cdr:x>
      <cdr:y>0.36279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157985" y="1621160"/>
          <a:ext cx="914400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21 тыс. руб.</a:t>
          </a:r>
        </a:p>
        <a:p xmlns:a="http://schemas.openxmlformats.org/drawingml/2006/main">
          <a:endParaRPr lang="ru-RU" sz="1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0.4626</cdr:x>
      <cdr:y>0.37598</cdr:y>
    </cdr:from>
    <cdr:to>
      <cdr:x>0.5626</cdr:x>
      <cdr:y>0.42872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229993" y="2053208"/>
          <a:ext cx="914400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14,4 тыс. руб.</a:t>
          </a:r>
          <a:endParaRPr lang="ru-RU" sz="1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0.40747</cdr:x>
      <cdr:y>0.42872</cdr:y>
    </cdr:from>
    <cdr:to>
      <cdr:x>0.53347</cdr:x>
      <cdr:y>0.49465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3725937" y="2341240"/>
          <a:ext cx="1152128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7 тыс. руб.</a:t>
          </a:r>
          <a:endParaRPr lang="ru-RU" sz="1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0.07035</cdr:x>
      <cdr:y>0.01525</cdr:y>
    </cdr:from>
    <cdr:to>
      <cdr:x>0.18088</cdr:x>
      <cdr:y>0.07435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69033" y="92870"/>
          <a:ext cx="1051265" cy="36003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0.067</cdr:x>
      <cdr:y>0.2032</cdr:y>
    </cdr:from>
    <cdr:to>
      <cdr:x>0.21722</cdr:x>
      <cdr:y>0.26515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07914" y="936104"/>
          <a:ext cx="914548" cy="28538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b="1" dirty="0">
              <a:latin typeface="Times New Roman" panose="02020603050405020304" pitchFamily="18" charset="0"/>
              <a:cs typeface="Times New Roman" panose="02020603050405020304" pitchFamily="18" charset="0"/>
            </a:rPr>
            <a:t>тыс. руб.</a:t>
          </a:r>
        </a:p>
      </cdr:txBody>
    </cdr:sp>
  </cdr:relSizeAnchor>
  <cdr:relSizeAnchor xmlns:cdr="http://schemas.openxmlformats.org/drawingml/2006/chartDrawing">
    <cdr:from>
      <cdr:x>0.84394</cdr:x>
      <cdr:y>0.8058</cdr:y>
    </cdr:from>
    <cdr:to>
      <cdr:x>0.99987</cdr:x>
      <cdr:y>1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949056" y="386737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itchFamily="18" charset="0"/>
              <a:cs typeface="Times New Roman" pitchFamily="18" charset="0"/>
            </a:rPr>
            <a:t>2021</a:t>
          </a:r>
          <a:endParaRPr lang="ru-RU" sz="1400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570EF33-80D3-47C9-AD51-4047CF573FAA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59F5B999-021A-47B5-878D-B72E7A606D1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4340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EA3D2D6-91E2-4A31-91EF-2FFF17A102BF}" type="slidenum">
              <a:rPr lang="ru-RU" altLang="ru-RU"/>
              <a:pPr/>
              <a:t>6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6388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E1990BD-1235-4A64-9943-2C5B52F66160}" type="slidenum">
              <a:rPr lang="ru-RU" altLang="ru-RU"/>
              <a:pPr/>
              <a:t>7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8436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9667EC4-3633-45C0-BDDD-C55C926A4F1F}" type="slidenum">
              <a:rPr lang="ru-RU" altLang="ru-RU"/>
              <a:pPr/>
              <a:t>8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20484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857132-F5FF-4EFA-A35E-189455FD2156}" type="slidenum">
              <a:rPr lang="ru-RU" altLang="ru-RU"/>
              <a:pPr/>
              <a:t>9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1748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1849186-22D1-4F1C-95D5-560DBC3AD50F}" type="slidenum">
              <a:rPr lang="ru-RU" altLang="ru-RU"/>
              <a:pPr/>
              <a:t>19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Образ слайда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Заметки 2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smtClean="0"/>
          </a:p>
        </p:txBody>
      </p:sp>
      <p:sp>
        <p:nvSpPr>
          <p:cNvPr id="38916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0CE09E6-5DE4-437A-BA4A-3F7EE6F03D66}" type="slidenum">
              <a:rPr lang="ru-RU" altLang="ru-RU"/>
              <a:pPr/>
              <a:t>26</a:t>
            </a:fld>
            <a:endParaRPr lang="ru-RU" alt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0964" name="Номер слайда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B2E7188-FA69-4911-9B4E-2B84330CB3A1}" type="slidenum">
              <a:rPr lang="ru-RU" altLang="ru-RU"/>
              <a:pPr/>
              <a:t>27</a:t>
            </a:fld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8BA7F-C659-4578-AF5E-8502BAF35A70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342269-00EF-4F01-9903-509B100F6BC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87BA9-6280-44E4-A6AB-AF2B8F4B3C54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53463C-3FD1-4648-9453-92A7C0E055B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BAEB40-2196-44C7-85C5-D8F2B25EF28B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5BA41-C49F-4442-BB42-A53F873E519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60D7F-5176-435D-BB45-ABB3FD7F93B5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2D931F-54B7-49FF-99FE-30D22E1BED0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5C387-8498-4C87-A127-5C7740F512BA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AC619-5FAB-4C03-AE73-752ECD82E8C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01D4C-590D-4FA5-982D-9896BE04A732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70FFF7-DC25-45A9-87D6-8E9DD82B61A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48D2A-B743-40EC-9A93-B7C978F39D6A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58A07-0132-4DAB-8431-EEAE97349D2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3E487-EB49-4588-8E74-4BE9EE8FB677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8BD13A-8165-4CF1-8F6C-B08C9A090FB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AF4E1-3452-4CE5-BCB5-D3F0070081FB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471E4-F686-48FC-8565-C5373FD4F9D9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04E6F-11BD-42BC-B119-1ABF86C52935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D566CD-E957-43B7-B302-BB05AD3E40C2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77B3E-688D-482D-A0C9-E47D7E4D48C3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4FBF8-CF89-47B2-ADFA-13D1C53ED19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-4763" y="2058988"/>
            <a:ext cx="9147176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19" y="2166365"/>
            <a:ext cx="8603674" cy="1739347"/>
          </a:xfrm>
        </p:spPr>
        <p:txBody>
          <a:bodyPr/>
          <a:lstStyle>
            <a:lvl1pPr algn="ctr">
              <a:lnSpc>
                <a:spcPct val="80000"/>
              </a:lnSpc>
              <a:defRPr sz="6000" spc="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970315"/>
            <a:ext cx="6858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07FC4C-CA1B-4D8D-8D33-16C40BA3B1E2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4CF116-69F0-4B2D-9485-F98EBC11CC3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340AC-97EA-41D5-A545-DCA7B0D6A272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B3148-C3B3-47A7-B7A4-A7837CD2B99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-4763" y="2058988"/>
            <a:ext cx="9147176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2208879"/>
            <a:ext cx="7886700" cy="1676400"/>
          </a:xfrm>
        </p:spPr>
        <p:txBody>
          <a:bodyPr>
            <a:noAutofit/>
          </a:bodyPr>
          <a:lstStyle>
            <a:lvl1pPr algn="ctr">
              <a:lnSpc>
                <a:spcPct val="80000"/>
              </a:lnSpc>
              <a:defRPr sz="6000" b="0" spc="0" baseline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984400"/>
            <a:ext cx="7886700" cy="1174639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93B7C54-59D5-4100-93CB-A29F1C3EF442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26EF9E-92CE-4A30-8DF3-988B7297F8F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797" y="2011680"/>
            <a:ext cx="365760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011680"/>
            <a:ext cx="365760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79839-7F27-4F92-A942-8ACF696EB0DB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2A0BA-A6B9-4B2A-B6EB-F89EE6BE1B8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913470"/>
            <a:ext cx="365760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656566"/>
            <a:ext cx="365760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428" y="1913470"/>
            <a:ext cx="365760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0428" y="2656564"/>
            <a:ext cx="365760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25C5C-9C3B-4571-96FB-50FC2E6F4293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7F3CA4-57F7-4F48-BED8-D78676AE3E8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4A382-61D4-40B4-897D-038BC932127D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CC4279-E373-4D27-A1FD-491BE309D1D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D9233-8AE1-4EAD-BCB9-A161101B45F5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907EB4-A01F-4457-8E75-9F5127436CE5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148840"/>
            <a:ext cx="4572000" cy="38404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92568" y="2147487"/>
            <a:ext cx="256032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ABDCC-FE1E-4FE0-95A1-A8C516B0C67E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6DDC33-AB6B-45C5-AE4B-44230BC9578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0" y="2211494"/>
            <a:ext cx="4754880" cy="384048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rtlCol="0">
            <a:normAutofit/>
          </a:bodyPr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85351" y="2150621"/>
            <a:ext cx="256032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03BD7-568A-48C8-A219-E9EA6D9604C5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3B5E3-B0C4-49EE-AB84-8E1F3E7A116E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E152D-D22A-4CA9-80F7-ECAEC9C69094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9279BF-7050-4379-9A21-28149E6AD028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6764338" y="0"/>
            <a:ext cx="20574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609600"/>
            <a:ext cx="1801785" cy="56388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609600"/>
            <a:ext cx="5979968" cy="56388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423025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13598-08D5-455C-B6A4-2D71CF136935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0" y="6423025"/>
            <a:ext cx="32099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25" y="6423025"/>
            <a:ext cx="660400" cy="365125"/>
          </a:xfrm>
        </p:spPr>
        <p:txBody>
          <a:bodyPr/>
          <a:lstStyle>
            <a:lvl1pPr>
              <a:defRPr/>
            </a:lvl1pPr>
          </a:lstStyle>
          <a:p>
            <a:fld id="{715E0FFE-08D1-4B54-B93C-1AB5A5630267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3B1C8C-C911-49F8-9C00-C65CC547A103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24E91F30-6D05-4D6E-B965-5BAD88B5BC64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76213"/>
            <a:ext cx="9142413" cy="164623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84163"/>
            <a:ext cx="7772400" cy="1508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52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011363"/>
            <a:ext cx="7772400" cy="420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423025"/>
            <a:ext cx="2595562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38CC677-B91C-4E90-B7D8-98E670BE1496}" type="datetimeFigureOut">
              <a:rPr lang="ru-RU"/>
              <a:pPr>
                <a:defRPr/>
              </a:pPr>
              <a:t>23.05.2022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1000" y="6423025"/>
            <a:ext cx="4060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64525" y="6423025"/>
            <a:ext cx="709613" cy="365125"/>
          </a:xfrm>
          <a:prstGeom prst="rect">
            <a:avLst/>
          </a:prstGeom>
        </p:spPr>
        <p:txBody>
          <a:bodyPr vert="horz" wrap="square" lIns="4572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orbel" pitchFamily="34" charset="0"/>
              </a:defRPr>
            </a:lvl1pPr>
          </a:lstStyle>
          <a:p>
            <a:fld id="{62175D80-6739-468F-8554-BB58616273E6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1" r:id="rId1"/>
    <p:sldLayoutId id="2147483814" r:id="rId2"/>
    <p:sldLayoutId id="2147483822" r:id="rId3"/>
    <p:sldLayoutId id="2147483815" r:id="rId4"/>
    <p:sldLayoutId id="2147483816" r:id="rId5"/>
    <p:sldLayoutId id="2147483817" r:id="rId6"/>
    <p:sldLayoutId id="2147483823" r:id="rId7"/>
    <p:sldLayoutId id="2147483818" r:id="rId8"/>
    <p:sldLayoutId id="2147483819" r:id="rId9"/>
    <p:sldLayoutId id="2147483820" r:id="rId10"/>
    <p:sldLayoutId id="2147483824" r:id="rId11"/>
  </p:sldLayoutIdLst>
  <p:txStyles>
    <p:titleStyle>
      <a:lvl1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 kern="1200" cap="all">
          <a:solidFill>
            <a:schemeClr val="bg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000">
          <a:solidFill>
            <a:schemeClr val="bg2"/>
          </a:solidFill>
          <a:latin typeface="Corbel" panose="020B0503020204020204" pitchFamily="34" charset="0"/>
        </a:defRPr>
      </a:lvl9pPr>
    </p:titleStyle>
    <p:bodyStyle>
      <a:lvl1pPr marL="182563" indent="-182563" algn="l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1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397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8683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6963" indent="-182563" algn="l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chart" Target="../charts/chart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18.jpeg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Relationship Id="rId5" Type="http://schemas.openxmlformats.org/officeDocument/2006/relationships/chart" Target="../charts/chart7.xml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1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50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2.xml"/><Relationship Id="rId6" Type="http://schemas.openxmlformats.org/officeDocument/2006/relationships/image" Target="../media/image49.jpe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43.png"/><Relationship Id="rId7" Type="http://schemas.openxmlformats.org/officeDocument/2006/relationships/image" Target="../media/image54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3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png"/><Relationship Id="rId9" Type="http://schemas.openxmlformats.org/officeDocument/2006/relationships/image" Target="../media/image56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43.png"/><Relationship Id="rId7" Type="http://schemas.openxmlformats.org/officeDocument/2006/relationships/image" Target="../media/image60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6.xml"/><Relationship Id="rId4" Type="http://schemas.openxmlformats.org/officeDocument/2006/relationships/hyperlink" Target="http://zatozaozersk.ru/obrasheniya-grazhdan/internet-priemnaya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59632" y="1268760"/>
            <a:ext cx="6840760" cy="1731612"/>
          </a:xfrm>
          <a:prstGeom prst="roundRect">
            <a:avLst/>
          </a:prstGeom>
          <a:ln>
            <a:miter lim="800000"/>
            <a:headEnd/>
            <a:tailEnd/>
          </a:ln>
        </p:spPr>
        <p:style>
          <a:lnRef idx="2">
            <a:schemeClr val="accent3"/>
          </a:lnRef>
          <a:fillRef idx="1003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b="1" dirty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b="1" dirty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b="1" dirty="0">
                <a:ln w="1905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sz="5300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ru-RU" sz="5300" b="1" dirty="0">
                <a:ln w="31550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endParaRPr lang="ru-RU" sz="5300" b="1" dirty="0">
              <a:ln w="31550" cmpd="sng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pSp>
        <p:nvGrpSpPr>
          <p:cNvPr id="8195" name="Группа 20"/>
          <p:cNvGrpSpPr>
            <a:grpSpLocks/>
          </p:cNvGrpSpPr>
          <p:nvPr/>
        </p:nvGrpSpPr>
        <p:grpSpPr bwMode="auto">
          <a:xfrm>
            <a:off x="1588" y="-6350"/>
            <a:ext cx="9144000" cy="6864350"/>
            <a:chOff x="-1" y="0"/>
            <a:chExt cx="9144001" cy="3707819"/>
          </a:xfrm>
        </p:grpSpPr>
        <p:pic>
          <p:nvPicPr>
            <p:cNvPr id="8197" name="Picture 16" descr="http://admkrai.kuban.ru/upload/iblock/e78/dengi_midl.jpg"/>
            <p:cNvPicPr>
              <a:picLocks noChangeAspect="1" noChangeArrowheads="1"/>
            </p:cNvPicPr>
            <p:nvPr/>
          </p:nvPicPr>
          <p:blipFill>
            <a:blip r:embed="rId2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2411760" y="0"/>
              <a:ext cx="3810000" cy="24765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198" name="Picture 14" descr="http://vlfin.ru/assets/uploads/%D1%81%D1%82%D0%BE%D0%BB%D0%B1%D0%B8%D0%BA%D0%B8%20%D0%BC%D0%BE%D0%BD%D0%B5%D1%82.jpeg"/>
            <p:cNvPicPr>
              <a:picLocks noChangeAspect="1" noChangeArrowheads="1"/>
            </p:cNvPicPr>
            <p:nvPr/>
          </p:nvPicPr>
          <p:blipFill>
            <a:blip r:embed="rId3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6221758" y="1"/>
              <a:ext cx="2922241" cy="2137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199" name="Picture 12" descr="http://tvoiomsk.ru/data/item/9474/Large.jpg"/>
            <p:cNvPicPr>
              <a:picLocks noChangeAspect="1" noChangeArrowheads="1"/>
            </p:cNvPicPr>
            <p:nvPr/>
          </p:nvPicPr>
          <p:blipFill>
            <a:blip r:embed="rId4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2" y="0"/>
              <a:ext cx="2456889" cy="21405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0" name="Picture 18" descr="http://goodcash.ru/static/img/index_page_graph.png"/>
            <p:cNvPicPr>
              <a:picLocks noChangeAspect="1" noChangeArrowheads="1"/>
            </p:cNvPicPr>
            <p:nvPr/>
          </p:nvPicPr>
          <p:blipFill>
            <a:blip r:embed="rId5" cstate="print">
              <a:lum bright="10000" contrast="-20000"/>
            </a:blip>
            <a:srcRect t="3078"/>
            <a:stretch>
              <a:fillRect/>
            </a:stretch>
          </p:blipFill>
          <p:spPr bwMode="auto">
            <a:xfrm>
              <a:off x="-1" y="2144377"/>
              <a:ext cx="2456889" cy="15507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1" name="Picture 20" descr="http://www.ura.ru/images/news/upload/news/160/711/1052160711/3721d8f43f417225277139144bbbaea2.jpg"/>
            <p:cNvPicPr>
              <a:picLocks noChangeAspect="1" noChangeArrowheads="1"/>
            </p:cNvPicPr>
            <p:nvPr/>
          </p:nvPicPr>
          <p:blipFill>
            <a:blip r:embed="rId6" cstate="print">
              <a:lum bright="10000" contrast="-20000"/>
            </a:blip>
            <a:srcRect t="16129" b="43553"/>
            <a:stretch>
              <a:fillRect/>
            </a:stretch>
          </p:blipFill>
          <p:spPr bwMode="auto">
            <a:xfrm>
              <a:off x="2456888" y="2148031"/>
              <a:ext cx="2014850" cy="15508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2" name="Picture 22" descr="http://permraion.ru/files/347452.jpg"/>
            <p:cNvPicPr>
              <a:picLocks noChangeAspect="1" noChangeArrowheads="1"/>
            </p:cNvPicPr>
            <p:nvPr/>
          </p:nvPicPr>
          <p:blipFill>
            <a:blip r:embed="rId7" cstate="print">
              <a:lum bright="10000" contrast="-20000"/>
            </a:blip>
            <a:srcRect/>
            <a:stretch>
              <a:fillRect/>
            </a:stretch>
          </p:blipFill>
          <p:spPr bwMode="auto">
            <a:xfrm>
              <a:off x="4471738" y="2145199"/>
              <a:ext cx="2121734" cy="1562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3" name="Picture 26" descr="http://lappi-group.ru/images/nalogi.jpg"/>
            <p:cNvPicPr>
              <a:picLocks noChangeAspect="1" noChangeArrowheads="1"/>
            </p:cNvPicPr>
            <p:nvPr/>
          </p:nvPicPr>
          <p:blipFill>
            <a:blip r:embed="rId8" cstate="print">
              <a:lum bright="10000" contrast="-20000"/>
            </a:blip>
            <a:srcRect l="2599" t="6590" b="15443"/>
            <a:stretch>
              <a:fillRect/>
            </a:stretch>
          </p:blipFill>
          <p:spPr bwMode="auto">
            <a:xfrm>
              <a:off x="6221760" y="2141402"/>
              <a:ext cx="2922240" cy="1562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196" name="Подзаголовок 3"/>
          <p:cNvSpPr>
            <a:spLocks noGrp="1" noChangeArrowheads="1"/>
          </p:cNvSpPr>
          <p:nvPr>
            <p:ph type="subTitle" idx="1"/>
          </p:nvPr>
        </p:nvSpPr>
        <p:spPr>
          <a:xfrm>
            <a:off x="1169988" y="3965575"/>
            <a:ext cx="6858000" cy="1309688"/>
          </a:xfrm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/>
              <a:t>             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ЗАТО город Заозерск</a:t>
            </a:r>
          </a:p>
        </p:txBody>
      </p:sp>
      <p:sp>
        <p:nvSpPr>
          <p:cNvPr id="9219" name="Объект 2"/>
          <p:cNvSpPr>
            <a:spLocks noGrp="1" noChangeArrowheads="1"/>
          </p:cNvSpPr>
          <p:nvPr>
            <p:ph idx="1"/>
          </p:nvPr>
        </p:nvSpPr>
        <p:spPr>
          <a:xfrm>
            <a:off x="323850" y="2060575"/>
            <a:ext cx="8569325" cy="4513263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4000" dirty="0" smtClean="0">
                <a:latin typeface="Times New Roman" pitchFamily="18" charset="0"/>
                <a:cs typeface="Times New Roman" pitchFamily="18" charset="0"/>
              </a:rPr>
              <a:t>ОБ ИСПОЛНЕНИИ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4000" dirty="0" smtClean="0">
                <a:latin typeface="Times New Roman" pitchFamily="18" charset="0"/>
                <a:cs typeface="Times New Roman" pitchFamily="18" charset="0"/>
              </a:rPr>
              <a:t>БЮДЖЕТА ЗАТО ГОРОД ЗАОЗЕРСК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ru-RU" altLang="ru-RU" sz="4000" smtClean="0">
                <a:latin typeface="Times New Roman" pitchFamily="18" charset="0"/>
                <a:cs typeface="Times New Roman" pitchFamily="18" charset="0"/>
              </a:rPr>
              <a:t>ЗА 2021 </a:t>
            </a:r>
            <a:r>
              <a:rPr lang="ru-RU" altLang="ru-RU" sz="4000" dirty="0" smtClean="0">
                <a:latin typeface="Times New Roman" pitchFamily="18" charset="0"/>
                <a:cs typeface="Times New Roman" pitchFamily="18" charset="0"/>
              </a:rPr>
              <a:t>ГОД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alt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endParaRPr lang="ru-RU" alt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en-US" altLang="ru-RU" sz="2800" dirty="0" smtClean="0">
                <a:latin typeface="Times New Roman" pitchFamily="18" charset="0"/>
                <a:cs typeface="Times New Roman" pitchFamily="18" charset="0"/>
              </a:rPr>
              <a:t>http://www.zatozaozersk.ru/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ru-RU" alt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20" name="Рисунок 3" descr="C:\Users\УЭиФ\Desktop\0_ger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284163"/>
            <a:ext cx="1366837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457200" y="258763"/>
            <a:ext cx="8312150" cy="473075"/>
          </a:xfrm>
        </p:spPr>
        <p:txBody>
          <a:bodyPr/>
          <a:lstStyle/>
          <a:p>
            <a:pPr algn="l"/>
            <a:r>
              <a:rPr lang="ru-RU" altLang="ru-RU" sz="33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33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Основные параметры  исполнения  бюджета ЗАТО город </a:t>
            </a:r>
            <a:r>
              <a:rPr lang="ru-RU" altLang="ru-RU" sz="2800" b="1" dirty="0" err="1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Заозерск</a:t>
            </a:r>
            <a: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  за  2021 год</a:t>
            </a:r>
            <a:endParaRPr lang="ru-RU" altLang="ru-RU" sz="2800" dirty="0" smtClean="0">
              <a:solidFill>
                <a:srgbClr val="0099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7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2112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6568"/>
                <a:gridCol w="1656184"/>
                <a:gridCol w="1656184"/>
                <a:gridCol w="1512168"/>
                <a:gridCol w="1378496"/>
              </a:tblGrid>
              <a:tr h="731474"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рублей</a:t>
                      </a:r>
                      <a:endParaRPr lang="ru-RU" sz="1800" b="0" dirty="0">
                        <a:solidFill>
                          <a:schemeClr val="tx1"/>
                        </a:solidFill>
                      </a:endParaRP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Уточненный план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отклонение*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726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1 126 264,30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1 102 815,73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97,9</a:t>
                      </a:r>
                      <a:endParaRPr lang="ru-RU" sz="18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-23 448,57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726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rgbClr val="0099FF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1 145 032,18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1 091 904,90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95,4</a:t>
                      </a:r>
                      <a:endParaRPr lang="ru-RU" sz="18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-53 127,28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640037">
                <a:tc>
                  <a:txBody>
                    <a:bodyPr/>
                    <a:lstStyle/>
                    <a:p>
                      <a:r>
                        <a:rPr lang="ru-RU" sz="18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(-)/ ПРОФИЦИТ (+)</a:t>
                      </a:r>
                    </a:p>
                  </a:txBody>
                  <a:tcPr marT="45706" marB="45706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18 767,88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6" marB="45706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10 910,83</a:t>
                      </a:r>
                      <a:endParaRPr lang="ru-RU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6" marB="45706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</a:p>
                  </a:txBody>
                  <a:tcPr marT="45706" marB="45706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</a:p>
                  </a:txBody>
                  <a:tcPr marT="45706" marB="45706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: скругленные углы 3"/>
          <p:cNvSpPr/>
          <p:nvPr/>
        </p:nvSpPr>
        <p:spPr>
          <a:xfrm>
            <a:off x="354013" y="4649788"/>
            <a:ext cx="1954212" cy="504825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 </a:t>
            </a:r>
          </a:p>
        </p:txBody>
      </p:sp>
      <p:sp>
        <p:nvSpPr>
          <p:cNvPr id="10276" name="TextBox 5"/>
          <p:cNvSpPr txBox="1">
            <a:spLocks noChangeArrowheads="1"/>
          </p:cNvSpPr>
          <p:nvPr/>
        </p:nvSpPr>
        <p:spPr bwMode="auto">
          <a:xfrm>
            <a:off x="250825" y="4016375"/>
            <a:ext cx="39195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6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КЛЮЧЕВЫЕ ОРИЕНТИРЫ</a:t>
            </a:r>
          </a:p>
          <a:p>
            <a:r>
              <a:rPr lang="ru-RU" altLang="ru-RU" sz="1600">
                <a:latin typeface="Times New Roman" pitchFamily="18" charset="0"/>
                <a:cs typeface="Times New Roman" pitchFamily="18" charset="0"/>
              </a:rPr>
              <a:t>при исполнении бюджета</a:t>
            </a:r>
          </a:p>
        </p:txBody>
      </p:sp>
      <p:pic>
        <p:nvPicPr>
          <p:cNvPr id="10277" name="Рисунок 9" descr="Монет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1600200"/>
            <a:ext cx="5762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8" name="TextBox 10"/>
          <p:cNvSpPr txBox="1">
            <a:spLocks noChangeArrowheads="1"/>
          </p:cNvSpPr>
          <p:nvPr/>
        </p:nvSpPr>
        <p:spPr bwMode="auto">
          <a:xfrm>
            <a:off x="315913" y="3738563"/>
            <a:ext cx="1716087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* от уточненного плана</a:t>
            </a:r>
          </a:p>
        </p:txBody>
      </p:sp>
      <p:sp>
        <p:nvSpPr>
          <p:cNvPr id="12" name="Прямоугольник: скругленные углы 11"/>
          <p:cNvSpPr/>
          <p:nvPr/>
        </p:nvSpPr>
        <p:spPr>
          <a:xfrm>
            <a:off x="354013" y="5440363"/>
            <a:ext cx="1954212" cy="504825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Муниципальный долг </a:t>
            </a:r>
          </a:p>
        </p:txBody>
      </p:sp>
      <p:sp>
        <p:nvSpPr>
          <p:cNvPr id="13" name="Прямоугольник: скругленные углы 12"/>
          <p:cNvSpPr/>
          <p:nvPr/>
        </p:nvSpPr>
        <p:spPr>
          <a:xfrm>
            <a:off x="2889250" y="4638675"/>
            <a:ext cx="1008063" cy="50323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≤ 5%</a:t>
            </a:r>
          </a:p>
        </p:txBody>
      </p:sp>
      <p:sp>
        <p:nvSpPr>
          <p:cNvPr id="14" name="Стрелка: вправо 13"/>
          <p:cNvSpPr/>
          <p:nvPr/>
        </p:nvSpPr>
        <p:spPr>
          <a:xfrm>
            <a:off x="2417763" y="4800600"/>
            <a:ext cx="360362" cy="203200"/>
          </a:xfrm>
          <a:prstGeom prst="rightArrow">
            <a:avLst>
              <a:gd name="adj1" fmla="val 50000"/>
              <a:gd name="adj2" fmla="val 51763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Прямоугольник: скругленные углы 14"/>
          <p:cNvSpPr/>
          <p:nvPr/>
        </p:nvSpPr>
        <p:spPr>
          <a:xfrm>
            <a:off x="2886075" y="5438775"/>
            <a:ext cx="1008063" cy="50323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≤ 50%</a:t>
            </a:r>
          </a:p>
        </p:txBody>
      </p:sp>
      <p:sp>
        <p:nvSpPr>
          <p:cNvPr id="16" name="Стрелка: вправо 15"/>
          <p:cNvSpPr/>
          <p:nvPr/>
        </p:nvSpPr>
        <p:spPr>
          <a:xfrm>
            <a:off x="2417763" y="5588000"/>
            <a:ext cx="360362" cy="204788"/>
          </a:xfrm>
          <a:prstGeom prst="rightArrow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: скругленные углы 22"/>
          <p:cNvSpPr/>
          <p:nvPr/>
        </p:nvSpPr>
        <p:spPr>
          <a:xfrm>
            <a:off x="354013" y="6205538"/>
            <a:ext cx="3540125" cy="504825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объема налоговых и неналоговых доходов</a:t>
            </a:r>
          </a:p>
        </p:txBody>
      </p:sp>
      <p:sp>
        <p:nvSpPr>
          <p:cNvPr id="24" name="Равнобедренный треугольник 23"/>
          <p:cNvSpPr/>
          <p:nvPr/>
        </p:nvSpPr>
        <p:spPr>
          <a:xfrm rot="10800000">
            <a:off x="3163888" y="5232400"/>
            <a:ext cx="454025" cy="122238"/>
          </a:xfrm>
          <a:prstGeom prst="triangle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Равнобедренный треугольник 24"/>
          <p:cNvSpPr/>
          <p:nvPr/>
        </p:nvSpPr>
        <p:spPr>
          <a:xfrm rot="10800000">
            <a:off x="3163888" y="6026150"/>
            <a:ext cx="454025" cy="114300"/>
          </a:xfrm>
          <a:prstGeom prst="triangle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287" name="Рисунок 26" descr="Предупрежд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8163" y="6286500"/>
            <a:ext cx="53975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8" name="TextBox 27"/>
          <p:cNvSpPr txBox="1">
            <a:spLocks noChangeArrowheads="1"/>
          </p:cNvSpPr>
          <p:nvPr/>
        </p:nvSpPr>
        <p:spPr bwMode="auto">
          <a:xfrm>
            <a:off x="5381625" y="5003800"/>
            <a:ext cx="32877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0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ВСЕ ОБЯЗАТЕЛЬСТВА </a:t>
            </a:r>
          </a:p>
          <a:p>
            <a:r>
              <a:rPr lang="ru-RU" altLang="ru-RU" sz="20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ВЫПОЛНЕНЫ</a:t>
            </a:r>
          </a:p>
        </p:txBody>
      </p:sp>
      <p:pic>
        <p:nvPicPr>
          <p:cNvPr id="10289" name="Рисунок 29" descr="Маркеры-галочки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14825" y="4864100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04813" y="260350"/>
            <a:ext cx="7770812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685800" eaLnBrk="1" hangingPunct="1">
              <a:defRPr/>
            </a:pPr>
            <a:r>
              <a:rPr 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Динамика исполнения бюджета ЗАТО город Заозерск за </a:t>
            </a:r>
            <a:r>
              <a:rPr lang="ru-RU" sz="2800" b="1" dirty="0" smtClean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2018- 2021 </a:t>
            </a:r>
            <a:r>
              <a:rPr 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годы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74650" y="1435120"/>
          <a:ext cx="7934326" cy="329988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chemeClr val="accent2">
                      <a:lumMod val="40000"/>
                      <a:lumOff val="60000"/>
                    </a:schemeClr>
                  </a:outerShdw>
                </a:effectLst>
                <a:tableStyleId>{5C22544A-7EE6-4342-B048-85BDC9FD1C3A}</a:tableStyleId>
              </a:tblPr>
              <a:tblGrid>
                <a:gridCol w="2074186"/>
                <a:gridCol w="1436308"/>
                <a:gridCol w="1311830"/>
                <a:gridCol w="1560789"/>
                <a:gridCol w="1551213"/>
              </a:tblGrid>
              <a:tr h="883786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latin typeface="Times New Roman" pitchFamily="18" charset="0"/>
                          <a:cs typeface="Times New Roman" pitchFamily="18" charset="0"/>
                        </a:rPr>
                        <a:t>                 </a:t>
                      </a:r>
                    </a:p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</a:p>
                    <a:p>
                      <a:pPr algn="ctr"/>
                      <a:r>
                        <a:rPr lang="ru-RU" sz="1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(факт)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</a:p>
                    <a:p>
                      <a:pPr algn="ctr"/>
                      <a:r>
                        <a:rPr lang="ru-RU" sz="1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(факт)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</a:p>
                    <a:p>
                      <a:pPr algn="ctr"/>
                      <a:r>
                        <a:rPr lang="ru-RU" sz="1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(факт)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1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</a:p>
                    <a:p>
                      <a:pPr algn="ctr"/>
                      <a:r>
                        <a:rPr lang="ru-RU" sz="10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(факт)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92497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5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ДОХОДЫ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611 629,05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625 940,95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732 296,34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1 102 815,73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69036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5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РАСХОДЫ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612 980,53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634 284,70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733 780,48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1 091 904,90</a:t>
                      </a:r>
                      <a:endParaRPr lang="ru-RU" sz="1400" kern="1200" dirty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7282"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ДЕФИЦИТ/ ПРОФИЦИТ</a:t>
                      </a:r>
                      <a:endParaRPr lang="ru-RU" sz="15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-1 351,48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-8 343,75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-1 484,14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10 910,83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7282"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Муниципальный долг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13,64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13,64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22,14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22,14</a:t>
                      </a: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268" name="Рисунок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1484313"/>
            <a:ext cx="7000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Рисунок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64538" y="2162175"/>
            <a:ext cx="47783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Рисунок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64538" y="3084513"/>
            <a:ext cx="565150" cy="43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Рисунок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69300" y="3995738"/>
            <a:ext cx="560388" cy="47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Диаграмма 1"/>
          <p:cNvGraphicFramePr>
            <a:graphicFrameLocks/>
          </p:cNvGraphicFramePr>
          <p:nvPr/>
        </p:nvGraphicFramePr>
        <p:xfrm>
          <a:off x="417513" y="4675188"/>
          <a:ext cx="7997825" cy="2117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ctrTitle"/>
          </p:nvPr>
        </p:nvSpPr>
        <p:spPr>
          <a:xfrm>
            <a:off x="827088" y="0"/>
            <a:ext cx="7772400" cy="1052513"/>
          </a:xfrm>
        </p:spPr>
        <p:txBody>
          <a:bodyPr/>
          <a:lstStyle/>
          <a:p>
            <a:pPr algn="l" defTabSz="685800" eaLnBrk="1" hangingPunct="1">
              <a:lnSpc>
                <a:spcPct val="70000"/>
              </a:lnSpc>
            </a:pPr>
            <a: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Структура доходов бюджета ЗАТО город </a:t>
            </a:r>
            <a:r>
              <a:rPr lang="ru-RU" altLang="ru-RU" sz="2800" b="1" dirty="0" err="1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Заозерск</a:t>
            </a:r>
            <a: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 2021года </a:t>
            </a:r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-828675" y="1217613"/>
          <a:ext cx="10512425" cy="5357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4"/>
          <p:cNvGraphicFramePr>
            <a:graphicFrameLocks/>
          </p:cNvGraphicFramePr>
          <p:nvPr/>
        </p:nvGraphicFramePr>
        <p:xfrm>
          <a:off x="-973138" y="0"/>
          <a:ext cx="11017251" cy="784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315" name="Заголовок 1"/>
          <p:cNvSpPr>
            <a:spLocks noGrp="1"/>
          </p:cNvSpPr>
          <p:nvPr>
            <p:ph type="ctrTitle"/>
          </p:nvPr>
        </p:nvSpPr>
        <p:spPr>
          <a:xfrm>
            <a:off x="503238" y="0"/>
            <a:ext cx="8459787" cy="1196975"/>
          </a:xfrm>
        </p:spPr>
        <p:txBody>
          <a:bodyPr/>
          <a:lstStyle/>
          <a:p>
            <a:pPr algn="l" defTabSz="685800" eaLnBrk="1" hangingPunct="1">
              <a:lnSpc>
                <a:spcPct val="70000"/>
              </a:lnSpc>
            </a:pPr>
            <a: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Налоговые доходы бюджета ЗАТО город </a:t>
            </a:r>
            <a:r>
              <a:rPr lang="ru-RU" altLang="ru-RU" sz="2800" b="1" dirty="0" err="1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Заозерск</a:t>
            </a:r>
            <a: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2021 года</a:t>
            </a:r>
          </a:p>
        </p:txBody>
      </p:sp>
      <p:sp>
        <p:nvSpPr>
          <p:cNvPr id="13316" name="TextBox 3"/>
          <p:cNvSpPr txBox="1">
            <a:spLocks noChangeArrowheads="1"/>
          </p:cNvSpPr>
          <p:nvPr/>
        </p:nvSpPr>
        <p:spPr bwMode="auto">
          <a:xfrm>
            <a:off x="215900" y="4797425"/>
            <a:ext cx="42116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628650" algn="just" eaLnBrk="1" hangingPunct="1"/>
            <a:r>
              <a:rPr lang="ru-RU" altLang="ru-RU">
                <a:latin typeface="Times New Roman" pitchFamily="18" charset="0"/>
                <a:cs typeface="Times New Roman" pitchFamily="18" charset="0"/>
              </a:rPr>
              <a:t>В структуре налоговых доходов наибольшую часть составляют поступления от налога на доходы физических лиц.</a:t>
            </a:r>
          </a:p>
        </p:txBody>
      </p:sp>
      <p:sp>
        <p:nvSpPr>
          <p:cNvPr id="13317" name="TextBox 2"/>
          <p:cNvSpPr txBox="1">
            <a:spLocks noChangeArrowheads="1"/>
          </p:cNvSpPr>
          <p:nvPr/>
        </p:nvSpPr>
        <p:spPr bwMode="auto">
          <a:xfrm>
            <a:off x="250825" y="923925"/>
            <a:ext cx="1225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2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pPr eaLnBrk="1" hangingPunct="1"/>
            <a:endParaRPr lang="ru-RU" altLang="ru-RU" sz="1200" b="1"/>
          </a:p>
        </p:txBody>
      </p:sp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145246" y="4725144"/>
            <a:ext cx="715827" cy="395066"/>
          </a:xfrm>
          <a:prstGeom prst="rect">
            <a:avLst/>
          </a:prstGeom>
          <a:solidFill>
            <a:srgbClr val="0099FF"/>
          </a:solidFill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ctrTitle"/>
          </p:nvPr>
        </p:nvSpPr>
        <p:spPr>
          <a:xfrm>
            <a:off x="468313" y="0"/>
            <a:ext cx="8496300" cy="1196975"/>
          </a:xfrm>
        </p:spPr>
        <p:txBody>
          <a:bodyPr/>
          <a:lstStyle/>
          <a:p>
            <a:pPr algn="l" defTabSz="685800" eaLnBrk="1" hangingPunct="1">
              <a:lnSpc>
                <a:spcPct val="70000"/>
              </a:lnSpc>
            </a:pPr>
            <a: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Неналоговые доходы бюджета ЗАТО город </a:t>
            </a:r>
            <a:r>
              <a:rPr lang="ru-RU" altLang="ru-RU" sz="2800" b="1" dirty="0" err="1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Заозерск</a:t>
            </a:r>
            <a: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 2021 года</a:t>
            </a:r>
          </a:p>
        </p:txBody>
      </p:sp>
      <p:graphicFrame>
        <p:nvGraphicFramePr>
          <p:cNvPr id="5" name="Диаграмма 5"/>
          <p:cNvGraphicFramePr>
            <a:graphicFrameLocks/>
          </p:cNvGraphicFramePr>
          <p:nvPr/>
        </p:nvGraphicFramePr>
        <p:xfrm>
          <a:off x="-50800" y="728663"/>
          <a:ext cx="8856663" cy="5113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364" name="Прямоугольник 6"/>
          <p:cNvSpPr>
            <a:spLocks noChangeArrowheads="1"/>
          </p:cNvSpPr>
          <p:nvPr/>
        </p:nvSpPr>
        <p:spPr bwMode="auto">
          <a:xfrm>
            <a:off x="250825" y="5516563"/>
            <a:ext cx="7993063" cy="12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628650" algn="just" eaLnBrk="1" hangingPunct="1"/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В составе неналоговых доходов преобладают доходы от использования имущества, в </a:t>
            </a:r>
            <a:r>
              <a:rPr lang="ru-RU" altLang="ru-RU">
                <a:latin typeface="Times New Roman" pitchFamily="18" charset="0"/>
                <a:cs typeface="Times New Roman" pitchFamily="18" charset="0"/>
              </a:rPr>
              <a:t>наименьшем</a:t>
            </a:r>
            <a:r>
              <a:rPr lang="ru-RU" altLang="ru-RU" sz="2000">
                <a:latin typeface="Times New Roman" pitchFamily="18" charset="0"/>
                <a:cs typeface="Times New Roman" pitchFamily="18" charset="0"/>
              </a:rPr>
              <a:t> объеме поступили платежи за пользование природными ресурсами.</a:t>
            </a:r>
          </a:p>
          <a:p>
            <a:pPr indent="628650" algn="just" eaLnBrk="1" hangingPunct="1"/>
            <a:endParaRPr lang="ru-RU" alt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ctrTitle"/>
          </p:nvPr>
        </p:nvSpPr>
        <p:spPr>
          <a:xfrm>
            <a:off x="358775" y="260350"/>
            <a:ext cx="8426450" cy="936625"/>
          </a:xfrm>
        </p:spPr>
        <p:txBody>
          <a:bodyPr/>
          <a:lstStyle/>
          <a:p>
            <a:pPr algn="l" defTabSz="685800" eaLnBrk="1" hangingPunct="1">
              <a:lnSpc>
                <a:spcPct val="70000"/>
              </a:lnSpc>
            </a:pPr>
            <a:r>
              <a:rPr lang="ru-RU" altLang="ru-RU" sz="2800" b="1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Доходы от платных услуг и компенсации затрат государства в разрезе учреждений</a:t>
            </a:r>
          </a:p>
        </p:txBody>
      </p:sp>
      <p:graphicFrame>
        <p:nvGraphicFramePr>
          <p:cNvPr id="4" name="Диаграмма 5"/>
          <p:cNvGraphicFramePr>
            <a:graphicFrameLocks/>
          </p:cNvGraphicFramePr>
          <p:nvPr/>
        </p:nvGraphicFramePr>
        <p:xfrm>
          <a:off x="53975" y="1447800"/>
          <a:ext cx="9144000" cy="546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ctrTitle"/>
          </p:nvPr>
        </p:nvSpPr>
        <p:spPr>
          <a:xfrm>
            <a:off x="50800" y="115888"/>
            <a:ext cx="8913813" cy="915987"/>
          </a:xfrm>
        </p:spPr>
        <p:txBody>
          <a:bodyPr/>
          <a:lstStyle/>
          <a:p>
            <a:pPr algn="l" defTabSz="685800" eaLnBrk="1" hangingPunct="1">
              <a:lnSpc>
                <a:spcPct val="70000"/>
              </a:lnSpc>
            </a:pPr>
            <a: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Структура безвозмездных поступлений в бюджет ЗАТО город </a:t>
            </a:r>
            <a:r>
              <a:rPr lang="ru-RU" altLang="ru-RU" sz="2800" b="1" dirty="0" err="1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Заозерск</a:t>
            </a:r>
            <a: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 в 2021 году</a:t>
            </a:r>
          </a:p>
        </p:txBody>
      </p:sp>
      <p:graphicFrame>
        <p:nvGraphicFramePr>
          <p:cNvPr id="4" name="Диаграмма 5"/>
          <p:cNvGraphicFramePr>
            <a:graphicFrameLocks/>
          </p:cNvGraphicFramePr>
          <p:nvPr/>
        </p:nvGraphicFramePr>
        <p:xfrm>
          <a:off x="0" y="981075"/>
          <a:ext cx="9144000" cy="6192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100000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defTabSz="685800" eaLnBrk="1" hangingPunct="1">
              <a:lnSpc>
                <a:spcPct val="70000"/>
              </a:lnSpc>
            </a:pPr>
            <a: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Структура расходов бюджета ЗАТО город Заозерск 2021 года</a:t>
            </a:r>
          </a:p>
        </p:txBody>
      </p:sp>
      <p:sp>
        <p:nvSpPr>
          <p:cNvPr id="4" name="Прямоугольник: скругленные углы 3"/>
          <p:cNvSpPr/>
          <p:nvPr/>
        </p:nvSpPr>
        <p:spPr>
          <a:xfrm>
            <a:off x="244475" y="1573213"/>
            <a:ext cx="2855913" cy="1079500"/>
          </a:xfrm>
          <a:prstGeom prst="roundRect">
            <a:avLst/>
          </a:prstGeom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Общегосударственные вопросы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112 415,65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10,3%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: скругленные углы 6"/>
          <p:cNvSpPr/>
          <p:nvPr/>
        </p:nvSpPr>
        <p:spPr>
          <a:xfrm>
            <a:off x="244475" y="2792413"/>
            <a:ext cx="2855913" cy="1079500"/>
          </a:xfrm>
          <a:prstGeom prst="roundRect">
            <a:avLst/>
          </a:prstGeom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оборона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496,7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0,1%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: скругленные углы 7"/>
          <p:cNvSpPr/>
          <p:nvPr/>
        </p:nvSpPr>
        <p:spPr>
          <a:xfrm>
            <a:off x="244475" y="4027488"/>
            <a:ext cx="2849563" cy="1079500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</a:t>
            </a:r>
            <a:r>
              <a:rPr lang="ru-RU" dirty="0"/>
              <a:t>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безопасность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25 721,06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2,4%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: скругленные углы 8"/>
          <p:cNvSpPr/>
          <p:nvPr/>
        </p:nvSpPr>
        <p:spPr>
          <a:xfrm>
            <a:off x="252413" y="5284788"/>
            <a:ext cx="2847975" cy="1079500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экономика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143 151,91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13,1%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TextBox 9"/>
          <p:cNvSpPr txBox="1">
            <a:spLocks noChangeArrowheads="1"/>
          </p:cNvSpPr>
          <p:nvPr/>
        </p:nvSpPr>
        <p:spPr bwMode="auto">
          <a:xfrm>
            <a:off x="8027988" y="1179513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19100" y="1982788"/>
            <a:ext cx="438150" cy="531812"/>
          </a:xfrm>
          <a:prstGeom prst="rect">
            <a:avLst/>
          </a:prstGeom>
          <a:blipFill rotWithShape="1">
            <a:blip r:embed="rId3" cstate="print">
              <a:duotone>
                <a:prstClr val="black"/>
                <a:schemeClr val="accent3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Прямоугольник 15"/>
          <p:cNvSpPr/>
          <p:nvPr/>
        </p:nvSpPr>
        <p:spPr>
          <a:xfrm>
            <a:off x="349250" y="4454525"/>
            <a:ext cx="490538" cy="493713"/>
          </a:xfrm>
          <a:prstGeom prst="rect">
            <a:avLst/>
          </a:prstGeom>
          <a:blipFill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eaLnBrk="1" hangingPunct="1">
              <a:defRPr/>
            </a:pPr>
            <a:endParaRPr lang="ru-RU" dirty="0"/>
          </a:p>
        </p:txBody>
      </p:sp>
      <p:pic>
        <p:nvPicPr>
          <p:cNvPr id="21514" name="Рисунок 17" descr="Солдат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36550" y="3084513"/>
            <a:ext cx="601663" cy="6731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Прямоугольник 20"/>
          <p:cNvSpPr/>
          <p:nvPr/>
        </p:nvSpPr>
        <p:spPr>
          <a:xfrm>
            <a:off x="411163" y="5707063"/>
            <a:ext cx="527050" cy="512762"/>
          </a:xfrm>
          <a:prstGeom prst="rect">
            <a:avLst/>
          </a:prstGeom>
          <a:blipFill rotWithShape="1">
            <a:blip r:embed="rId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2" name="Прямоугольник: скругленные углы 21"/>
          <p:cNvSpPr/>
          <p:nvPr/>
        </p:nvSpPr>
        <p:spPr>
          <a:xfrm>
            <a:off x="3306763" y="1592263"/>
            <a:ext cx="2736850" cy="1081087"/>
          </a:xfrm>
          <a:prstGeom prst="roundRect">
            <a:avLst/>
          </a:prstGeom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Жилищно-коммунальное хозяйство</a:t>
            </a:r>
          </a:p>
          <a:p>
            <a:pPr algn="ctr" eaLnBrk="1" hangingPunct="1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266 811,51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24,4%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467100" y="2005013"/>
            <a:ext cx="492125" cy="488950"/>
          </a:xfrm>
          <a:prstGeom prst="rect">
            <a:avLst/>
          </a:prstGeom>
          <a:blipFill rotWithShape="1">
            <a:blip r:embed="rId7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Прямоугольник: скругленные углы 25"/>
          <p:cNvSpPr/>
          <p:nvPr/>
        </p:nvSpPr>
        <p:spPr>
          <a:xfrm>
            <a:off x="3279775" y="2854325"/>
            <a:ext cx="2735263" cy="1022350"/>
          </a:xfrm>
          <a:prstGeom prst="roundRect">
            <a:avLst/>
          </a:prstGeom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Охрана окружающей среды 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523,28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0,1%</a:t>
            </a:r>
          </a:p>
          <a:p>
            <a:pPr algn="ctr" eaLnBrk="1" hangingPunct="1">
              <a:lnSpc>
                <a:spcPct val="150000"/>
              </a:lnSpc>
              <a:defRPr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492500" y="3232150"/>
            <a:ext cx="573088" cy="498475"/>
          </a:xfrm>
          <a:prstGeom prst="rect">
            <a:avLst/>
          </a:prstGeom>
          <a:blipFill rotWithShape="1">
            <a:blip r:embed="rId8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0" name="Прямоугольник: скругленные углы 29"/>
          <p:cNvSpPr/>
          <p:nvPr/>
        </p:nvSpPr>
        <p:spPr>
          <a:xfrm>
            <a:off x="3313113" y="4022725"/>
            <a:ext cx="2736850" cy="1062038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386 945,31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35,4%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492500" y="4254500"/>
            <a:ext cx="539750" cy="639763"/>
          </a:xfrm>
          <a:prstGeom prst="rect">
            <a:avLst/>
          </a:prstGeom>
          <a:blipFill rotWithShape="1">
            <a:blip r:embed="rId9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4" name="Прямоугольник: скругленные углы 33"/>
          <p:cNvSpPr/>
          <p:nvPr/>
        </p:nvSpPr>
        <p:spPr>
          <a:xfrm>
            <a:off x="3303588" y="5265738"/>
            <a:ext cx="2736850" cy="1062037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и кинематография</a:t>
            </a: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38 387,36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3,5%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3451225" y="5707063"/>
            <a:ext cx="487363" cy="515937"/>
          </a:xfrm>
          <a:prstGeom prst="rect">
            <a:avLst/>
          </a:prstGeom>
          <a:blipFill rotWithShape="1">
            <a:blip r:embed="rId10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8" name="Прямоугольник: скругленные углы 37"/>
          <p:cNvSpPr/>
          <p:nvPr/>
        </p:nvSpPr>
        <p:spPr>
          <a:xfrm>
            <a:off x="6249988" y="1627188"/>
            <a:ext cx="2649537" cy="1041400"/>
          </a:xfrm>
          <a:prstGeom prst="roundRect">
            <a:avLst/>
          </a:prstGeom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политика</a:t>
            </a:r>
          </a:p>
          <a:p>
            <a:pPr algn="ctr" eaLnBrk="1" hangingPunct="1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16 331,81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1,5%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Прямоугольник: скругленные углы 38"/>
          <p:cNvSpPr/>
          <p:nvPr/>
        </p:nvSpPr>
        <p:spPr>
          <a:xfrm>
            <a:off x="6249988" y="2833688"/>
            <a:ext cx="2649537" cy="1022350"/>
          </a:xfrm>
          <a:prstGeom prst="roundRect">
            <a:avLst/>
          </a:prstGeom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Физическая культура и спорт</a:t>
            </a:r>
          </a:p>
          <a:p>
            <a:pPr algn="ctr" eaLnBrk="1" hangingPunct="1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97 595,21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8,9%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Прямоугольник: скругленные углы 39"/>
          <p:cNvSpPr/>
          <p:nvPr/>
        </p:nvSpPr>
        <p:spPr>
          <a:xfrm>
            <a:off x="6270625" y="4022725"/>
            <a:ext cx="2628900" cy="1062038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массовой информации</a:t>
            </a:r>
          </a:p>
          <a:p>
            <a:pPr algn="ctr" eaLnBrk="1" hangingPunct="1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3 502,96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0,3%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Прямоугольник: скругленные углы 40"/>
          <p:cNvSpPr/>
          <p:nvPr/>
        </p:nvSpPr>
        <p:spPr>
          <a:xfrm>
            <a:off x="6270625" y="5248275"/>
            <a:ext cx="2620963" cy="1062038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муниципального долга</a:t>
            </a:r>
          </a:p>
          <a:p>
            <a:pPr algn="ctr" eaLnBrk="1" hangingPunct="1"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22,14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0,002%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6372225" y="2060848"/>
            <a:ext cx="471488" cy="512490"/>
          </a:xfrm>
          <a:prstGeom prst="rect">
            <a:avLst/>
          </a:prstGeom>
          <a:blipFill rotWithShape="1">
            <a:blip r:embed="rId11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7" name="Прямоугольник 46"/>
          <p:cNvSpPr/>
          <p:nvPr/>
        </p:nvSpPr>
        <p:spPr>
          <a:xfrm>
            <a:off x="6429375" y="3319463"/>
            <a:ext cx="461963" cy="390525"/>
          </a:xfrm>
          <a:prstGeom prst="rect">
            <a:avLst/>
          </a:prstGeom>
          <a:blipFill rotWithShape="1">
            <a:blip r:embed="rId12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0" name="Прямоугольник 49"/>
          <p:cNvSpPr/>
          <p:nvPr/>
        </p:nvSpPr>
        <p:spPr>
          <a:xfrm>
            <a:off x="6399213" y="4429125"/>
            <a:ext cx="500062" cy="546100"/>
          </a:xfrm>
          <a:prstGeom prst="rect">
            <a:avLst/>
          </a:prstGeom>
          <a:blipFill rotWithShape="1">
            <a:blip r:embed="rId1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1531" name="Рисунок 2"/>
          <p:cNvPicPr>
            <a:picLocks noChangeAspect="1" noChangeArrowheads="1"/>
          </p:cNvPicPr>
          <p:nvPr/>
        </p:nvPicPr>
        <p:blipFill>
          <a:blip r:embed="rId1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372225" y="5794375"/>
            <a:ext cx="647700" cy="425450"/>
          </a:xfrm>
          <a:prstGeom prst="rect">
            <a:avLst/>
          </a:prstGeom>
          <a:noFill/>
          <a:ln>
            <a:noFill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2"/>
          <p:cNvSpPr txBox="1">
            <a:spLocks noChangeArrowheads="1"/>
          </p:cNvSpPr>
          <p:nvPr/>
        </p:nvSpPr>
        <p:spPr bwMode="auto">
          <a:xfrm>
            <a:off x="192088" y="241300"/>
            <a:ext cx="6442075" cy="403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FontTx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0100 Общегосударственные вопросы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481388" y="1970088"/>
          <a:ext cx="5540374" cy="342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06636"/>
                <a:gridCol w="1501180"/>
                <a:gridCol w="1381874"/>
                <a:gridCol w="1350684"/>
              </a:tblGrid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0102</a:t>
                      </a:r>
                    </a:p>
                  </a:txBody>
                  <a:tcPr marL="7143" marR="7143" marT="7138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3 155,30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3 155,30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492500" y="2505075"/>
          <a:ext cx="5518150" cy="342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856"/>
                <a:gridCol w="1511832"/>
                <a:gridCol w="1365195"/>
                <a:gridCol w="1345267"/>
              </a:tblGrid>
              <a:tr h="34290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0103</a:t>
                      </a:r>
                    </a:p>
                  </a:txBody>
                  <a:tcPr marL="7142" marR="7142" marT="7109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9 697,06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9 690,31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99,9%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492500" y="3038475"/>
          <a:ext cx="5540375" cy="3413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6"/>
                <a:gridCol w="1511902"/>
                <a:gridCol w="1367912"/>
                <a:gridCol w="1364645"/>
              </a:tblGrid>
              <a:tr h="341313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0104</a:t>
                      </a:r>
                    </a:p>
                  </a:txBody>
                  <a:tcPr marL="7143" marR="7143" marT="7124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37 059,15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36 865,83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99,5%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492500" y="3571875"/>
          <a:ext cx="5540376" cy="3413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6"/>
                <a:gridCol w="1511903"/>
                <a:gridCol w="1381871"/>
                <a:gridCol w="1350686"/>
              </a:tblGrid>
              <a:tr h="341313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0105</a:t>
                      </a:r>
                    </a:p>
                  </a:txBody>
                  <a:tcPr marL="7143" marR="7143" marT="7126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1,09</a:t>
                      </a:r>
                      <a:endParaRPr lang="ru-RU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26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7143" marR="7143" marT="7126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0%</a:t>
                      </a:r>
                    </a:p>
                  </a:txBody>
                  <a:tcPr marL="7143" marR="7143" marT="7126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3492500" y="4105275"/>
          <a:ext cx="5540375" cy="3413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6"/>
                <a:gridCol w="1511902"/>
                <a:gridCol w="1392409"/>
                <a:gridCol w="1340148"/>
              </a:tblGrid>
              <a:tr h="341313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0106</a:t>
                      </a:r>
                    </a:p>
                  </a:txBody>
                  <a:tcPr marL="7143" marR="7143" marT="712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3 290,28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3 274,27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99,5%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492500" y="941388"/>
          <a:ext cx="5540375" cy="838200"/>
        </p:xfrm>
        <a:graphic>
          <a:graphicData uri="http://schemas.openxmlformats.org/drawingml/2006/table">
            <a:tbl>
              <a:tblPr firstRow="1" firstCol="1" bandRow="1">
                <a:effectLst/>
                <a:tableStyleId>{5C22544A-7EE6-4342-B048-85BDC9FD1C3A}</a:tableStyleId>
              </a:tblPr>
              <a:tblGrid>
                <a:gridCol w="1296041"/>
                <a:gridCol w="1512048"/>
                <a:gridCol w="1368043"/>
                <a:gridCol w="1364243"/>
              </a:tblGrid>
              <a:tr h="7038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2615" name="TextBox 15"/>
          <p:cNvSpPr txBox="1">
            <a:spLocks noChangeArrowheads="1"/>
          </p:cNvSpPr>
          <p:nvPr/>
        </p:nvSpPr>
        <p:spPr bwMode="auto">
          <a:xfrm>
            <a:off x="7918450" y="692150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884180" y="153951"/>
            <a:ext cx="822325" cy="557213"/>
          </a:xfrm>
          <a:prstGeom prst="rect">
            <a:avLst/>
          </a:prstGeom>
          <a:blipFill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3491880" y="4653136"/>
          <a:ext cx="5541963" cy="3429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7111"/>
                <a:gridCol w="1512168"/>
                <a:gridCol w="1368152"/>
                <a:gridCol w="1364532"/>
              </a:tblGrid>
              <a:tr h="342900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0113</a:t>
                      </a:r>
                    </a:p>
                  </a:txBody>
                  <a:tcPr marL="7145" marR="7145" marT="7159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61 147,95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59 429,94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97,2%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2631" name="TextBox 25"/>
          <p:cNvSpPr txBox="1">
            <a:spLocks noChangeArrowheads="1"/>
          </p:cNvSpPr>
          <p:nvPr/>
        </p:nvSpPr>
        <p:spPr bwMode="auto">
          <a:xfrm>
            <a:off x="0" y="2062163"/>
            <a:ext cx="34909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685800" eaLnBrk="1" hangingPunct="1"/>
            <a:r>
              <a:rPr lang="ru-RU" altLang="ru-RU" sz="1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неисполнения плановых показателей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79512" y="3933056"/>
            <a:ext cx="3222625" cy="561975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Экономия, сложившаяся по результатам проведения конкурентных процедур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11125" y="2570163"/>
            <a:ext cx="3222625" cy="1123950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 расходов на служебные командировки, заявительный характер выплаты  компенсации расходов на оплату стоимости проезда и провоза багажа к месту использования отпуска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200025" y="796925"/>
            <a:ext cx="2725738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114 350,83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112 415,65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98,3%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ru-RU" dirty="0"/>
          </a:p>
        </p:txBody>
      </p:sp>
      <p:graphicFrame>
        <p:nvGraphicFramePr>
          <p:cNvPr id="28" name="Таблица 28"/>
          <p:cNvGraphicFramePr>
            <a:graphicFrameLocks noGrp="1"/>
          </p:cNvGraphicFramePr>
          <p:nvPr/>
        </p:nvGraphicFramePr>
        <p:xfrm>
          <a:off x="3491880" y="5229200"/>
          <a:ext cx="5541963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1115"/>
                <a:gridCol w="1518692"/>
                <a:gridCol w="1374056"/>
                <a:gridCol w="1348100"/>
              </a:tblGrid>
              <a:tr h="474786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114 350,83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112 415,65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98,3%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2"/>
          <p:cNvSpPr txBox="1">
            <a:spLocks noChangeArrowheads="1"/>
          </p:cNvSpPr>
          <p:nvPr/>
        </p:nvSpPr>
        <p:spPr bwMode="auto">
          <a:xfrm>
            <a:off x="292100" y="382588"/>
            <a:ext cx="6442075" cy="4016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0200 Национальная оборона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492500" y="2017713"/>
          <a:ext cx="5540374" cy="4032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/>
                <a:gridCol w="1511901"/>
                <a:gridCol w="1381874"/>
                <a:gridCol w="1350684"/>
              </a:tblGrid>
              <a:tr h="4032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0203</a:t>
                      </a:r>
                    </a:p>
                  </a:txBody>
                  <a:tcPr marL="7143" marR="7143" marT="714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496,70</a:t>
                      </a:r>
                      <a:endParaRPr lang="ru-RU" sz="11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496,70</a:t>
                      </a:r>
                      <a:endParaRPr lang="ru-RU" sz="11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 marL="7143" marR="7143" marT="714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492500" y="996950"/>
          <a:ext cx="5540375" cy="838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/>
                <a:gridCol w="1512048"/>
                <a:gridCol w="1368043"/>
                <a:gridCol w="1364243"/>
              </a:tblGrid>
              <a:tr h="76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3579" name="TextBox 15"/>
          <p:cNvSpPr txBox="1">
            <a:spLocks noChangeArrowheads="1"/>
          </p:cNvSpPr>
          <p:nvPr/>
        </p:nvSpPr>
        <p:spPr bwMode="auto">
          <a:xfrm>
            <a:off x="7812088" y="590550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287338" y="984250"/>
            <a:ext cx="2725737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496,70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496,70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100%</a:t>
            </a: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3581" name="Рисунок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934670" y="235841"/>
            <a:ext cx="603250" cy="669925"/>
          </a:xfrm>
          <a:prstGeom prst="rect">
            <a:avLst/>
          </a:prstGeom>
          <a:noFill/>
          <a:ln>
            <a:noFill/>
          </a:ln>
        </p:spPr>
      </p:pic>
      <p:sp>
        <p:nvSpPr>
          <p:cNvPr id="23582" name="TextBox 6"/>
          <p:cNvSpPr txBox="1">
            <a:spLocks noChangeArrowheads="1"/>
          </p:cNvSpPr>
          <p:nvPr/>
        </p:nvSpPr>
        <p:spPr bwMode="auto">
          <a:xfrm>
            <a:off x="271463" y="2706688"/>
            <a:ext cx="5761037" cy="4016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0300 Национальная безопасность</a:t>
            </a:r>
          </a:p>
        </p:txBody>
      </p:sp>
      <p:sp>
        <p:nvSpPr>
          <p:cNvPr id="9" name="Выноска: стрелка вправо 8"/>
          <p:cNvSpPr/>
          <p:nvPr/>
        </p:nvSpPr>
        <p:spPr>
          <a:xfrm>
            <a:off x="287338" y="3246438"/>
            <a:ext cx="2725737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29 527,99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25 721,06</a:t>
            </a:r>
          </a:p>
          <a:p>
            <a:pPr algn="ctr" eaLnBrk="1" hangingPunct="1">
              <a:defRPr/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87,1%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13" name="Таблица 13"/>
          <p:cNvGraphicFramePr>
            <a:graphicFrameLocks noGrp="1"/>
          </p:cNvGraphicFramePr>
          <p:nvPr/>
        </p:nvGraphicFramePr>
        <p:xfrm>
          <a:off x="3492500" y="3346450"/>
          <a:ext cx="5540376" cy="59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094"/>
                <a:gridCol w="1385094"/>
                <a:gridCol w="1385094"/>
                <a:gridCol w="1385094"/>
              </a:tblGrid>
              <a:tr h="543317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1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6"/>
          <p:cNvGraphicFramePr>
            <a:graphicFrameLocks noGrp="1"/>
          </p:cNvGraphicFramePr>
          <p:nvPr/>
        </p:nvGraphicFramePr>
        <p:xfrm>
          <a:off x="3492500" y="4311650"/>
          <a:ext cx="5540376" cy="392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094"/>
                <a:gridCol w="1385094"/>
                <a:gridCol w="1385094"/>
                <a:gridCol w="1385094"/>
              </a:tblGrid>
              <a:tr h="392113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0304</a:t>
                      </a:r>
                    </a:p>
                  </a:txBody>
                  <a:tcPr marT="45741" marB="4574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1 112,00</a:t>
                      </a:r>
                      <a:endParaRPr lang="ru-RU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41" marB="4574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1 112,00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41" marB="4574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 marT="45741" marB="4574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Таблица 20"/>
          <p:cNvGraphicFramePr>
            <a:graphicFrameLocks noGrp="1"/>
          </p:cNvGraphicFramePr>
          <p:nvPr/>
        </p:nvGraphicFramePr>
        <p:xfrm>
          <a:off x="3492500" y="5505450"/>
          <a:ext cx="555784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460"/>
                <a:gridCol w="1389460"/>
                <a:gridCol w="1389460"/>
                <a:gridCol w="1389460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0314</a:t>
                      </a: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4 023,07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412,00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10,2%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Таблица 23"/>
          <p:cNvGraphicFramePr>
            <a:graphicFrameLocks noGrp="1"/>
          </p:cNvGraphicFramePr>
          <p:nvPr/>
        </p:nvGraphicFramePr>
        <p:xfrm>
          <a:off x="3492500" y="4908550"/>
          <a:ext cx="5540376" cy="392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094"/>
                <a:gridCol w="1385094"/>
                <a:gridCol w="1385094"/>
                <a:gridCol w="1385094"/>
              </a:tblGrid>
              <a:tr h="392113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0310</a:t>
                      </a:r>
                      <a:endParaRPr lang="ru-RU" sz="1100" b="0" i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24 392,92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24 197,06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99,2%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7" name="Скругленный прямоугольник 24"/>
          <p:cNvSpPr/>
          <p:nvPr/>
        </p:nvSpPr>
        <p:spPr>
          <a:xfrm>
            <a:off x="209550" y="4873625"/>
            <a:ext cx="2979738" cy="643607"/>
          </a:xfrm>
          <a:prstGeom prst="roundRect">
            <a:avLst/>
          </a:prstGeom>
          <a:solidFill>
            <a:srgbClr val="FFFFFF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Позднее доведение межбюджетных трансфертов</a:t>
            </a: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633" name="TextBox 40"/>
          <p:cNvSpPr txBox="1">
            <a:spLocks noChangeArrowheads="1"/>
          </p:cNvSpPr>
          <p:nvPr/>
        </p:nvSpPr>
        <p:spPr bwMode="auto">
          <a:xfrm>
            <a:off x="0" y="4441825"/>
            <a:ext cx="33655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11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неисполнения плановых показателей</a:t>
            </a:r>
          </a:p>
        </p:txBody>
      </p:sp>
      <p:sp>
        <p:nvSpPr>
          <p:cNvPr id="17507" name="Прямоугольник 17506"/>
          <p:cNvSpPr/>
          <p:nvPr/>
        </p:nvSpPr>
        <p:spPr>
          <a:xfrm>
            <a:off x="6047383" y="2677979"/>
            <a:ext cx="490537" cy="493713"/>
          </a:xfrm>
          <a:prstGeom prst="rect">
            <a:avLst/>
          </a:prstGeom>
          <a:blipFill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eaLnBrk="1" hangingPunct="1">
              <a:defRPr/>
            </a:pPr>
            <a:endParaRPr lang="ru-RU" dirty="0"/>
          </a:p>
        </p:txBody>
      </p:sp>
      <p:sp>
        <p:nvSpPr>
          <p:cNvPr id="23637" name="TextBox 2"/>
          <p:cNvSpPr txBox="1">
            <a:spLocks noChangeArrowheads="1"/>
          </p:cNvSpPr>
          <p:nvPr/>
        </p:nvSpPr>
        <p:spPr bwMode="auto">
          <a:xfrm>
            <a:off x="7812088" y="2940050"/>
            <a:ext cx="901700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graphicFrame>
        <p:nvGraphicFramePr>
          <p:cNvPr id="4" name="Таблица 4"/>
          <p:cNvGraphicFramePr>
            <a:graphicFrameLocks noGrp="1"/>
          </p:cNvGraphicFramePr>
          <p:nvPr/>
        </p:nvGraphicFramePr>
        <p:xfrm>
          <a:off x="3492500" y="6081713"/>
          <a:ext cx="555784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460"/>
                <a:gridCol w="1389460"/>
                <a:gridCol w="1389460"/>
                <a:gridCol w="1389460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29 527,99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25 721,06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87,1%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2"/>
          <p:cNvSpPr txBox="1">
            <a:spLocks noChangeArrowheads="1"/>
          </p:cNvSpPr>
          <p:nvPr/>
        </p:nvSpPr>
        <p:spPr bwMode="auto">
          <a:xfrm>
            <a:off x="319088" y="533400"/>
            <a:ext cx="6442075" cy="403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0400 Национальная экономика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489325" y="2592388"/>
          <a:ext cx="5540374" cy="3921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/>
                <a:gridCol w="1511901"/>
                <a:gridCol w="1381874"/>
                <a:gridCol w="1350684"/>
              </a:tblGrid>
              <a:tr h="39211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0405</a:t>
                      </a:r>
                    </a:p>
                  </a:txBody>
                  <a:tcPr marL="7143" marR="7143" marT="713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721,08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523,42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72,6%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460750" y="1541463"/>
          <a:ext cx="5540375" cy="838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/>
                <a:gridCol w="1512048"/>
                <a:gridCol w="1368043"/>
                <a:gridCol w="1364243"/>
              </a:tblGrid>
              <a:tr h="7873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4603" name="TextBox 15"/>
          <p:cNvSpPr txBox="1">
            <a:spLocks noChangeArrowheads="1"/>
          </p:cNvSpPr>
          <p:nvPr/>
        </p:nvSpPr>
        <p:spPr bwMode="auto">
          <a:xfrm>
            <a:off x="7894638" y="1020763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358775" y="1531938"/>
            <a:ext cx="2727325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151 757,37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143 151,91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94,3%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14" name="Таблица 16"/>
          <p:cNvGraphicFramePr>
            <a:graphicFrameLocks noGrp="1"/>
          </p:cNvGraphicFramePr>
          <p:nvPr/>
        </p:nvGraphicFramePr>
        <p:xfrm>
          <a:off x="3489325" y="3170238"/>
          <a:ext cx="5540376" cy="3921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8060"/>
                <a:gridCol w="1532807"/>
                <a:gridCol w="1344415"/>
                <a:gridCol w="1385094"/>
              </a:tblGrid>
              <a:tr h="392112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0409</a:t>
                      </a:r>
                    </a:p>
                  </a:txBody>
                  <a:tcPr marT="45741" marB="4574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150 999,16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142 591,36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94,4%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Таблица 20"/>
          <p:cNvGraphicFramePr>
            <a:graphicFrameLocks noGrp="1"/>
          </p:cNvGraphicFramePr>
          <p:nvPr/>
        </p:nvGraphicFramePr>
        <p:xfrm>
          <a:off x="3509963" y="4352925"/>
          <a:ext cx="5557836" cy="392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3853"/>
                <a:gridCol w="1512167"/>
                <a:gridCol w="1352357"/>
                <a:gridCol w="1389459"/>
              </a:tblGrid>
              <a:tr h="392113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0412</a:t>
                      </a: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6,43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6,43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Таблица 23"/>
          <p:cNvGraphicFramePr>
            <a:graphicFrameLocks noGrp="1"/>
          </p:cNvGraphicFramePr>
          <p:nvPr/>
        </p:nvGraphicFramePr>
        <p:xfrm>
          <a:off x="3489325" y="3775075"/>
          <a:ext cx="5557839" cy="392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82086"/>
                <a:gridCol w="1516935"/>
                <a:gridCol w="1372465"/>
                <a:gridCol w="1386353"/>
              </a:tblGrid>
              <a:tr h="392113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0410</a:t>
                      </a: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30,70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30,70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7" name="Скругленный прямоугольник 24"/>
          <p:cNvSpPr/>
          <p:nvPr/>
        </p:nvSpPr>
        <p:spPr>
          <a:xfrm>
            <a:off x="133350" y="4352925"/>
            <a:ext cx="3176588" cy="558800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Оплата по договорам по ремонту автомобильных дорог общего пользования произведена за фактически выполненные работы </a:t>
            </a:r>
          </a:p>
        </p:txBody>
      </p:sp>
      <p:sp>
        <p:nvSpPr>
          <p:cNvPr id="24642" name="TextBox 40"/>
          <p:cNvSpPr txBox="1">
            <a:spLocks noChangeArrowheads="1"/>
          </p:cNvSpPr>
          <p:nvPr/>
        </p:nvSpPr>
        <p:spPr bwMode="auto">
          <a:xfrm>
            <a:off x="20638" y="3105150"/>
            <a:ext cx="33655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11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неисполнения плановых показателей</a:t>
            </a:r>
          </a:p>
        </p:txBody>
      </p:sp>
      <p:pic>
        <p:nvPicPr>
          <p:cNvPr id="24644" name="Рисунок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495256" y="423864"/>
            <a:ext cx="531813" cy="51276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Скругленный прямоугольник 24"/>
          <p:cNvSpPr/>
          <p:nvPr/>
        </p:nvSpPr>
        <p:spPr>
          <a:xfrm>
            <a:off x="133350" y="3619500"/>
            <a:ext cx="3176588" cy="558800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Оплата по договорам произведена за фактически выполненные работы по отлову и содержанию безнадзорных животных</a:t>
            </a:r>
          </a:p>
        </p:txBody>
      </p:sp>
      <p:graphicFrame>
        <p:nvGraphicFramePr>
          <p:cNvPr id="10" name="Таблица 10"/>
          <p:cNvGraphicFramePr>
            <a:graphicFrameLocks noGrp="1"/>
          </p:cNvGraphicFramePr>
          <p:nvPr/>
        </p:nvGraphicFramePr>
        <p:xfrm>
          <a:off x="3489325" y="4957763"/>
          <a:ext cx="5578475" cy="55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0430"/>
                <a:gridCol w="1418807"/>
                <a:gridCol w="1394619"/>
                <a:gridCol w="1394619"/>
              </a:tblGrid>
              <a:tr h="558800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91446" marR="91446" marT="45557" marB="45557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151 757,37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143 151,91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94,3%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2"/>
          <p:cNvSpPr txBox="1">
            <a:spLocks noChangeArrowheads="1"/>
          </p:cNvSpPr>
          <p:nvPr/>
        </p:nvSpPr>
        <p:spPr bwMode="auto">
          <a:xfrm>
            <a:off x="153988" y="195263"/>
            <a:ext cx="8335962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0500 Жилищно-коммунальное хозяйство</a:t>
            </a:r>
          </a:p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endParaRPr lang="ru-RU" altLang="ru-RU" sz="2800" b="1">
              <a:solidFill>
                <a:srgbClr val="0099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348038" y="1700213"/>
          <a:ext cx="5540374" cy="2968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/>
                <a:gridCol w="1511901"/>
                <a:gridCol w="1381874"/>
                <a:gridCol w="1350684"/>
              </a:tblGrid>
              <a:tr h="29686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0501</a:t>
                      </a:r>
                    </a:p>
                  </a:txBody>
                  <a:tcPr marL="7143" marR="7143" marT="715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163 473,24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144 515,52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88,4%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348038" y="933450"/>
          <a:ext cx="5540375" cy="5794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/>
                <a:gridCol w="1512048"/>
                <a:gridCol w="1368043"/>
                <a:gridCol w="1364243"/>
              </a:tblGrid>
              <a:tr h="5794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5627" name="TextBox 15"/>
          <p:cNvSpPr txBox="1">
            <a:spLocks noChangeArrowheads="1"/>
          </p:cNvSpPr>
          <p:nvPr/>
        </p:nvSpPr>
        <p:spPr bwMode="auto">
          <a:xfrm>
            <a:off x="7789863" y="569913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361950" y="1363663"/>
            <a:ext cx="2725738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286 820,38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266 811,51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93,0%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14" name="Таблица 16"/>
          <p:cNvGraphicFramePr>
            <a:graphicFrameLocks noGrp="1"/>
          </p:cNvGraphicFramePr>
          <p:nvPr/>
        </p:nvGraphicFramePr>
        <p:xfrm>
          <a:off x="3348038" y="2198688"/>
          <a:ext cx="5540376" cy="341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8060"/>
                <a:gridCol w="1530078"/>
                <a:gridCol w="1347144"/>
                <a:gridCol w="1385094"/>
              </a:tblGrid>
              <a:tr h="341312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0502</a:t>
                      </a:r>
                    </a:p>
                  </a:txBody>
                  <a:tcPr marT="45742" marB="45742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39 927,65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39 797,90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99,7%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Таблица 20"/>
          <p:cNvGraphicFramePr>
            <a:graphicFrameLocks noGrp="1"/>
          </p:cNvGraphicFramePr>
          <p:nvPr/>
        </p:nvGraphicFramePr>
        <p:xfrm>
          <a:off x="3332163" y="3187700"/>
          <a:ext cx="5557836" cy="346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3853"/>
                <a:gridCol w="1512167"/>
                <a:gridCol w="1352357"/>
                <a:gridCol w="1389459"/>
              </a:tblGrid>
              <a:tr h="3460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0505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39 831,26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39 208,66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98,4%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Таблица 23"/>
          <p:cNvGraphicFramePr>
            <a:graphicFrameLocks noGrp="1"/>
          </p:cNvGraphicFramePr>
          <p:nvPr/>
        </p:nvGraphicFramePr>
        <p:xfrm>
          <a:off x="3348038" y="2695575"/>
          <a:ext cx="5540374" cy="338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8057"/>
                <a:gridCol w="1512169"/>
                <a:gridCol w="1368152"/>
                <a:gridCol w="1381996"/>
              </a:tblGrid>
              <a:tr h="338138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0503</a:t>
                      </a:r>
                    </a:p>
                  </a:txBody>
                  <a:tcPr marT="45477" marB="45477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43 588,23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43 289,43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99,3%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7" name="Скругленный прямоугольник 24"/>
          <p:cNvSpPr/>
          <p:nvPr/>
        </p:nvSpPr>
        <p:spPr>
          <a:xfrm>
            <a:off x="234950" y="3429000"/>
            <a:ext cx="2979738" cy="461963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Экономия, сложившаяся по результатам проведения конкурентных процедур</a:t>
            </a:r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1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66" name="TextBox 40"/>
          <p:cNvSpPr txBox="1">
            <a:spLocks noChangeArrowheads="1"/>
          </p:cNvSpPr>
          <p:nvPr/>
        </p:nvSpPr>
        <p:spPr bwMode="auto">
          <a:xfrm>
            <a:off x="0" y="2959100"/>
            <a:ext cx="33655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11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неисполнения плановых показателей</a:t>
            </a:r>
          </a:p>
        </p:txBody>
      </p:sp>
      <p:pic>
        <p:nvPicPr>
          <p:cNvPr id="25667" name="Рисунок 4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858000" y="234698"/>
            <a:ext cx="487363" cy="487362"/>
          </a:xfrm>
          <a:prstGeom prst="rect">
            <a:avLst/>
          </a:prstGeom>
          <a:noFill/>
          <a:ln>
            <a:noFill/>
          </a:ln>
        </p:spPr>
      </p:pic>
      <p:sp>
        <p:nvSpPr>
          <p:cNvPr id="25668" name="TextBox 2"/>
          <p:cNvSpPr txBox="1">
            <a:spLocks noChangeArrowheads="1"/>
          </p:cNvSpPr>
          <p:nvPr/>
        </p:nvSpPr>
        <p:spPr bwMode="auto">
          <a:xfrm>
            <a:off x="250825" y="4332288"/>
            <a:ext cx="7966075" cy="4016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0600 Охрана окружающей среды </a:t>
            </a:r>
          </a:p>
        </p:txBody>
      </p:sp>
      <p:sp>
        <p:nvSpPr>
          <p:cNvPr id="7" name="Выноска: стрелка вправо 6"/>
          <p:cNvSpPr/>
          <p:nvPr/>
        </p:nvSpPr>
        <p:spPr>
          <a:xfrm>
            <a:off x="179512" y="4797152"/>
            <a:ext cx="2725737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623,28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523,28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84,0%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8" name="Таблица 8"/>
          <p:cNvGraphicFramePr>
            <a:graphicFrameLocks noGrp="1"/>
          </p:cNvGraphicFramePr>
          <p:nvPr/>
        </p:nvGraphicFramePr>
        <p:xfrm>
          <a:off x="3351213" y="5773738"/>
          <a:ext cx="5589588" cy="366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7397"/>
                <a:gridCol w="1397397"/>
                <a:gridCol w="1397397"/>
                <a:gridCol w="1397397"/>
              </a:tblGrid>
              <a:tr h="366712"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0603</a:t>
                      </a:r>
                    </a:p>
                  </a:txBody>
                  <a:tcPr marL="91446" marR="91446" marT="45631" marB="4563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623,28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523,28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84,0%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Таблица 9"/>
          <p:cNvGraphicFramePr>
            <a:graphicFrameLocks noGrp="1"/>
          </p:cNvGraphicFramePr>
          <p:nvPr/>
        </p:nvGraphicFramePr>
        <p:xfrm>
          <a:off x="3348038" y="5165725"/>
          <a:ext cx="5602286" cy="452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9633"/>
                <a:gridCol w="1397551"/>
                <a:gridCol w="1369106"/>
                <a:gridCol w="1425996"/>
              </a:tblGrid>
              <a:tr h="452438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649" marB="45649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/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649" marB="45649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/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649" marB="45649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</a:p>
                  </a:txBody>
                  <a:tcPr marL="91425" marR="91425" marT="45649" marB="45649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Таблица 22"/>
          <p:cNvGraphicFramePr>
            <a:graphicFrameLocks noGrp="1"/>
          </p:cNvGraphicFramePr>
          <p:nvPr/>
        </p:nvGraphicFramePr>
        <p:xfrm>
          <a:off x="3332163" y="3681413"/>
          <a:ext cx="5556251" cy="347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1568"/>
                <a:gridCol w="1512445"/>
                <a:gridCol w="1343175"/>
                <a:gridCol w="1389063"/>
              </a:tblGrid>
              <a:tr h="347662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91450" marR="91450" marT="45977" marB="45977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286 820,38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266 811,51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93,0%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5706" name="TextBox 22"/>
          <p:cNvSpPr txBox="1">
            <a:spLocks noChangeArrowheads="1"/>
          </p:cNvSpPr>
          <p:nvPr/>
        </p:nvSpPr>
        <p:spPr bwMode="auto">
          <a:xfrm>
            <a:off x="7962900" y="4764088"/>
            <a:ext cx="9001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5710" name="Рисунок 27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528594" y="4327290"/>
            <a:ext cx="573087" cy="498475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Скругленный прямоугольник 24"/>
          <p:cNvSpPr/>
          <p:nvPr/>
        </p:nvSpPr>
        <p:spPr>
          <a:xfrm>
            <a:off x="179512" y="6021288"/>
            <a:ext cx="3096344" cy="558800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ликвидацию несанкционированных свалок </a:t>
            </a:r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произведены </a:t>
            </a:r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фактически выполненные работы </a:t>
            </a:r>
            <a:endParaRPr lang="ru-RU" sz="1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2"/>
          <p:cNvSpPr txBox="1">
            <a:spLocks noChangeArrowheads="1"/>
          </p:cNvSpPr>
          <p:nvPr/>
        </p:nvSpPr>
        <p:spPr bwMode="auto">
          <a:xfrm>
            <a:off x="328613" y="334963"/>
            <a:ext cx="7805737" cy="403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0700 Образование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492500" y="2297113"/>
          <a:ext cx="5540374" cy="4397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/>
                <a:gridCol w="1511901"/>
                <a:gridCol w="1381874"/>
                <a:gridCol w="1350684"/>
              </a:tblGrid>
              <a:tr h="439737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0701</a:t>
                      </a:r>
                    </a:p>
                  </a:txBody>
                  <a:tcPr marL="7143" marR="7143" marT="7128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161 198,08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159 689,24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99,1%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492500" y="2900363"/>
          <a:ext cx="5518150" cy="4397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856"/>
                <a:gridCol w="1511832"/>
                <a:gridCol w="1365195"/>
                <a:gridCol w="1345267"/>
              </a:tblGrid>
              <a:tr h="439737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0702</a:t>
                      </a:r>
                    </a:p>
                  </a:txBody>
                  <a:tcPr marL="7142" marR="7142" marT="712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175 393,25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161 275,62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92,0%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492500" y="3502025"/>
          <a:ext cx="5540375" cy="4397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6"/>
                <a:gridCol w="1511902"/>
                <a:gridCol w="1367912"/>
                <a:gridCol w="1364645"/>
              </a:tblGrid>
              <a:tr h="43973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0703</a:t>
                      </a:r>
                    </a:p>
                  </a:txBody>
                  <a:tcPr marL="7143" marR="7143" marT="7147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55 546,75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55 302,51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99,6%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492500" y="4105275"/>
          <a:ext cx="5540376" cy="4143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6"/>
                <a:gridCol w="1511903"/>
                <a:gridCol w="1381871"/>
                <a:gridCol w="1350686"/>
              </a:tblGrid>
              <a:tr h="41433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0707</a:t>
                      </a:r>
                    </a:p>
                  </a:txBody>
                  <a:tcPr marL="7143" marR="7143" marT="7149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1 870,33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1 851,58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3492500" y="4683125"/>
          <a:ext cx="5540375" cy="4143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6"/>
                <a:gridCol w="1511902"/>
                <a:gridCol w="1392409"/>
                <a:gridCol w="1340148"/>
              </a:tblGrid>
              <a:tr h="414338"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0709</a:t>
                      </a:r>
                    </a:p>
                  </a:txBody>
                  <a:tcPr marL="7143" marR="7143" marT="7143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8 881,24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8 826,36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99,4%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492500" y="1196975"/>
          <a:ext cx="5540375" cy="9366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/>
                <a:gridCol w="1512048"/>
                <a:gridCol w="1368043"/>
                <a:gridCol w="1364243"/>
              </a:tblGrid>
              <a:tr h="9366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6699" name="TextBox 15"/>
          <p:cNvSpPr txBox="1">
            <a:spLocks noChangeArrowheads="1"/>
          </p:cNvSpPr>
          <p:nvPr/>
        </p:nvSpPr>
        <p:spPr bwMode="auto">
          <a:xfrm>
            <a:off x="8137525" y="520700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6700" name="TextBox 25"/>
          <p:cNvSpPr txBox="1">
            <a:spLocks noChangeArrowheads="1"/>
          </p:cNvSpPr>
          <p:nvPr/>
        </p:nvSpPr>
        <p:spPr bwMode="auto">
          <a:xfrm>
            <a:off x="-33338" y="3290888"/>
            <a:ext cx="349091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685800" eaLnBrk="1" hangingPunct="1"/>
            <a:r>
              <a:rPr lang="ru-RU" altLang="ru-RU" sz="1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неисполнения плановых показателей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468313" y="1257300"/>
            <a:ext cx="2725737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402 889,65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386 945,31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96,0%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28" name="Таблица 28"/>
          <p:cNvGraphicFramePr>
            <a:graphicFrameLocks noGrp="1"/>
          </p:cNvGraphicFramePr>
          <p:nvPr/>
        </p:nvGraphicFramePr>
        <p:xfrm>
          <a:off x="3490913" y="5260975"/>
          <a:ext cx="5518151" cy="53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7111"/>
                <a:gridCol w="1517048"/>
                <a:gridCol w="1368152"/>
                <a:gridCol w="1335840"/>
              </a:tblGrid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ИТОГО:</a:t>
                      </a:r>
                    </a:p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0" marR="9142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402 889,65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386 945,31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96,0%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714" name="Рисунок 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067944" y="296855"/>
            <a:ext cx="602964" cy="52625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Скругленный прямоугольник 26"/>
          <p:cNvSpPr/>
          <p:nvPr/>
        </p:nvSpPr>
        <p:spPr>
          <a:xfrm>
            <a:off x="111125" y="3860800"/>
            <a:ext cx="3148013" cy="1660525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Экономия, сложившаяся по результатам проведения конкурентных процедур, заявительный характер выплаты  компенсации расходов на оплату стоимости проезда и провоза багажа к месту использования отпуска и </a:t>
            </a: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обратно; </a:t>
            </a:r>
          </a:p>
          <a:p>
            <a:pPr>
              <a:defRPr/>
            </a:pPr>
            <a:r>
              <a:rPr lang="ru-RU" sz="1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уменьшение численности получателей выплат по сравнению с запланированной</a:t>
            </a:r>
            <a:endParaRPr lang="ru-RU" sz="1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2"/>
          <p:cNvSpPr txBox="1">
            <a:spLocks noChangeArrowheads="1"/>
          </p:cNvSpPr>
          <p:nvPr/>
        </p:nvSpPr>
        <p:spPr bwMode="auto">
          <a:xfrm>
            <a:off x="196850" y="300038"/>
            <a:ext cx="7883525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0800 Культура и кинематография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492500" y="1812925"/>
          <a:ext cx="5540374" cy="3921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/>
                <a:gridCol w="1511901"/>
                <a:gridCol w="1381874"/>
                <a:gridCol w="1350684"/>
              </a:tblGrid>
              <a:tr h="39211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0801</a:t>
                      </a:r>
                    </a:p>
                  </a:txBody>
                  <a:tcPr marL="7143" marR="7143" marT="713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38 531,89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38 387,36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99,6%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492500" y="796925"/>
          <a:ext cx="5540375" cy="838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/>
                <a:gridCol w="1512048"/>
                <a:gridCol w="1368043"/>
                <a:gridCol w="1364243"/>
              </a:tblGrid>
              <a:tr h="5438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7675" name="TextBox 15"/>
          <p:cNvSpPr txBox="1">
            <a:spLocks noChangeArrowheads="1"/>
          </p:cNvSpPr>
          <p:nvPr/>
        </p:nvSpPr>
        <p:spPr bwMode="auto">
          <a:xfrm>
            <a:off x="7953375" y="511175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250825" y="1011238"/>
            <a:ext cx="2725738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38 531,89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38 387,36</a:t>
            </a:r>
          </a:p>
          <a:p>
            <a:pPr algn="ctr" eaLnBrk="1" hangingPunct="1">
              <a:defRPr/>
            </a:pP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99,6%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7677" name="TextBox 6"/>
          <p:cNvSpPr txBox="1">
            <a:spLocks noChangeArrowheads="1"/>
          </p:cNvSpPr>
          <p:nvPr/>
        </p:nvSpPr>
        <p:spPr bwMode="auto">
          <a:xfrm>
            <a:off x="250825" y="2382838"/>
            <a:ext cx="7505700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defTabSz="6858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6858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6858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6858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1000</a:t>
            </a:r>
            <a:r>
              <a:rPr lang="ru-RU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Социальная</a:t>
            </a:r>
            <a:r>
              <a:rPr lang="ru-RU" altLang="ru-RU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политика</a:t>
            </a:r>
          </a:p>
        </p:txBody>
      </p:sp>
      <p:sp>
        <p:nvSpPr>
          <p:cNvPr id="9" name="Выноска: стрелка вправо 8"/>
          <p:cNvSpPr/>
          <p:nvPr/>
        </p:nvSpPr>
        <p:spPr>
          <a:xfrm>
            <a:off x="250825" y="3192463"/>
            <a:ext cx="2725738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17 900,72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16 331,81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91,2%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13" name="Таблица 13"/>
          <p:cNvGraphicFramePr>
            <a:graphicFrameLocks noGrp="1"/>
          </p:cNvGraphicFramePr>
          <p:nvPr/>
        </p:nvGraphicFramePr>
        <p:xfrm>
          <a:off x="3492500" y="3022600"/>
          <a:ext cx="5540376" cy="83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094"/>
                <a:gridCol w="1385094"/>
                <a:gridCol w="1385094"/>
                <a:gridCol w="1385094"/>
              </a:tblGrid>
              <a:tr h="83820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marL="0" algn="ctr" defTabSz="914400" rtl="0" eaLnBrk="1" latinLnBrk="0" hangingPunct="1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6"/>
          <p:cNvGraphicFramePr>
            <a:graphicFrameLocks noGrp="1"/>
          </p:cNvGraphicFramePr>
          <p:nvPr/>
        </p:nvGraphicFramePr>
        <p:xfrm>
          <a:off x="3492500" y="4038600"/>
          <a:ext cx="5540376" cy="392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094"/>
                <a:gridCol w="1385094"/>
                <a:gridCol w="1385094"/>
                <a:gridCol w="1385094"/>
              </a:tblGrid>
              <a:tr h="392113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1001</a:t>
                      </a:r>
                    </a:p>
                  </a:txBody>
                  <a:tcPr marT="45741" marB="45741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1 168,95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1 168,93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Таблица 20"/>
          <p:cNvGraphicFramePr>
            <a:graphicFrameLocks noGrp="1"/>
          </p:cNvGraphicFramePr>
          <p:nvPr/>
        </p:nvGraphicFramePr>
        <p:xfrm>
          <a:off x="3492500" y="5156200"/>
          <a:ext cx="555784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460"/>
                <a:gridCol w="1389460"/>
                <a:gridCol w="1389460"/>
                <a:gridCol w="1389460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1004</a:t>
                      </a: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16 094,67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14 570,38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90,5%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8" marR="91428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Таблица 23"/>
          <p:cNvGraphicFramePr>
            <a:graphicFrameLocks noGrp="1"/>
          </p:cNvGraphicFramePr>
          <p:nvPr/>
        </p:nvGraphicFramePr>
        <p:xfrm>
          <a:off x="3492500" y="4608513"/>
          <a:ext cx="5540376" cy="369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5094"/>
                <a:gridCol w="1385094"/>
                <a:gridCol w="1385094"/>
                <a:gridCol w="1385094"/>
              </a:tblGrid>
              <a:tr h="369887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1003</a:t>
                      </a: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44,60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0%</a:t>
                      </a: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7727" name="TextBox 40"/>
          <p:cNvSpPr txBox="1">
            <a:spLocks noChangeArrowheads="1"/>
          </p:cNvSpPr>
          <p:nvPr/>
        </p:nvSpPr>
        <p:spPr bwMode="auto">
          <a:xfrm>
            <a:off x="11113" y="4662488"/>
            <a:ext cx="33655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11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неисполнения плановых показателей</a:t>
            </a:r>
          </a:p>
        </p:txBody>
      </p:sp>
      <p:sp>
        <p:nvSpPr>
          <p:cNvPr id="27728" name="TextBox 2"/>
          <p:cNvSpPr txBox="1">
            <a:spLocks noChangeArrowheads="1"/>
          </p:cNvSpPr>
          <p:nvPr/>
        </p:nvSpPr>
        <p:spPr bwMode="auto">
          <a:xfrm>
            <a:off x="7953375" y="2671763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236494" y="219869"/>
            <a:ext cx="487362" cy="428625"/>
          </a:xfrm>
          <a:prstGeom prst="rect">
            <a:avLst/>
          </a:prstGeom>
          <a:blipFill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7730" name="Рисунок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213096" y="2362490"/>
            <a:ext cx="476250" cy="4635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" name="Таблица 6"/>
          <p:cNvGraphicFramePr>
            <a:graphicFrameLocks noGrp="1"/>
          </p:cNvGraphicFramePr>
          <p:nvPr/>
        </p:nvGraphicFramePr>
        <p:xfrm>
          <a:off x="3479800" y="5726113"/>
          <a:ext cx="5570540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2635"/>
                <a:gridCol w="1392635"/>
                <a:gridCol w="1392635"/>
                <a:gridCol w="1392635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1006</a:t>
                      </a:r>
                    </a:p>
                  </a:txBody>
                  <a:tcPr marL="91429" marR="91429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592,50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592,50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7"/>
          <p:cNvGraphicFramePr>
            <a:graphicFrameLocks noGrp="1"/>
          </p:cNvGraphicFramePr>
          <p:nvPr/>
        </p:nvGraphicFramePr>
        <p:xfrm>
          <a:off x="3459163" y="6273800"/>
          <a:ext cx="5591176" cy="371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7794"/>
                <a:gridCol w="1397794"/>
                <a:gridCol w="1397794"/>
                <a:gridCol w="1397794"/>
              </a:tblGrid>
              <a:tr h="371475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91447" marR="91447" marT="45798" marB="45798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17 900,72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16 331,81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91,2%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Скругленный прямоугольник 39"/>
          <p:cNvSpPr/>
          <p:nvPr/>
        </p:nvSpPr>
        <p:spPr>
          <a:xfrm>
            <a:off x="93663" y="5140325"/>
            <a:ext cx="3182937" cy="1101725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Заявительный характер выплаты пособий и компенсаций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Box 2"/>
          <p:cNvSpPr txBox="1">
            <a:spLocks noChangeArrowheads="1"/>
          </p:cNvSpPr>
          <p:nvPr/>
        </p:nvSpPr>
        <p:spPr bwMode="auto">
          <a:xfrm>
            <a:off x="201613" y="195263"/>
            <a:ext cx="8047037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1100 Физическая культура и спорт</a:t>
            </a:r>
          </a:p>
          <a:p>
            <a:pPr defTabSz="685800" eaLnBrk="1" hangingPunct="1"/>
            <a:endParaRPr lang="ru-RU" altLang="ru-RU" sz="24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348038" y="2360613"/>
          <a:ext cx="5540374" cy="3698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/>
                <a:gridCol w="1511901"/>
                <a:gridCol w="1381874"/>
                <a:gridCol w="1350684"/>
              </a:tblGrid>
              <a:tr h="369887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1101</a:t>
                      </a:r>
                    </a:p>
                  </a:txBody>
                  <a:tcPr marL="7143" marR="7143" marT="713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2 879,71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2 879,71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348038" y="1298575"/>
          <a:ext cx="5540375" cy="8509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/>
                <a:gridCol w="1512048"/>
                <a:gridCol w="1368043"/>
                <a:gridCol w="1364243"/>
              </a:tblGrid>
              <a:tr h="8509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7829550" y="887413"/>
            <a:ext cx="83820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</a:t>
            </a:r>
            <a:r>
              <a:rPr lang="ru-RU" sz="7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sz="75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328613" y="1216025"/>
            <a:ext cx="2725737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98 607,29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97 595,21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99,0%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21" name="Таблица 23"/>
          <p:cNvGraphicFramePr>
            <a:graphicFrameLocks noGrp="1"/>
          </p:cNvGraphicFramePr>
          <p:nvPr/>
        </p:nvGraphicFramePr>
        <p:xfrm>
          <a:off x="3348038" y="2941638"/>
          <a:ext cx="5540374" cy="369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8057"/>
                <a:gridCol w="1512169"/>
                <a:gridCol w="1368152"/>
                <a:gridCol w="1381996"/>
              </a:tblGrid>
              <a:tr h="369887">
                <a:tc>
                  <a:txBody>
                    <a:bodyPr/>
                    <a:lstStyle/>
                    <a:p>
                      <a:pPr algn="ctr"/>
                      <a:r>
                        <a:rPr lang="ru-RU" sz="11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1105</a:t>
                      </a:r>
                    </a:p>
                  </a:txBody>
                  <a:tcPr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95 727,58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94 715,50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98,9%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8714" name="TextBox 40"/>
          <p:cNvSpPr txBox="1">
            <a:spLocks noChangeArrowheads="1"/>
          </p:cNvSpPr>
          <p:nvPr/>
        </p:nvSpPr>
        <p:spPr bwMode="auto">
          <a:xfrm>
            <a:off x="-17463" y="2468563"/>
            <a:ext cx="3365501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11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Причины неисполнения плановых показателей</a:t>
            </a:r>
          </a:p>
        </p:txBody>
      </p:sp>
      <p:sp>
        <p:nvSpPr>
          <p:cNvPr id="28715" name="TextBox 2"/>
          <p:cNvSpPr txBox="1">
            <a:spLocks noChangeArrowheads="1"/>
          </p:cNvSpPr>
          <p:nvPr/>
        </p:nvSpPr>
        <p:spPr bwMode="auto">
          <a:xfrm>
            <a:off x="325438" y="4395788"/>
            <a:ext cx="82423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1200 Средства массовой информации</a:t>
            </a:r>
          </a:p>
        </p:txBody>
      </p:sp>
      <p:sp>
        <p:nvSpPr>
          <p:cNvPr id="7" name="Выноска: стрелка вправо 6"/>
          <p:cNvSpPr/>
          <p:nvPr/>
        </p:nvSpPr>
        <p:spPr>
          <a:xfrm>
            <a:off x="303213" y="5202238"/>
            <a:ext cx="2725737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3 502,96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3 502,96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100%</a:t>
            </a: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graphicFrame>
        <p:nvGraphicFramePr>
          <p:cNvPr id="8" name="Таблица 8"/>
          <p:cNvGraphicFramePr>
            <a:graphicFrameLocks noGrp="1"/>
          </p:cNvGraphicFramePr>
          <p:nvPr/>
        </p:nvGraphicFramePr>
        <p:xfrm>
          <a:off x="3351213" y="5872163"/>
          <a:ext cx="5589588" cy="369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7397"/>
                <a:gridCol w="1397397"/>
                <a:gridCol w="1397397"/>
                <a:gridCol w="1397397"/>
              </a:tblGrid>
              <a:tr h="369887">
                <a:tc>
                  <a:txBody>
                    <a:bodyPr/>
                    <a:lstStyle/>
                    <a:p>
                      <a:pPr algn="ctr"/>
                      <a:r>
                        <a:rPr lang="ru-RU" sz="11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1202</a:t>
                      </a:r>
                    </a:p>
                  </a:txBody>
                  <a:tcPr marL="91446" marR="91446"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3 502,96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3 502,96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100,0%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Таблица 9"/>
          <p:cNvGraphicFramePr>
            <a:graphicFrameLocks noGrp="1"/>
          </p:cNvGraphicFramePr>
          <p:nvPr/>
        </p:nvGraphicFramePr>
        <p:xfrm>
          <a:off x="3348038" y="5346700"/>
          <a:ext cx="5602286" cy="4270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9633"/>
                <a:gridCol w="1397551"/>
                <a:gridCol w="1369106"/>
                <a:gridCol w="1425996"/>
              </a:tblGrid>
              <a:tr h="427038"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754" marB="4575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  <a:p>
                      <a:pPr algn="ctr"/>
                      <a:endParaRPr lang="ru-RU" sz="11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754" marB="4575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/>
                      <a:endParaRPr lang="ru-RU" sz="11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25" marR="91425" marT="45754" marB="4575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</a:p>
                  </a:txBody>
                  <a:tcPr marL="91425" marR="91425" marT="45754" marB="4575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Таблица 22"/>
          <p:cNvGraphicFramePr>
            <a:graphicFrameLocks noGrp="1"/>
          </p:cNvGraphicFramePr>
          <p:nvPr/>
        </p:nvGraphicFramePr>
        <p:xfrm>
          <a:off x="3340100" y="3522663"/>
          <a:ext cx="5556251" cy="3698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1568"/>
                <a:gridCol w="1466557"/>
                <a:gridCol w="1389063"/>
                <a:gridCol w="1389063"/>
              </a:tblGrid>
              <a:tr h="369887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91450" marR="91450" marT="45603" marB="45603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98 607,29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97 595,21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99,0%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6592316" y="250227"/>
            <a:ext cx="461963" cy="390525"/>
          </a:xfrm>
          <a:prstGeom prst="rect">
            <a:avLst/>
          </a:prstGeom>
          <a:blipFill rotWithShape="1"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8756" name="TextBox 17"/>
          <p:cNvSpPr txBox="1">
            <a:spLocks noChangeArrowheads="1"/>
          </p:cNvSpPr>
          <p:nvPr/>
        </p:nvSpPr>
        <p:spPr bwMode="auto">
          <a:xfrm>
            <a:off x="8093075" y="4975225"/>
            <a:ext cx="9001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804248" y="4395788"/>
            <a:ext cx="500063" cy="546100"/>
          </a:xfrm>
          <a:prstGeom prst="rect">
            <a:avLst/>
          </a:prstGeom>
          <a:blipFill rotWithShape="1">
            <a:blip r:embed="rId4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Скругленный прямоугольник 17"/>
          <p:cNvSpPr/>
          <p:nvPr/>
        </p:nvSpPr>
        <p:spPr>
          <a:xfrm>
            <a:off x="107505" y="2996953"/>
            <a:ext cx="3096344" cy="504056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Экономия, сложившаяся по результатам проведения конкурентных процедур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2"/>
          <p:cNvSpPr txBox="1">
            <a:spLocks noChangeArrowheads="1"/>
          </p:cNvSpPr>
          <p:nvPr/>
        </p:nvSpPr>
        <p:spPr bwMode="auto">
          <a:xfrm>
            <a:off x="288925" y="657225"/>
            <a:ext cx="8277225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1300 Обслуживание муниципального долга</a:t>
            </a:r>
          </a:p>
          <a:p>
            <a:pPr defTabSz="685800" eaLnBrk="1" hangingPunct="1"/>
            <a:endParaRPr lang="ru-RU" altLang="ru-RU" sz="24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314700" y="3036888"/>
          <a:ext cx="5540374" cy="3921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5915"/>
                <a:gridCol w="1511901"/>
                <a:gridCol w="1381874"/>
                <a:gridCol w="1350684"/>
              </a:tblGrid>
              <a:tr h="39211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1101</a:t>
                      </a:r>
                    </a:p>
                  </a:txBody>
                  <a:tcPr marL="7143" marR="7143" marT="713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23,12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22,14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95,8%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3314700" y="1787525"/>
          <a:ext cx="5540375" cy="838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6041"/>
                <a:gridCol w="1512048"/>
                <a:gridCol w="1368043"/>
                <a:gridCol w="1364243"/>
              </a:tblGrid>
              <a:tr h="5438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РАЗДЕЛ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ФАКТ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1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1431" marR="51431" marT="0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9723" name="TextBox 15"/>
          <p:cNvSpPr txBox="1">
            <a:spLocks noChangeArrowheads="1"/>
          </p:cNvSpPr>
          <p:nvPr/>
        </p:nvSpPr>
        <p:spPr bwMode="auto">
          <a:xfrm>
            <a:off x="7812088" y="1431925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685800" eaLnBrk="1" hangingPunct="1"/>
            <a:r>
              <a:rPr lang="ru-RU" altLang="ru-RU" sz="1400" b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тыс. руб</a:t>
            </a:r>
            <a:r>
              <a:rPr lang="ru-RU" altLang="ru-RU" sz="1400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9" name="Выноска: стрелка вправо 18"/>
          <p:cNvSpPr/>
          <p:nvPr/>
        </p:nvSpPr>
        <p:spPr>
          <a:xfrm>
            <a:off x="288925" y="1644650"/>
            <a:ext cx="2725738" cy="1123950"/>
          </a:xfrm>
          <a:prstGeom prst="rightArrowCallout">
            <a:avLst>
              <a:gd name="adj1" fmla="val 25000"/>
              <a:gd name="adj2" fmla="val 25000"/>
              <a:gd name="adj3" fmla="val 25000"/>
              <a:gd name="adj4" fmla="val 77255"/>
            </a:avLst>
          </a:prstGeom>
          <a:solidFill>
            <a:schemeClr val="bg1"/>
          </a:solidFill>
          <a:ln>
            <a:solidFill>
              <a:srgbClr val="0099FF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23,12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Факт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22,14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Исполнено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95,8%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defRPr/>
            </a:pP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9725" name="Рисунок 2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725026" y="581976"/>
            <a:ext cx="828675" cy="5445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Рисунок 22" descr="Монеты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66763" y="3151188"/>
            <a:ext cx="2725737" cy="2725737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1268413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ru-RU" altLang="ru-RU" sz="3600" b="1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МУНИЦИПАЛЬНЫЙ ДОЛГ</a:t>
            </a:r>
          </a:p>
        </p:txBody>
      </p:sp>
      <p:sp>
        <p:nvSpPr>
          <p:cNvPr id="30723" name="TextBox 6"/>
          <p:cNvSpPr txBox="1">
            <a:spLocks noChangeArrowheads="1"/>
          </p:cNvSpPr>
          <p:nvPr/>
        </p:nvSpPr>
        <p:spPr bwMode="auto">
          <a:xfrm>
            <a:off x="357188" y="1071563"/>
            <a:ext cx="84296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/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Муниципальный долг ЗАТО город Заозерск образовался  в связи с привлечением бюджетного кредита бюджету ЗАТО город Заозерск из областного бюджета на частичное финансирование дефицита местного бюджета.</a:t>
            </a:r>
          </a:p>
          <a:p>
            <a:pPr algn="just" eaLnBrk="1" hangingPunct="1"/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/>
            <a:endParaRPr lang="ru-RU" altLang="ru-RU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625" y="2700338"/>
            <a:ext cx="3595688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2" name="Диаграмма 5"/>
          <p:cNvGraphicFramePr>
            <a:graphicFrameLocks/>
          </p:cNvGraphicFramePr>
          <p:nvPr/>
        </p:nvGraphicFramePr>
        <p:xfrm>
          <a:off x="127000" y="1793875"/>
          <a:ext cx="5864225" cy="4708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0727" name="TextBox 2"/>
          <p:cNvSpPr txBox="1">
            <a:spLocks noChangeArrowheads="1"/>
          </p:cNvSpPr>
          <p:nvPr/>
        </p:nvSpPr>
        <p:spPr bwMode="auto">
          <a:xfrm>
            <a:off x="917575" y="5157788"/>
            <a:ext cx="5445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2016</a:t>
            </a:r>
          </a:p>
        </p:txBody>
      </p:sp>
      <p:sp>
        <p:nvSpPr>
          <p:cNvPr id="30728" name="TextBox 8"/>
          <p:cNvSpPr txBox="1">
            <a:spLocks noChangeArrowheads="1"/>
          </p:cNvSpPr>
          <p:nvPr/>
        </p:nvSpPr>
        <p:spPr bwMode="auto">
          <a:xfrm>
            <a:off x="1733550" y="5218113"/>
            <a:ext cx="542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2017</a:t>
            </a:r>
          </a:p>
        </p:txBody>
      </p:sp>
      <p:sp>
        <p:nvSpPr>
          <p:cNvPr id="30729" name="TextBox 9"/>
          <p:cNvSpPr txBox="1">
            <a:spLocks noChangeArrowheads="1"/>
          </p:cNvSpPr>
          <p:nvPr/>
        </p:nvSpPr>
        <p:spPr bwMode="auto">
          <a:xfrm>
            <a:off x="2549525" y="5283200"/>
            <a:ext cx="542925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2018</a:t>
            </a:r>
          </a:p>
        </p:txBody>
      </p:sp>
      <p:sp>
        <p:nvSpPr>
          <p:cNvPr id="30730" name="TextBox 10"/>
          <p:cNvSpPr txBox="1">
            <a:spLocks noChangeArrowheads="1"/>
          </p:cNvSpPr>
          <p:nvPr/>
        </p:nvSpPr>
        <p:spPr bwMode="auto">
          <a:xfrm>
            <a:off x="3314700" y="5372100"/>
            <a:ext cx="5445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400">
                <a:latin typeface="Times New Roman" pitchFamily="18" charset="0"/>
                <a:cs typeface="Times New Roman" pitchFamily="18" charset="0"/>
              </a:rPr>
              <a:t>2019</a:t>
            </a:r>
          </a:p>
        </p:txBody>
      </p:sp>
      <p:sp>
        <p:nvSpPr>
          <p:cNvPr id="30731" name="TextBox 11"/>
          <p:cNvSpPr txBox="1">
            <a:spLocks noChangeArrowheads="1"/>
          </p:cNvSpPr>
          <p:nvPr/>
        </p:nvSpPr>
        <p:spPr bwMode="auto">
          <a:xfrm>
            <a:off x="4130675" y="5465763"/>
            <a:ext cx="54451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2020</a:t>
            </a:r>
          </a:p>
          <a:p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163511" y="983695"/>
          <a:ext cx="8729663" cy="3576044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7720857"/>
                <a:gridCol w="1008806"/>
              </a:tblGrid>
              <a:tr h="22419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Процент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32879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1. 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образования</a:t>
                      </a:r>
                      <a:r>
                        <a:rPr lang="ru-RU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культуры, спорта и молодежной политики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ЗАТО город Заозерск.</a:t>
                      </a:r>
                      <a:r>
                        <a:rPr lang="ru-RU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Основные </a:t>
                      </a: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 деятельности»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49,2%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8944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4. «Охрана окружающей среды»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0,05%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1126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5.  «Энергосбережение и повышение энергетической эффективности ЗАТО 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город Заозерск </a:t>
                      </a: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Мурманской области»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0,09%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6984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6.  «Развитие малого и среднего предпринимательства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ЗАТО городе Заозерске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0,0%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5972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7.  «Эффективное управление муниципальными финансами ЗАТО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город Заозерск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1,0%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203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9.  «Капитальный 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текущий</a:t>
                      </a:r>
                      <a:r>
                        <a:rPr lang="ru-RU" sz="100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многоквартирных домов,  </a:t>
                      </a:r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расположенных на территории ЗАТО города Заозерска»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8,8%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011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10. «Повышение информационной открытости деятельности органов местного самоуправления»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0,3%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11. «Повышение безопасности дорожного движения и снижение дорожно-транспортного травматизма в ЗАТО городе Заозерске Мурманской области»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0,0%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1152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12. «Эффективное муниципальное управление в ЗАТО городе Заозерске Мурманской области»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8,0%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7846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13. «Социальная поддержка некоторых категорий граждан ЗАТО города Заозерска»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0,13%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595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14. «Обеспечение комфортной среды проживания населения ЗАТО города </a:t>
                      </a:r>
                      <a:r>
                        <a:rPr lang="ru-RU" sz="10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Заозерска»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24,2%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6288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15. «Защита населения и территории от чрезвычайных ситуаций природного и техногенного характера, обеспечение пожарной безопасности и безопасности людей на водных объектах на территории ЗАТО города Заозерска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2,2%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455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16. «Профилактика правонарушений и обеспечение общественной безопасности в ЗАТО городе Заозерске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0,03%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36288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17. «Профилактика терроризма и экстремизма, а также минимизации и (или) ликвидация последствий проявлений терроризма и экстремизма на территории ЗАТО город Заозерск Мурманской области на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2016-2023 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0,001%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14367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18. «Формирование современной городской среды ЗАТО город Заозерск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2,4%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2440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Непрограммная деятельность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3,6%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4635"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latin typeface="Times New Roman"/>
                        </a:rPr>
                        <a:t>100,0%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2771" name="TextBox 22"/>
          <p:cNvSpPr txBox="1">
            <a:spLocks noChangeArrowheads="1"/>
          </p:cNvSpPr>
          <p:nvPr/>
        </p:nvSpPr>
        <p:spPr bwMode="auto">
          <a:xfrm>
            <a:off x="106363" y="279400"/>
            <a:ext cx="887412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 dirty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Расходы бюджета ЗАТО город Заозерск за </a:t>
            </a:r>
            <a:r>
              <a:rPr lang="ru-RU" altLang="ru-RU" sz="2800" b="1" dirty="0" smtClean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altLang="ru-RU" sz="2800" b="1" dirty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год в структуре программных и </a:t>
            </a:r>
            <a:r>
              <a:rPr lang="ru-RU" altLang="ru-RU" sz="2800" b="1" dirty="0" err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непрограммных</a:t>
            </a:r>
            <a:r>
              <a:rPr lang="ru-RU" altLang="ru-RU" sz="2800" b="1" dirty="0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 расходов</a:t>
            </a:r>
          </a:p>
        </p:txBody>
      </p:sp>
      <p:sp>
        <p:nvSpPr>
          <p:cNvPr id="3" name="Прямоугольник: скругленные углы 2"/>
          <p:cNvSpPr/>
          <p:nvPr/>
        </p:nvSpPr>
        <p:spPr>
          <a:xfrm>
            <a:off x="106363" y="4941168"/>
            <a:ext cx="2700808" cy="1367499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Муниципальные программы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1 052 182,33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96,4%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: скругленные углы 7"/>
          <p:cNvSpPr/>
          <p:nvPr/>
        </p:nvSpPr>
        <p:spPr>
          <a:xfrm>
            <a:off x="2677226" y="4941167"/>
            <a:ext cx="2700808" cy="1367499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Непрограммное направление деятельности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39 722,57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3,6%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: скругленные углы 10"/>
          <p:cNvSpPr/>
          <p:nvPr/>
        </p:nvSpPr>
        <p:spPr>
          <a:xfrm>
            <a:off x="5378034" y="4941166"/>
            <a:ext cx="2700808" cy="1367499"/>
          </a:xfrm>
          <a:prstGeom prst="roundRect">
            <a:avLst/>
          </a:prstGeom>
          <a:solidFill>
            <a:schemeClr val="bg1"/>
          </a:solidFill>
          <a:ln>
            <a:solidFill>
              <a:srgbClr val="0099FF"/>
            </a:solidFill>
          </a:ln>
          <a:scene3d>
            <a:camera prst="perspectiveHeroicExtreme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бюджета ЗАТО город Заозерск за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1 091 904,90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</a:p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100%</a:t>
            </a:r>
          </a:p>
          <a:p>
            <a:pPr algn="ctr">
              <a:defRPr/>
            </a:pP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Box 1"/>
          <p:cNvSpPr txBox="1">
            <a:spLocks noChangeArrowheads="1"/>
          </p:cNvSpPr>
          <p:nvPr/>
        </p:nvSpPr>
        <p:spPr bwMode="auto">
          <a:xfrm>
            <a:off x="152400" y="155575"/>
            <a:ext cx="9215438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Программный бюджет ЗАТО город Заозерск</a:t>
            </a:r>
          </a:p>
        </p:txBody>
      </p:sp>
      <p:sp>
        <p:nvSpPr>
          <p:cNvPr id="33795" name="TextBox 21"/>
          <p:cNvSpPr txBox="1">
            <a:spLocks noChangeArrowheads="1"/>
          </p:cNvSpPr>
          <p:nvPr/>
        </p:nvSpPr>
        <p:spPr bwMode="auto">
          <a:xfrm>
            <a:off x="7808913" y="403225"/>
            <a:ext cx="984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52400" y="765175"/>
          <a:ext cx="8640763" cy="5856827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828864"/>
                <a:gridCol w="692642"/>
                <a:gridCol w="781794"/>
                <a:gridCol w="768078"/>
                <a:gridCol w="3569385"/>
              </a:tblGrid>
              <a:tr h="24929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r>
                        <a:rPr lang="ru-RU" sz="800" b="1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800" b="1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algn="ctr" fontAlgn="ctr"/>
                      <a:r>
                        <a:rPr lang="ru-RU" sz="800" b="1" u="none" strike="noStrike" baseline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800" b="1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Исполнение, %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 эффективности</a:t>
                      </a: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4677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1. </a:t>
                      </a:r>
                      <a:r>
                        <a:rPr lang="ru-RU" sz="8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образования</a:t>
                      </a:r>
                      <a:r>
                        <a:rPr lang="ru-RU" sz="85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культуры, спорта и молодежной политики</a:t>
                      </a:r>
                      <a:r>
                        <a:rPr lang="ru-RU" sz="8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ЗАТО город Заозерск.</a:t>
                      </a:r>
                      <a:r>
                        <a:rPr lang="ru-RU" sz="85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8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Основные </a:t>
                      </a:r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направления деятельности»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555 384,41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536 769,84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96,6%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</a:t>
                      </a:r>
                      <a:r>
                        <a:rPr kumimoji="0" lang="ru-RU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целом достигнуты. Экономия связана с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уменьшением численности получателей выплат по сравнению с запланированной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7391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4. «Охрана окружающей среды»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623,27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523,27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84,0%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индикаторы </a:t>
                      </a:r>
                      <a:r>
                        <a:rPr kumimoji="0" lang="ru-RU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целом </a:t>
                      </a:r>
                      <a:r>
                        <a:rPr kumimoji="0" lang="ru-RU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достигнуты. Расходы  </a:t>
                      </a:r>
                      <a:r>
                        <a:rPr lang="ru-RU" sz="800" dirty="0" smtClean="0">
                          <a:solidFill>
                            <a:prstClr val="black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произведены за фактически выполненные работы </a:t>
                      </a: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5.  «Энергосбережение и повышение энергетической эффективности ЗАТО </a:t>
                      </a:r>
                      <a:r>
                        <a:rPr lang="ru-RU" sz="8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город Заозерск </a:t>
                      </a:r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Мурманской области»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1 000,00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999,44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99,9%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8000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6.  «Развитие малого и среднего предпринимательства </a:t>
                      </a:r>
                      <a:r>
                        <a:rPr lang="ru-RU" sz="8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ЗАТО городе Заозерске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err="1" smtClean="0">
                          <a:solidFill>
                            <a:schemeClr val="tx1"/>
                          </a:solidFill>
                          <a:latin typeface="Times New Roman"/>
                        </a:rPr>
                        <a:t>х</a:t>
                      </a:r>
                      <a:endParaRPr lang="ru-RU" sz="8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kumimoji="0" lang="ru-RU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7.  «Эффективное управление муниципальными финансами ЗАТО </a:t>
                      </a:r>
                      <a:r>
                        <a:rPr lang="ru-RU" sz="8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город Заозерск </a:t>
                      </a:r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10 751,48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10 710,61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99,6%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достигнуты. Экономия сложилась - служебные командировки. Заявительный характер выплаты  компенсации расходов на оплату стоимости проезда и провоза багажа к месту использования отпуска</a:t>
                      </a:r>
                      <a:endParaRPr lang="ru-RU" sz="8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1188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9.  «Капитальный </a:t>
                      </a:r>
                      <a:r>
                        <a:rPr lang="ru-RU" sz="8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текущий</a:t>
                      </a:r>
                      <a:r>
                        <a:rPr lang="ru-RU" sz="85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8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многоквартирных домов,  </a:t>
                      </a:r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расположенных на территории ЗАТО города Заозерска»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111 527,27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95 876,65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86,0%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</a:t>
                      </a:r>
                      <a:r>
                        <a:rPr kumimoji="0" lang="ru-RU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достигнуты. </a:t>
                      </a:r>
                      <a:r>
                        <a:rPr lang="ru-RU" sz="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Экономия</a:t>
                      </a:r>
                      <a:r>
                        <a:rPr lang="ru-RU" sz="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- </a:t>
                      </a:r>
                      <a:r>
                        <a:rPr lang="ru-RU" sz="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результатам проведения конкурентных процедур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9290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10. «Повышение информационной открытости деятельности органов местного самоуправления»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3 502,96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3 502,96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100,0%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достигнуты. </a:t>
                      </a: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1188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11. «Повышение безопасности дорожного движения и снижение дорожно-транспортного травматизма в ЗАТО городе Заозерске Мурманской области»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solidFill>
                            <a:schemeClr val="tx1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0,00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 err="1" smtClean="0">
                          <a:solidFill>
                            <a:schemeClr val="tx1"/>
                          </a:solidFill>
                          <a:latin typeface="Times New Roman"/>
                        </a:rPr>
                        <a:t>х</a:t>
                      </a:r>
                      <a:endParaRPr lang="ru-RU" sz="8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lang="ru-RU" sz="8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9290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12. «Эффективное муниципальное управление в ЗАТО городе Заозерске Мурманской области»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88 950,39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87 102,03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97,9%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9290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13. «Социальная поддержка некоторых категорий граждан ЗАТО города Заозерска»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1 439,55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1 392,94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96,8%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Целевые индикаторы в целом достигнуты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1188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14. «Обеспечение комфортной среды проживания населения ЗАТО города </a:t>
                      </a:r>
                      <a:r>
                        <a:rPr lang="ru-RU" sz="85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Заозерска»</a:t>
                      </a:r>
                      <a:endParaRPr lang="ru-RU" sz="85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277 491,99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264 640,83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95,4%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индикаторы в целом </a:t>
                      </a:r>
                      <a:r>
                        <a:rPr lang="ru-RU" sz="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достигнуты. </a:t>
                      </a:r>
                      <a:r>
                        <a:rPr lang="ru-RU" sz="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Экономия</a:t>
                      </a:r>
                      <a:r>
                        <a:rPr lang="ru-RU" sz="8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- </a:t>
                      </a:r>
                      <a:r>
                        <a:rPr lang="ru-RU" sz="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результатам проведения конкурентных процедур</a:t>
                      </a:r>
                      <a:endParaRPr lang="ru-RU" sz="8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14985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15. «Защита населения и территории от чрезвычайных ситуаций природного и техногенного характера, обеспечение пожарной безопасности и безопасности людей на водных объектах на территории ЗАТО города Заозерска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28 003,99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24 197,06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86,4%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индикаторы в целом </a:t>
                      </a:r>
                      <a:r>
                        <a:rPr lang="ru-RU" sz="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достигнуты </a:t>
                      </a:r>
                      <a:r>
                        <a:rPr lang="ru-RU" sz="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Экономия - в </a:t>
                      </a:r>
                      <a:r>
                        <a:rPr lang="ru-RU" sz="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связи с несостоявшимися </a:t>
                      </a:r>
                      <a:r>
                        <a:rPr lang="ru-RU" sz="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мероприятиями,</a:t>
                      </a:r>
                      <a:endParaRPr lang="ru-RU" sz="8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1188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16. «Профилактика правонарушений и обеспечение общественной безопасности в ЗАТО городе Заозерске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400,00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 dirty="0">
                          <a:latin typeface="Times New Roman"/>
                        </a:rPr>
                        <a:t>400,00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100,0%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индикаторы </a:t>
                      </a:r>
                      <a:r>
                        <a:rPr lang="ru-RU" sz="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достигнуты 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17. «Профилактика терроризма и экстремизма, а также минимизации и (или) ликвидация последствий проявлений терроризма и экстремизма на территории ЗАТО город Заозерск Мурманской области на </a:t>
                      </a:r>
                      <a:r>
                        <a:rPr lang="ru-RU" sz="85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2016-2023 </a:t>
                      </a:r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12,00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12,00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100,0%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индикаторы достигнуты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9290">
                <a:tc>
                  <a:txBody>
                    <a:bodyPr/>
                    <a:lstStyle/>
                    <a:p>
                      <a:pPr algn="l" fontAlgn="t"/>
                      <a:r>
                        <a:rPr lang="ru-RU" sz="85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МП 18. «Формирование современной городской среды ЗАТО город Заозерск Мурманской области»</a:t>
                      </a:r>
                    </a:p>
                  </a:txBody>
                  <a:tcPr marL="5550" marR="5550" marT="5551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26 164,70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0" i="0" u="none" strike="noStrike">
                          <a:latin typeface="Times New Roman"/>
                        </a:rPr>
                        <a:t>26 054,70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 dirty="0">
                          <a:latin typeface="Times New Roman"/>
                        </a:rPr>
                        <a:t>99,6%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Целевые индикаторы </a:t>
                      </a: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целом достигнуты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1196"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1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РАСХОДОВ: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1" i="0" u="none" strike="noStrike">
                          <a:latin typeface="Times New Roman"/>
                        </a:rPr>
                        <a:t>1 105 252,01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800" b="1" i="0" u="none" strike="noStrike" dirty="0">
                          <a:latin typeface="Times New Roman"/>
                        </a:rPr>
                        <a:t>1 052 182,33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1" i="0" u="none" strike="noStrike" dirty="0">
                          <a:latin typeface="Times New Roman"/>
                        </a:rPr>
                        <a:t>95,4%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94" marR="5494" marT="5493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0" name="Picture 12" descr="https://www.zatozaozersk.ru/img/images/1-1024x1024-5-0_82eb1066e30d.jpg"/>
          <p:cNvPicPr>
            <a:picLocks noChangeAspect="1" noChangeArrowheads="1"/>
          </p:cNvPicPr>
          <p:nvPr/>
        </p:nvPicPr>
        <p:blipFill>
          <a:blip r:embed="rId3" cstate="print"/>
          <a:srcRect r="1887" b="15094"/>
          <a:stretch>
            <a:fillRect/>
          </a:stretch>
        </p:blipFill>
        <p:spPr bwMode="auto">
          <a:xfrm>
            <a:off x="2857488" y="3429000"/>
            <a:ext cx="2476519" cy="2857520"/>
          </a:xfrm>
          <a:prstGeom prst="rect">
            <a:avLst/>
          </a:prstGeom>
          <a:noFill/>
        </p:spPr>
      </p:pic>
      <p:sp>
        <p:nvSpPr>
          <p:cNvPr id="34818" name="Прямоугольник 1"/>
          <p:cNvSpPr>
            <a:spLocks noChangeArrowheads="1"/>
          </p:cNvSpPr>
          <p:nvPr/>
        </p:nvSpPr>
        <p:spPr bwMode="auto">
          <a:xfrm>
            <a:off x="107950" y="196850"/>
            <a:ext cx="88011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Социально-значимые объекты, осуществляемые </a:t>
            </a:r>
          </a:p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 счет средств бюджета ЗАТО город Заозерск </a:t>
            </a:r>
          </a:p>
        </p:txBody>
      </p:sp>
      <p:sp>
        <p:nvSpPr>
          <p:cNvPr id="34819" name="TextBox 3"/>
          <p:cNvSpPr txBox="1">
            <a:spLocks noChangeArrowheads="1"/>
          </p:cNvSpPr>
          <p:nvPr/>
        </p:nvSpPr>
        <p:spPr bwMode="auto">
          <a:xfrm>
            <a:off x="234950" y="889000"/>
            <a:ext cx="91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endParaRPr lang="ru-RU" altLang="ru-RU" sz="1400" b="1"/>
          </a:p>
        </p:txBody>
      </p:sp>
      <p:pic>
        <p:nvPicPr>
          <p:cNvPr id="34872" name="Рисунок 14" descr="Расширение бизнеса (справа налево)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946491" y="194469"/>
            <a:ext cx="914400" cy="9144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22" name="Таблица 21"/>
          <p:cNvGraphicFramePr>
            <a:graphicFrameLocks noGrp="1"/>
          </p:cNvGraphicFramePr>
          <p:nvPr/>
        </p:nvGraphicFramePr>
        <p:xfrm>
          <a:off x="428596" y="1571612"/>
          <a:ext cx="2879725" cy="140239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168049"/>
                <a:gridCol w="711676"/>
              </a:tblGrid>
              <a:tr h="31383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9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832"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 рамках</a:t>
                      </a:r>
                      <a:r>
                        <a:rPr lang="ru-RU" sz="9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реализации Комплексного плана развития социальной и инженерной инфраструктуры 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1161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Ремонт  127 временно незаселенных квартир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58 481,8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357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58 481,8</a:t>
                      </a: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 descr="https://www.zatozaozersk.ru/img/images/1-1024x1024-5-0_62be0b801d4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1500174"/>
            <a:ext cx="2095514" cy="1571636"/>
          </a:xfrm>
          <a:prstGeom prst="rect">
            <a:avLst/>
          </a:prstGeom>
          <a:noFill/>
        </p:spPr>
      </p:pic>
      <p:pic>
        <p:nvPicPr>
          <p:cNvPr id="7172" name="Picture 4" descr="https://www.zatozaozersk.ru/img/images/1-1024x1024-5-0_f431361536c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1214422"/>
            <a:ext cx="1643074" cy="2190767"/>
          </a:xfrm>
          <a:prstGeom prst="rect">
            <a:avLst/>
          </a:prstGeom>
          <a:noFill/>
        </p:spPr>
      </p:pic>
      <p:pic>
        <p:nvPicPr>
          <p:cNvPr id="7176" name="Picture 8" descr="https://www.zatozaozersk.ru/img/images/1-1024x1024-5-0_f315b38360a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6" y="3571876"/>
            <a:ext cx="1987533" cy="2650044"/>
          </a:xfrm>
          <a:prstGeom prst="rect">
            <a:avLst/>
          </a:prstGeom>
          <a:noFill/>
        </p:spPr>
      </p:pic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5715008" y="4143380"/>
          <a:ext cx="2879725" cy="1402398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168049"/>
                <a:gridCol w="711676"/>
              </a:tblGrid>
              <a:tr h="31383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9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832"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 рамках</a:t>
                      </a:r>
                      <a:r>
                        <a:rPr lang="ru-RU" sz="9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реализации Комплексного плана развития социальной и инженерной инфраструктуры 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9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1161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Утепление торцов многоквартирных домов  (12</a:t>
                      </a:r>
                      <a:r>
                        <a:rPr lang="ru-RU" sz="9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домов</a:t>
                      </a:r>
                      <a:r>
                        <a:rPr lang="ru-RU" sz="9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5-этажных</a:t>
                      </a:r>
                      <a:r>
                        <a:rPr lang="ru-RU" sz="9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и 2-х 9-этажных домов)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37 025,3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357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37 025,3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Прямоугольник 1"/>
          <p:cNvSpPr>
            <a:spLocks noChangeArrowheads="1"/>
          </p:cNvSpPr>
          <p:nvPr/>
        </p:nvSpPr>
        <p:spPr bwMode="auto">
          <a:xfrm>
            <a:off x="107950" y="196850"/>
            <a:ext cx="88011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Социально-значимые объекты, осуществляемые </a:t>
            </a:r>
          </a:p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 счет средств бюджета ЗАТО город Заозерск </a:t>
            </a:r>
          </a:p>
        </p:txBody>
      </p:sp>
      <p:sp>
        <p:nvSpPr>
          <p:cNvPr id="36867" name="TextBox 3"/>
          <p:cNvSpPr txBox="1">
            <a:spLocks noChangeArrowheads="1"/>
          </p:cNvSpPr>
          <p:nvPr/>
        </p:nvSpPr>
        <p:spPr bwMode="auto">
          <a:xfrm>
            <a:off x="234950" y="889000"/>
            <a:ext cx="91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endParaRPr lang="ru-RU" altLang="ru-RU" sz="1400" b="1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3000364" y="4929198"/>
          <a:ext cx="3744912" cy="138906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567789"/>
                <a:gridCol w="1177123"/>
              </a:tblGrid>
              <a:tr h="25304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567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b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Субсидия на финансовое обеспечение дорожной деятельности в отношении автомобильных дорог местного значения и искусственных дорожных сооружений на них за счет средств дорожного фонда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17 656,7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60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16 773,9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4324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882,8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4872" name="Рисунок 14" descr="Расширение бизнеса (справа налево)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946491" y="194469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05" name="Рисунок 1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4929198"/>
            <a:ext cx="1955800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906" name="Рисунок 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929198"/>
            <a:ext cx="2652713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s://www.zatozaozersk.ru/img/images/1-1024x1024-5-0_51fe29766d2b.jpg"/>
          <p:cNvPicPr>
            <a:picLocks noChangeAspect="1" noChangeArrowheads="1"/>
          </p:cNvPicPr>
          <p:nvPr/>
        </p:nvPicPr>
        <p:blipFill>
          <a:blip r:embed="rId6" cstate="print"/>
          <a:srcRect b="25000"/>
          <a:stretch>
            <a:fillRect/>
          </a:stretch>
        </p:blipFill>
        <p:spPr bwMode="auto">
          <a:xfrm>
            <a:off x="500034" y="1285860"/>
            <a:ext cx="1928826" cy="1928826"/>
          </a:xfrm>
          <a:prstGeom prst="rect">
            <a:avLst/>
          </a:prstGeom>
          <a:noFill/>
        </p:spPr>
      </p:pic>
      <p:pic>
        <p:nvPicPr>
          <p:cNvPr id="5124" name="Picture 4" descr="https://www.zatozaozersk.ru/img/images/1-1024x1024-5-0_ccdaad0d1bf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43636" y="2357430"/>
            <a:ext cx="2673305" cy="2004978"/>
          </a:xfrm>
          <a:prstGeom prst="rect">
            <a:avLst/>
          </a:prstGeom>
          <a:noFill/>
        </p:spPr>
      </p:pic>
      <p:graphicFrame>
        <p:nvGraphicFramePr>
          <p:cNvPr id="15" name="Таблица 14"/>
          <p:cNvGraphicFramePr>
            <a:graphicFrameLocks noGrp="1"/>
          </p:cNvGraphicFramePr>
          <p:nvPr/>
        </p:nvGraphicFramePr>
        <p:xfrm>
          <a:off x="2555776" y="1412776"/>
          <a:ext cx="3744912" cy="170462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567789"/>
                <a:gridCol w="1177123"/>
              </a:tblGrid>
              <a:tr h="25304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3045"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в рамках</a:t>
                      </a:r>
                      <a:r>
                        <a:rPr lang="ru-RU" sz="9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реализации Комплексного плана развития социальной и инженерной инфраструктуры 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400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Ремонт автомобильных дорог местного значения ЗАТО город Заозерск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94 266,7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960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94 266,7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8000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в том числе: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4324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1 этап – наружное освещение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16 763,2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4324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2 этап – ремонт дорог,</a:t>
                      </a:r>
                      <a:r>
                        <a:rPr lang="ru-RU" sz="90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тротуаров, установка    ограждений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77 503,5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/>
        </p:nvGraphicFramePr>
        <p:xfrm>
          <a:off x="571472" y="3571876"/>
          <a:ext cx="3744912" cy="119304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567789"/>
                <a:gridCol w="1177123"/>
              </a:tblGrid>
              <a:tr h="253045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567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Разработка</a:t>
                      </a:r>
                      <a:r>
                        <a:rPr lang="ru-RU" sz="9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ПСД в целях реконструкции автомобильной дороги от города Заозерск до губы Большая Лопаткина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2  002,1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4324"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2  002,1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4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Прямоугольник 1"/>
          <p:cNvSpPr>
            <a:spLocks noChangeArrowheads="1"/>
          </p:cNvSpPr>
          <p:nvPr/>
        </p:nvSpPr>
        <p:spPr bwMode="auto">
          <a:xfrm>
            <a:off x="107950" y="196850"/>
            <a:ext cx="88011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Социально-значимые объекты, осуществляемые </a:t>
            </a:r>
          </a:p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 счет средств бюджета ЗАТО город Заозерск </a:t>
            </a:r>
          </a:p>
        </p:txBody>
      </p:sp>
      <p:sp>
        <p:nvSpPr>
          <p:cNvPr id="35843" name="TextBox 3"/>
          <p:cNvSpPr txBox="1">
            <a:spLocks noChangeArrowheads="1"/>
          </p:cNvSpPr>
          <p:nvPr/>
        </p:nvSpPr>
        <p:spPr bwMode="auto">
          <a:xfrm>
            <a:off x="234950" y="889000"/>
            <a:ext cx="91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endParaRPr lang="ru-RU" altLang="ru-RU" sz="1400" b="1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4211960" y="1412776"/>
          <a:ext cx="3816350" cy="100800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304211"/>
                <a:gridCol w="1512139"/>
              </a:tblGrid>
              <a:tr h="26029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900" b="1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9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5669"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Благоустройство дворовых территорий</a:t>
                      </a: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r>
                        <a:rPr lang="ru-RU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754,7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601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20 429,1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601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5 325,6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3851920" y="4725144"/>
          <a:ext cx="3357563" cy="155058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302194"/>
                <a:gridCol w="1055369"/>
              </a:tblGrid>
              <a:tr h="34679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743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Реализация проектов по поддержке местных инициатив – приобретение и установка светодиодных консолей на столбы освещения и подсветка </a:t>
                      </a:r>
                      <a:r>
                        <a:rPr lang="ru-RU" sz="900" b="0" u="none" strike="noStrike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артобъектов</a:t>
                      </a:r>
                      <a:r>
                        <a:rPr lang="ru-RU" sz="9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на Аллее</a:t>
                      </a:r>
                      <a:r>
                        <a:rPr lang="ru-RU" sz="9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любви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300,0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166,7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прочих источников</a:t>
                      </a:r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73,3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60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60,0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2" marR="7142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4872" name="Рисунок 14" descr="Расширение бизнеса (справа налево)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946491" y="194469"/>
            <a:ext cx="914400" cy="91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94" name="Трехмерная модель 20" descr="Белый дуб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5338" y="4077072"/>
            <a:ext cx="1998662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C:\Users\TKorabeynikova\Desktop\Desktop\НОВАЯ РАБОТА\ОТЧЕТЫ ПО ФГКС 2021\фото на 18.10.2021\WhatsApp Image 2021-10-18 at 13.09.36 (1).jpe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6108" y="1357868"/>
            <a:ext cx="1317298" cy="1276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C:\Users\TKorabeynikova\Desktop\Desktop\НОВАЯ РАБОТА\ОТЧЕТЫ ПО ФГКС 2021\фото на 18.10.2021\WhatsApp Image 2021-10-18 at 13.07.17 (3).jpeg"/>
          <p:cNvPicPr/>
          <p:nvPr/>
        </p:nvPicPr>
        <p:blipFill>
          <a:blip r:embed="rId6" cstate="print"/>
          <a:srcRect l="13871" r="2900" b="13354"/>
          <a:stretch>
            <a:fillRect/>
          </a:stretch>
        </p:blipFill>
        <p:spPr bwMode="auto">
          <a:xfrm>
            <a:off x="3000364" y="1285860"/>
            <a:ext cx="86409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C:\Users\TKorabeynikova\Desktop\Desktop\НОВАЯ РАБОТА\ОТЧЕТЫ ПО ФГКС 2021\фото на 18.10.2021\WhatsApp Image 2021-10-18 at 13.07.19 (2).jpe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76228" y="1213852"/>
            <a:ext cx="1290638" cy="11239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graphicFrame>
        <p:nvGraphicFramePr>
          <p:cNvPr id="17" name="Таблица 16"/>
          <p:cNvGraphicFramePr>
            <a:graphicFrameLocks noGrp="1"/>
          </p:cNvGraphicFramePr>
          <p:nvPr/>
        </p:nvGraphicFramePr>
        <p:xfrm>
          <a:off x="571472" y="3143248"/>
          <a:ext cx="3816350" cy="1142920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304211"/>
                <a:gridCol w="1512139"/>
              </a:tblGrid>
              <a:tr h="36022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900" b="1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90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9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1141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b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Сохранение историко-культурных объектов</a:t>
                      </a:r>
                      <a:r>
                        <a:rPr lang="ru-RU" sz="900" b="0" u="none" strike="noStrike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(воинских захоронений)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2 349,7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725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1 990,0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929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359,7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7148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5" name="Picture 1" descr="C:\Users\User\Downloads\Attachments_korabeynikova@zatozaozersk.ru_2022-05-23_09-58-55\0c657ab2-f882-4829-8366-d0463867e844.jpg"/>
          <p:cNvPicPr>
            <a:picLocks noChangeAspect="1" noChangeArrowheads="1"/>
          </p:cNvPicPr>
          <p:nvPr/>
        </p:nvPicPr>
        <p:blipFill>
          <a:blip r:embed="rId8" cstate="print"/>
          <a:srcRect r="3774" b="19812"/>
          <a:stretch>
            <a:fillRect/>
          </a:stretch>
        </p:blipFill>
        <p:spPr bwMode="auto">
          <a:xfrm>
            <a:off x="539552" y="4509120"/>
            <a:ext cx="3168352" cy="1980220"/>
          </a:xfrm>
          <a:prstGeom prst="rect">
            <a:avLst/>
          </a:prstGeom>
          <a:noFill/>
        </p:spPr>
      </p:pic>
      <p:pic>
        <p:nvPicPr>
          <p:cNvPr id="6146" name="Picture 2" descr="C:\Users\User\Downloads\Attachments_korabeynikova@zatozaozersk.ru_2022-05-23_09-58-55\WhatsApp Image 2021-07-21 at 13.14.47 (1).jpeg"/>
          <p:cNvPicPr>
            <a:picLocks noChangeAspect="1" noChangeArrowheads="1"/>
          </p:cNvPicPr>
          <p:nvPr/>
        </p:nvPicPr>
        <p:blipFill>
          <a:blip r:embed="rId9" cstate="print"/>
          <a:srcRect r="-843" b="21294"/>
          <a:stretch>
            <a:fillRect/>
          </a:stretch>
        </p:blipFill>
        <p:spPr bwMode="auto">
          <a:xfrm>
            <a:off x="4644008" y="2636912"/>
            <a:ext cx="2952328" cy="1728192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Прямоугольник 1"/>
          <p:cNvSpPr>
            <a:spLocks noChangeArrowheads="1"/>
          </p:cNvSpPr>
          <p:nvPr/>
        </p:nvSpPr>
        <p:spPr bwMode="auto">
          <a:xfrm>
            <a:off x="107950" y="196850"/>
            <a:ext cx="880110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Социально-значимые объекты, осуществляемые </a:t>
            </a:r>
          </a:p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 счет средств бюджета ЗАТО город Заозерск </a:t>
            </a:r>
          </a:p>
        </p:txBody>
      </p:sp>
      <p:sp>
        <p:nvSpPr>
          <p:cNvPr id="35843" name="TextBox 3"/>
          <p:cNvSpPr txBox="1">
            <a:spLocks noChangeArrowheads="1"/>
          </p:cNvSpPr>
          <p:nvPr/>
        </p:nvSpPr>
        <p:spPr bwMode="auto">
          <a:xfrm>
            <a:off x="234950" y="889000"/>
            <a:ext cx="914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  <a:p>
            <a:endParaRPr lang="ru-RU" altLang="ru-RU" sz="1400" b="1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627784" y="1196752"/>
          <a:ext cx="3455987" cy="1479243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729629"/>
                <a:gridCol w="726358"/>
              </a:tblGrid>
              <a:tr h="43218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marL="0" algn="ctr" defTabSz="914400" rtl="0" eaLnBrk="1" fontAlgn="ctr" latinLnBrk="0" hangingPunct="1"/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48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Строительство </a:t>
                      </a:r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физкультурно-оздоровительного комплекса с бассейном в ЗАТО </a:t>
                      </a:r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город Заозерск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94 469,2</a:t>
                      </a:r>
                      <a:endParaRPr lang="ru-RU" sz="9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60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94 181,9</a:t>
                      </a: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60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собственных  средств</a:t>
                      </a:r>
                      <a:endParaRPr lang="ru-RU" sz="900" b="0" u="none" strike="noStrike" kern="1200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287,3</a:t>
                      </a: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4872" name="Рисунок 14" descr="Расширение бизнеса (справа налево)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946491" y="194469"/>
            <a:ext cx="914400" cy="9144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2051720" y="3140968"/>
          <a:ext cx="3455987" cy="1173161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729629"/>
                <a:gridCol w="726358"/>
              </a:tblGrid>
              <a:tr h="43218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marL="0" algn="ctr" defTabSz="914400" rtl="0" eaLnBrk="1" fontAlgn="ctr" latinLnBrk="0" hangingPunct="1"/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48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Замена окон 2-го и 3-го этажей младшей школы здания МОУ СОШ № 289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3 007,9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60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3 007,9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467544" y="4869160"/>
          <a:ext cx="2520280" cy="1584175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990583"/>
                <a:gridCol w="529697"/>
              </a:tblGrid>
              <a:tr h="58360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marL="0" algn="ctr" defTabSz="914400" rtl="0" eaLnBrk="1" fontAlgn="ctr" latinLnBrk="0" hangingPunct="1"/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72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Приобретение интерактивного комплекса в МОУ СОШ № 289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320</a:t>
                      </a:r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US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3317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320</a:t>
                      </a:r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,0</a:t>
                      </a:r>
                      <a:endParaRPr lang="ru-RU" sz="900" b="0" i="0" u="none" strike="noStrike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5004048" y="5013176"/>
          <a:ext cx="3888432" cy="143121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3071186"/>
                <a:gridCol w="817246"/>
              </a:tblGrid>
              <a:tr h="43218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Наименование</a:t>
                      </a: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год</a:t>
                      </a:r>
                    </a:p>
                    <a:p>
                      <a:pPr marL="0" algn="ctr" defTabSz="914400" rtl="0" eaLnBrk="1" fontAlgn="ctr" latinLnBrk="0" hangingPunct="1"/>
                      <a:endParaRPr lang="ru-RU" sz="90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489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Проведение государственной экспертизы проектной документации в части проверки достоверности определения сметной стоимости по объекту «Капитальный ремонт МОУ СОШ № 289, расположенная по адресу: Мурманская область, г. Заозерск, ул. </a:t>
                      </a:r>
                      <a:r>
                        <a:rPr lang="ru-RU" sz="90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Колышкина</a:t>
                      </a:r>
                      <a:r>
                        <a:rPr lang="ru-RU" sz="9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дом 16»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238,6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608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90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счет средств вышестоящего бюджета</a:t>
                      </a:r>
                      <a:endParaRPr lang="ru-RU" sz="900" b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7144" marR="7144" marT="7147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238,6</a:t>
                      </a:r>
                      <a:endParaRPr lang="ru-RU" sz="9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143" marR="7143" marT="7146" marB="0" anchor="ctr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122" name="Picture 2" descr="https://sun9-28.userapi.com/s/v1/if2/LJSqZXh_2gNwm-B3FmJCTfpt4rG3q6K7RICgIgnZxPnKKIy6aci8Y2cIQkTFxdlpTJtzcUEvFTbBDuBdQQo3_4Zg.jpg?size=960x1280&amp;quality=96&amp;type=album"/>
          <p:cNvPicPr>
            <a:picLocks noChangeAspect="1" noChangeArrowheads="1"/>
          </p:cNvPicPr>
          <p:nvPr/>
        </p:nvPicPr>
        <p:blipFill>
          <a:blip r:embed="rId4" cstate="print"/>
          <a:srcRect t="5563" r="3577" b="14332"/>
          <a:stretch>
            <a:fillRect/>
          </a:stretch>
        </p:blipFill>
        <p:spPr bwMode="auto">
          <a:xfrm>
            <a:off x="3131840" y="4653136"/>
            <a:ext cx="1656184" cy="1834543"/>
          </a:xfrm>
          <a:prstGeom prst="rect">
            <a:avLst/>
          </a:prstGeom>
          <a:noFill/>
        </p:spPr>
      </p:pic>
      <p:pic>
        <p:nvPicPr>
          <p:cNvPr id="5124" name="Picture 4" descr="https://sun9-54.userapi.com/s/v1/if2/kq9m5B3UHN1BDxNmeh5i7djs8FO9j8dYpzqd52rg8o3uPYIVgaSuj980uEaY9dT1Hqcvcs1kue2SjVLbxPTCLtQO.jpg?size=2560x1920&amp;quality=96&amp;type=album"/>
          <p:cNvPicPr>
            <a:picLocks noChangeAspect="1" noChangeArrowheads="1"/>
          </p:cNvPicPr>
          <p:nvPr/>
        </p:nvPicPr>
        <p:blipFill>
          <a:blip r:embed="rId5" cstate="print"/>
          <a:srcRect l="30920" r="35268" b="37791"/>
          <a:stretch>
            <a:fillRect/>
          </a:stretch>
        </p:blipFill>
        <p:spPr bwMode="auto">
          <a:xfrm>
            <a:off x="683568" y="2852936"/>
            <a:ext cx="1259709" cy="1738246"/>
          </a:xfrm>
          <a:prstGeom prst="rect">
            <a:avLst/>
          </a:prstGeom>
          <a:noFill/>
        </p:spPr>
      </p:pic>
      <p:pic>
        <p:nvPicPr>
          <p:cNvPr id="5126" name="Picture 6" descr="https://img.youtube.com/vi/EA6isB1ULik/0.jpg"/>
          <p:cNvPicPr>
            <a:picLocks noChangeAspect="1" noChangeArrowheads="1"/>
          </p:cNvPicPr>
          <p:nvPr/>
        </p:nvPicPr>
        <p:blipFill>
          <a:blip r:embed="rId6" cstate="print"/>
          <a:srcRect l="6300" r="2351" b="20201"/>
          <a:stretch>
            <a:fillRect/>
          </a:stretch>
        </p:blipFill>
        <p:spPr bwMode="auto">
          <a:xfrm>
            <a:off x="5724128" y="2924944"/>
            <a:ext cx="2967488" cy="1944216"/>
          </a:xfrm>
          <a:prstGeom prst="rect">
            <a:avLst/>
          </a:prstGeom>
          <a:noFill/>
        </p:spPr>
      </p:pic>
      <p:pic>
        <p:nvPicPr>
          <p:cNvPr id="5127" name="Picture 7" descr="C:\Users\User\Downloads\Attachments_korabeynikova@zatozaozersk.ru_2022-05-23_09-58-55\20220215_135649.jpg"/>
          <p:cNvPicPr>
            <a:picLocks noChangeAspect="1" noChangeArrowheads="1"/>
          </p:cNvPicPr>
          <p:nvPr/>
        </p:nvPicPr>
        <p:blipFill>
          <a:blip r:embed="rId7" cstate="print"/>
          <a:srcRect t="15597" b="20257"/>
          <a:stretch>
            <a:fillRect/>
          </a:stretch>
        </p:blipFill>
        <p:spPr bwMode="auto">
          <a:xfrm>
            <a:off x="6156176" y="1268760"/>
            <a:ext cx="2843808" cy="1368152"/>
          </a:xfrm>
          <a:prstGeom prst="rect">
            <a:avLst/>
          </a:prstGeom>
          <a:noFill/>
        </p:spPr>
      </p:pic>
      <p:pic>
        <p:nvPicPr>
          <p:cNvPr id="5129" name="Picture 9" descr="C:\Users\User\Downloads\Attachments_korabeynikova@zatozaozersk.ru_2022-05-23_09-58-55\WhatsApp Image 2022-03-31 at 11.22.19 (2).jpe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1196752"/>
            <a:ext cx="2123728" cy="1592796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2"/>
          <p:cNvSpPr txBox="1">
            <a:spLocks noChangeArrowheads="1"/>
          </p:cNvSpPr>
          <p:nvPr/>
        </p:nvSpPr>
        <p:spPr bwMode="auto">
          <a:xfrm>
            <a:off x="468313" y="217488"/>
            <a:ext cx="8135937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Сведения о внесенных изменениях в бюджет </a:t>
            </a:r>
          </a:p>
          <a:p>
            <a:pPr defTabSz="685800" eaLnBrk="1" hangingPunct="1">
              <a:lnSpc>
                <a:spcPct val="70000"/>
              </a:lnSpc>
              <a:buFont typeface="Arial" charset="0"/>
              <a:buNone/>
            </a:pPr>
            <a:r>
              <a:rPr lang="ru-RU" altLang="ru-RU" sz="2800" b="1">
                <a:solidFill>
                  <a:srgbClr val="0099FF"/>
                </a:solidFill>
                <a:latin typeface="Times New Roman" pitchFamily="18" charset="0"/>
                <a:cs typeface="Times New Roman" pitchFamily="18" charset="0"/>
              </a:rPr>
              <a:t>ЗАТО город Заозерск </a:t>
            </a:r>
          </a:p>
        </p:txBody>
      </p:sp>
      <p:graphicFrame>
        <p:nvGraphicFramePr>
          <p:cNvPr id="5" name="Таблица 10"/>
          <p:cNvGraphicFramePr>
            <a:graphicFrameLocks noGrp="1"/>
          </p:cNvGraphicFramePr>
          <p:nvPr/>
        </p:nvGraphicFramePr>
        <p:xfrm>
          <a:off x="323850" y="1317625"/>
          <a:ext cx="8640763" cy="4393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2872"/>
                <a:gridCol w="2523409"/>
                <a:gridCol w="1605805"/>
                <a:gridCol w="1529338"/>
                <a:gridCol w="1529339"/>
              </a:tblGrid>
              <a:tr h="470792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Решение Совета депутатов 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Ссылка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Основные параметры бюджета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518235"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(-)/ профицит (+)</a:t>
                      </a: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5327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25.12.2020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23-4051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https://www.zatozaozersk.ru/dokumenty/resheniya-soveta-deputatov-zato-gzaozerska/?fdate1=&amp;fdate2=&amp;ftype=0&amp;fnum=23-4051&amp;fname=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789 106,23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798 210,23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- 9104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4513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19.02.2021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26-4080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https://www.zatozaozersk.ru/dokumenty/resheniya-soveta-deputatov-zato-gzaozerska/?fdate1=&amp;fdate2=&amp;ftype=0&amp;fnum=26-4080&amp;fname=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1 009 238,21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1 026 188,80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-16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950,59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5327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22.06.2021 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31-4112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https://www.zatozaozersk.ru/dokumenty/resheniya-soveta-deputatov-zato-gzaozerska/?fdate1=&amp;fdate2=&amp;ftype=0&amp;fnum=31-4112&amp;fname=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1 069 226,02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1 087 193,11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-17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967,09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5327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28.12.2021 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39-4169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https://www.zatozaozersk.ru/dokumenty/resheniya-soveta-deputatov-zato-gzaozerska/?fdate1=&amp;fdate2=&amp;ftype=0&amp;fnum=39-4169&amp;fname=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1 126 264,30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1 145 469,56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-19 205,26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4" marR="91444" marT="45724" marB="45724">
                    <a:lnL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7931" name="TextBox 10"/>
          <p:cNvSpPr txBox="1">
            <a:spLocks noChangeArrowheads="1"/>
          </p:cNvSpPr>
          <p:nvPr/>
        </p:nvSpPr>
        <p:spPr bwMode="auto">
          <a:xfrm>
            <a:off x="7631113" y="1009650"/>
            <a:ext cx="9017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тыс. руб.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0C9"/>
            </a:gs>
            <a:gs pos="64999">
              <a:srgbClr val="F0EBD5"/>
            </a:gs>
            <a:gs pos="100000">
              <a:srgbClr val="D1C39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ctrTitle"/>
          </p:nvPr>
        </p:nvSpPr>
        <p:spPr>
          <a:xfrm>
            <a:off x="395288" y="0"/>
            <a:ext cx="8748712" cy="1268413"/>
          </a:xfrm>
        </p:spPr>
        <p:txBody>
          <a:bodyPr/>
          <a:lstStyle/>
          <a:p>
            <a:pPr algn="l" defTabSz="685800" eaLnBrk="1" hangingPunct="1">
              <a:lnSpc>
                <a:spcPct val="70000"/>
              </a:lnSpc>
              <a:defRPr/>
            </a:pPr>
            <a:r>
              <a:rPr lang="ru-RU" altLang="ru-RU" sz="2800" b="1" dirty="0">
                <a:solidFill>
                  <a:srgbClr val="0099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Контактная информация</a:t>
            </a:r>
          </a:p>
        </p:txBody>
      </p:sp>
      <p:sp>
        <p:nvSpPr>
          <p:cNvPr id="39939" name="TextBox 6"/>
          <p:cNvSpPr txBox="1">
            <a:spLocks noChangeArrowheads="1"/>
          </p:cNvSpPr>
          <p:nvPr/>
        </p:nvSpPr>
        <p:spPr bwMode="auto">
          <a:xfrm>
            <a:off x="357188" y="1071563"/>
            <a:ext cx="8501062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Свои вопросы и пожелания по бюджетной проблематике Вы можете направить:</a:t>
            </a:r>
          </a:p>
          <a:p>
            <a:pPr algn="ctr" eaLnBrk="1" hangingPunct="1"/>
            <a:endParaRPr lang="ru-RU" alt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Tx/>
              <a:buChar char="-"/>
            </a:pP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 Главе ЗАТО город </a:t>
            </a:r>
            <a:r>
              <a:rPr lang="ru-RU" altLang="ru-RU" sz="2400" dirty="0" err="1">
                <a:latin typeface="Times New Roman" pitchFamily="18" charset="0"/>
                <a:cs typeface="Times New Roman" pitchFamily="18" charset="0"/>
              </a:rPr>
              <a:t>Заозерск</a:t>
            </a: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 по адресу:</a:t>
            </a:r>
          </a:p>
          <a:p>
            <a:pPr algn="just" eaLnBrk="1" hangingPunct="1"/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 пер. Школьный, дом 1, телефон (881556) 3-15-00;</a:t>
            </a:r>
          </a:p>
          <a:p>
            <a:pPr algn="just" eaLnBrk="1" hangingPunct="1"/>
            <a:endParaRPr lang="ru-RU" alt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Tx/>
              <a:buChar char="-"/>
            </a:pP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на официальный сайт органов местного самоуправления:</a:t>
            </a:r>
          </a:p>
          <a:p>
            <a:pPr algn="just" eaLnBrk="1" hangingPunct="1"/>
            <a:r>
              <a:rPr lang="en-US" altLang="ru-RU" sz="2400" dirty="0">
                <a:latin typeface="Times New Roman" pitchFamily="18" charset="0"/>
                <a:cs typeface="Times New Roman" pitchFamily="18" charset="0"/>
                <a:hlinkClick r:id="rId4"/>
              </a:rPr>
              <a:t>http://zatozaozersk.ru/obrasheniya-grazhdan/internet-priemnaya/</a:t>
            </a: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eaLnBrk="1" hangingPunct="1"/>
            <a:endParaRPr lang="ru-RU" alt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Tx/>
              <a:buChar char="-"/>
            </a:pP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 начальнику </a:t>
            </a:r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МКУ «Управление </a:t>
            </a: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экономики и финансов </a:t>
            </a:r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ЗАТО </a:t>
            </a: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город </a:t>
            </a:r>
            <a:r>
              <a:rPr lang="ru-RU" altLang="ru-RU" sz="2400" dirty="0" err="1" smtClean="0">
                <a:latin typeface="Times New Roman" pitchFamily="18" charset="0"/>
                <a:cs typeface="Times New Roman" pitchFamily="18" charset="0"/>
              </a:rPr>
              <a:t>Заозерск</a:t>
            </a:r>
            <a:r>
              <a:rPr lang="ru-RU" altLang="ru-RU" sz="2400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по адресу:</a:t>
            </a:r>
          </a:p>
          <a:p>
            <a:pPr algn="just" eaLnBrk="1" hangingPunct="1"/>
            <a:r>
              <a:rPr lang="ru-RU" altLang="ru-RU" sz="2400" dirty="0">
                <a:latin typeface="Times New Roman" pitchFamily="18" charset="0"/>
                <a:cs typeface="Times New Roman" pitchFamily="18" charset="0"/>
              </a:rPr>
              <a:t> пер. Школьный, дом 1, телефон (81556) 3-15-38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comb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ема Office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каймление">
  <a:themeElements>
    <a:clrScheme name="Окаймление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Окаймление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каймление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nded" id="{98DFF888-2449-4D28-977C-6306C017633E}" vid="{9792607F-9579-4224-82FF-9C88C3E1E53D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каймление">
    <a:dk1>
      <a:srgbClr val="2C2C2C"/>
    </a:dk1>
    <a:lt1>
      <a:srgbClr val="FFFFFF"/>
    </a:lt1>
    <a:dk2>
      <a:srgbClr val="099BDD"/>
    </a:dk2>
    <a:lt2>
      <a:srgbClr val="F2F2F2"/>
    </a:lt2>
    <a:accent1>
      <a:srgbClr val="FFC000"/>
    </a:accent1>
    <a:accent2>
      <a:srgbClr val="A5D028"/>
    </a:accent2>
    <a:accent3>
      <a:srgbClr val="08CC78"/>
    </a:accent3>
    <a:accent4>
      <a:srgbClr val="F24099"/>
    </a:accent4>
    <a:accent5>
      <a:srgbClr val="828288"/>
    </a:accent5>
    <a:accent6>
      <a:srgbClr val="F56617"/>
    </a:accent6>
    <a:hlink>
      <a:srgbClr val="005DBA"/>
    </a:hlink>
    <a:folHlink>
      <a:srgbClr val="6C606A"/>
    </a:folHlink>
  </a:clrScheme>
</a:themeOverride>
</file>

<file path=ppt/theme/themeOverride2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3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4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5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6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7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8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9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0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1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2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3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4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5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6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7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8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19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0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1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2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3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4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5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6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6366</TotalTime>
  <Words>2614</Words>
  <Application>Microsoft Office PowerPoint</Application>
  <PresentationFormat>Экран (4:3)</PresentationFormat>
  <Paragraphs>771</Paragraphs>
  <Slides>27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27</vt:i4>
      </vt:variant>
    </vt:vector>
  </HeadingPairs>
  <TitlesOfParts>
    <vt:vector size="29" baseType="lpstr">
      <vt:lpstr>Тема Office</vt:lpstr>
      <vt:lpstr>Окаймление</vt:lpstr>
      <vt:lpstr>         </vt:lpstr>
      <vt:lpstr>              ЗАТО город Заозерск</vt:lpstr>
      <vt:lpstr> Основные параметры  исполнения  бюджета ЗАТО город Заозерск  за  2021 год</vt:lpstr>
      <vt:lpstr>Слайд 4</vt:lpstr>
      <vt:lpstr>Структура доходов бюджета ЗАТО город Заозерск 2021года </vt:lpstr>
      <vt:lpstr>Налоговые доходы бюджета ЗАТО город Заозерск  2021 года</vt:lpstr>
      <vt:lpstr>Неналоговые доходы бюджета ЗАТО город Заозерск 2021 года</vt:lpstr>
      <vt:lpstr>Доходы от платных услуг и компенсации затрат государства в разрезе учреждений</vt:lpstr>
      <vt:lpstr>Структура безвозмездных поступлений в бюджет ЗАТО город Заозерск в 2021 году</vt:lpstr>
      <vt:lpstr>Структура расходов бюджета ЗАТО город Заозерск 2021 года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МУНИЦИПАЛЬНЫЙ ДОЛГ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Контактная информация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uef-molofeev</dc:creator>
  <cp:lastModifiedBy>User</cp:lastModifiedBy>
  <cp:revision>550</cp:revision>
  <cp:lastPrinted>2020-09-12T13:20:34Z</cp:lastPrinted>
  <dcterms:created xsi:type="dcterms:W3CDTF">2014-12-04T07:01:01Z</dcterms:created>
  <dcterms:modified xsi:type="dcterms:W3CDTF">2022-05-23T09:50:16Z</dcterms:modified>
</cp:coreProperties>
</file>