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99592" y="260648"/>
            <a:ext cx="7272808" cy="648072"/>
          </a:xfrm>
          <a:prstGeom prst="roundRect">
            <a:avLst/>
          </a:prstGeom>
          <a:solidFill>
            <a:srgbClr val="92D050">
              <a:alpha val="35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Comic Sans MS" pitchFamily="66" charset="0"/>
              </a:rPr>
              <a:t>Если Вы решили принять ребенка в семью, </a:t>
            </a:r>
          </a:p>
          <a:p>
            <a:pPr algn="ctr"/>
            <a:r>
              <a:rPr lang="ru-RU" sz="1600" b="1" dirty="0" smtClean="0">
                <a:solidFill>
                  <a:schemeClr val="tx1"/>
                </a:solidFill>
                <a:latin typeface="Comic Sans MS" pitchFamily="66" charset="0"/>
              </a:rPr>
              <a:t>Вам необходимо:</a:t>
            </a:r>
            <a:endParaRPr lang="ru-RU" sz="1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79512" y="1124744"/>
            <a:ext cx="2808312" cy="4536504"/>
          </a:xfrm>
          <a:prstGeom prst="roundRect">
            <a:avLst/>
          </a:prstGeom>
          <a:solidFill>
            <a:srgbClr val="92D050">
              <a:alpha val="35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342900"/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Подать в орган опеки и попечительства по месту жительства заявление с просьбой выдать заключение о возможности быть усыновителем или опекуном (попечителем), с приложением документов в соответствии с требованиями законодательства:</a:t>
            </a:r>
          </a:p>
          <a:p>
            <a:pPr algn="ctr" defTabSz="342900">
              <a:lnSpc>
                <a:spcPct val="70000"/>
              </a:lnSpc>
            </a:pPr>
            <a:endParaRPr lang="ru-RU" sz="105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defTabSz="342900">
              <a:spcBef>
                <a:spcPts val="500"/>
              </a:spcBef>
              <a:buFont typeface="Wingdings" pitchFamily="2" charset="2"/>
              <a:buChar char="ü"/>
              <a:tabLst>
                <a:tab pos="180975" algn="l"/>
              </a:tabLst>
            </a:pPr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краткая автобиография гражданина, выразившего желание стать усыновителем/опекуном (попечителем);</a:t>
            </a:r>
          </a:p>
          <a:p>
            <a:pPr defTabSz="342900">
              <a:spcBef>
                <a:spcPts val="500"/>
              </a:spcBef>
              <a:buFont typeface="Wingdings" pitchFamily="2" charset="2"/>
              <a:buChar char="ü"/>
              <a:tabLst>
                <a:tab pos="180975" algn="l"/>
              </a:tabLst>
            </a:pPr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справка о доходах с места работы;</a:t>
            </a:r>
          </a:p>
          <a:p>
            <a:pPr defTabSz="342900">
              <a:spcBef>
                <a:spcPts val="500"/>
              </a:spcBef>
              <a:buFont typeface="Wingdings" pitchFamily="2" charset="2"/>
              <a:buChar char="ü"/>
              <a:tabLst>
                <a:tab pos="180975" algn="l"/>
              </a:tabLst>
            </a:pPr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заключение о результатах медицинского освидетельствования;</a:t>
            </a:r>
          </a:p>
          <a:p>
            <a:pPr defTabSz="342900">
              <a:spcBef>
                <a:spcPts val="500"/>
              </a:spcBef>
              <a:buFont typeface="Wingdings" pitchFamily="2" charset="2"/>
              <a:buChar char="ü"/>
              <a:tabLst>
                <a:tab pos="180975" algn="l"/>
              </a:tabLst>
            </a:pPr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свидетельства о браке;</a:t>
            </a:r>
          </a:p>
          <a:p>
            <a:pPr defTabSz="342900">
              <a:spcBef>
                <a:spcPts val="500"/>
              </a:spcBef>
              <a:buFont typeface="Wingdings" pitchFamily="2" charset="2"/>
              <a:buChar char="ü"/>
              <a:tabLst>
                <a:tab pos="180975" algn="l"/>
              </a:tabLst>
            </a:pPr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письменное согласие всех совершеннолетних членов семьи, а также детей, достигших 10-летнего возраста на принятие ребенка в семью;</a:t>
            </a:r>
          </a:p>
          <a:p>
            <a:pPr defTabSz="342900">
              <a:spcBef>
                <a:spcPts val="500"/>
              </a:spcBef>
              <a:buFont typeface="Wingdings" pitchFamily="2" charset="2"/>
              <a:buChar char="ü"/>
              <a:tabLst>
                <a:tab pos="180975" algn="l"/>
              </a:tabLst>
            </a:pPr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копия свидетельства о прохождении подготовки  лиц, желающих принять на воспитание в свою семью ребенка, оставшегося без попечения родителей.</a:t>
            </a:r>
          </a:p>
        </p:txBody>
      </p:sp>
      <p:grpSp>
        <p:nvGrpSpPr>
          <p:cNvPr id="25" name="Группа 24"/>
          <p:cNvGrpSpPr/>
          <p:nvPr/>
        </p:nvGrpSpPr>
        <p:grpSpPr>
          <a:xfrm>
            <a:off x="6948264" y="1124744"/>
            <a:ext cx="2016224" cy="2448272"/>
            <a:chOff x="6948264" y="1124744"/>
            <a:chExt cx="2016224" cy="2448272"/>
          </a:xfrm>
        </p:grpSpPr>
        <p:sp>
          <p:nvSpPr>
            <p:cNvPr id="9" name="Скругленный прямоугольник 8"/>
            <p:cNvSpPr/>
            <p:nvPr/>
          </p:nvSpPr>
          <p:spPr>
            <a:xfrm>
              <a:off x="6948264" y="1124744"/>
              <a:ext cx="2016224" cy="1008112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При получении заключения о невозможности быть усыновителем или опекуном (попечителем)  с указанием причин отказа</a:t>
              </a:r>
            </a:p>
          </p:txBody>
        </p:sp>
        <p:sp>
          <p:nvSpPr>
            <p:cNvPr id="10" name="Стрелка вниз 9"/>
            <p:cNvSpPr/>
            <p:nvPr/>
          </p:nvSpPr>
          <p:spPr>
            <a:xfrm>
              <a:off x="7956376" y="2204864"/>
              <a:ext cx="144016" cy="180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/>
          </p:nvSpPr>
          <p:spPr>
            <a:xfrm>
              <a:off x="7164288" y="2492896"/>
              <a:ext cx="1728192" cy="1080120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При несогласии с решением органа опеки и попечительства обжаловать его в судебном порядке</a:t>
              </a:r>
            </a:p>
          </p:txBody>
        </p:sp>
      </p:grpSp>
      <p:sp>
        <p:nvSpPr>
          <p:cNvPr id="19" name="Скругленный прямоугольник 18"/>
          <p:cNvSpPr/>
          <p:nvPr/>
        </p:nvSpPr>
        <p:spPr>
          <a:xfrm>
            <a:off x="5220072" y="2924944"/>
            <a:ext cx="1728192" cy="1296144"/>
          </a:xfrm>
          <a:prstGeom prst="roundRect">
            <a:avLst/>
          </a:prstGeom>
          <a:solidFill>
            <a:srgbClr val="92D050">
              <a:alpha val="35000"/>
            </a:srgb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/>
          <a:lstStyle/>
          <a:p>
            <a:pPr algn="ctr" defTabSz="342900"/>
            <a:r>
              <a: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Продолжить поиски, обратившись  в любой орган опеки и попечительства, к региональному или федеральному операторам</a:t>
            </a:r>
          </a:p>
        </p:txBody>
      </p:sp>
      <p:grpSp>
        <p:nvGrpSpPr>
          <p:cNvPr id="24" name="Группа 23"/>
          <p:cNvGrpSpPr/>
          <p:nvPr/>
        </p:nvGrpSpPr>
        <p:grpSpPr>
          <a:xfrm>
            <a:off x="3059832" y="1196752"/>
            <a:ext cx="4248472" cy="5544616"/>
            <a:chOff x="3059832" y="1196752"/>
            <a:chExt cx="4248472" cy="5544616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3347864" y="1196752"/>
              <a:ext cx="3240360" cy="504056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Получить заключение о возможности быть усыновителем или опекуном (попечителем) </a:t>
              </a:r>
            </a:p>
          </p:txBody>
        </p:sp>
        <p:sp>
          <p:nvSpPr>
            <p:cNvPr id="7" name="Стрелка вниз 6"/>
            <p:cNvSpPr/>
            <p:nvPr/>
          </p:nvSpPr>
          <p:spPr>
            <a:xfrm>
              <a:off x="4932040" y="1772816"/>
              <a:ext cx="144016" cy="180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8" name="Скругленный прямоугольник 7"/>
            <p:cNvSpPr/>
            <p:nvPr/>
          </p:nvSpPr>
          <p:spPr>
            <a:xfrm>
              <a:off x="3347864" y="1988840"/>
              <a:ext cx="3312368" cy="720080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Встать на учет в органах опеки и попечительства или региональном банке данных о детях, оставшихся без попечения родителей.</a:t>
              </a:r>
            </a:p>
          </p:txBody>
        </p:sp>
        <p:sp>
          <p:nvSpPr>
            <p:cNvPr id="12" name="Скругленный прямоугольник 11"/>
            <p:cNvSpPr/>
            <p:nvPr/>
          </p:nvSpPr>
          <p:spPr>
            <a:xfrm>
              <a:off x="3131840" y="2996952"/>
              <a:ext cx="1800200" cy="936104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Получить информацию о детях, подлежащих семейному устройству и определиться с кандидатурой ребенка.</a:t>
              </a:r>
            </a:p>
          </p:txBody>
        </p:sp>
        <p:sp>
          <p:nvSpPr>
            <p:cNvPr id="13" name="Стрелка вниз 12"/>
            <p:cNvSpPr/>
            <p:nvPr/>
          </p:nvSpPr>
          <p:spPr>
            <a:xfrm>
              <a:off x="3995936" y="2780928"/>
              <a:ext cx="144016" cy="180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5" name="Стрелка вниз 14"/>
            <p:cNvSpPr/>
            <p:nvPr/>
          </p:nvSpPr>
          <p:spPr>
            <a:xfrm>
              <a:off x="3995936" y="4005064"/>
              <a:ext cx="144016" cy="180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3131840" y="4293096"/>
              <a:ext cx="1944216" cy="792088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Получить направление на посещение ребенка по месту жительства (нахождения) ребенка.</a:t>
              </a:r>
            </a:p>
          </p:txBody>
        </p:sp>
        <p:sp>
          <p:nvSpPr>
            <p:cNvPr id="18" name="Стрелка вправо 17"/>
            <p:cNvSpPr/>
            <p:nvPr/>
          </p:nvSpPr>
          <p:spPr>
            <a:xfrm>
              <a:off x="5004048" y="3429000"/>
              <a:ext cx="144016" cy="14401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трелка вниз 19"/>
            <p:cNvSpPr/>
            <p:nvPr/>
          </p:nvSpPr>
          <p:spPr>
            <a:xfrm>
              <a:off x="3995936" y="5157192"/>
              <a:ext cx="144016" cy="18000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/>
          </p:nvSpPr>
          <p:spPr>
            <a:xfrm>
              <a:off x="3059832" y="5373216"/>
              <a:ext cx="2088232" cy="1152128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Познакомиться с ребенком, установить с ним личный контакт; ознакомиться с документами ребенка, медицинским заключением о состоянии здоровья</a:t>
              </a:r>
            </a:p>
          </p:txBody>
        </p:sp>
        <p:sp>
          <p:nvSpPr>
            <p:cNvPr id="22" name="Стрелка вправо 21"/>
            <p:cNvSpPr/>
            <p:nvPr/>
          </p:nvSpPr>
          <p:spPr>
            <a:xfrm>
              <a:off x="5220072" y="5877272"/>
              <a:ext cx="216024" cy="144016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Скругленный прямоугольник 22"/>
            <p:cNvSpPr/>
            <p:nvPr/>
          </p:nvSpPr>
          <p:spPr>
            <a:xfrm>
              <a:off x="5508104" y="4365104"/>
              <a:ext cx="1800200" cy="2376264"/>
            </a:xfrm>
            <a:prstGeom prst="roundRect">
              <a:avLst/>
            </a:prstGeom>
            <a:solidFill>
              <a:srgbClr val="92D050">
                <a:alpha val="35000"/>
              </a:srgbClr>
            </a:solidFill>
            <a:ln>
              <a:solidFill>
                <a:schemeClr val="accent3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rtlCol="0" anchor="ctr"/>
            <a:lstStyle/>
            <a:p>
              <a:pPr algn="ctr" defTabSz="342900"/>
              <a:r>
                <a:rPr lang="ru-RU" sz="105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С целью усыновления</a:t>
              </a:r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: обратиться в суд по месту жительства (нахождения) ребенка</a:t>
              </a:r>
            </a:p>
            <a:p>
              <a:pPr algn="ctr" defTabSz="342900"/>
              <a:endPara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  <a:p>
              <a:pPr algn="ctr" defTabSz="342900"/>
              <a:r>
                <a:rPr lang="ru-RU" sz="1050" b="1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Для оформления опеки (попечительства)</a:t>
              </a:r>
              <a:r>
                <a:rPr lang="ru-RU" sz="1050" dirty="0" smtClean="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rPr>
                <a:t>: обратиться в орган опеки и попечительства  по месту жительства (нахождения) ребенка</a:t>
              </a:r>
            </a:p>
            <a:p>
              <a:pPr algn="ctr" defTabSz="342900"/>
              <a:endPara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  <a:p>
              <a:pPr algn="ctr" defTabSz="342900"/>
              <a:endParaRPr lang="ru-RU" sz="105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1026" name="Picture 2" descr="Картинки дети и родители в детском саду: Картинки по запросу рекомендации  родителям на лето в картинках — Общие дети, г. Воронеж"/>
          <p:cNvPicPr>
            <a:picLocks noChangeAspect="1" noChangeArrowheads="1"/>
          </p:cNvPicPr>
          <p:nvPr/>
        </p:nvPicPr>
        <p:blipFill>
          <a:blip r:embed="rId2" cstate="print"/>
          <a:srcRect b="6057"/>
          <a:stretch>
            <a:fillRect/>
          </a:stretch>
        </p:blipFill>
        <p:spPr bwMode="auto">
          <a:xfrm>
            <a:off x="7380312" y="4221088"/>
            <a:ext cx="1577011" cy="1440160"/>
          </a:xfrm>
          <a:prstGeom prst="rect">
            <a:avLst/>
          </a:prstGeom>
          <a:noFill/>
        </p:spPr>
      </p:pic>
      <p:sp>
        <p:nvSpPr>
          <p:cNvPr id="1028" name="AutoShape 4" descr="Мультяшные картинки семья картинки, стоковые фото Мультяшные картинки семья 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0" name="AutoShape 6" descr="Мультяшные картинки семья картинки, стоковые фото Мультяшные картинки семья 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Девочка и два мальчика играют в песочниц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4" name="AutoShape 10" descr="Малыш векторный рисунок (67 фото) » Рисунки для срисовки и не тольк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" name="Рисунок 28" descr="Малыш векторный рисунок (67 фото) » Рисунки для срисовки и не только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678390">
            <a:off x="1995716" y="5693895"/>
            <a:ext cx="933065" cy="105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271</Words>
  <Application>Microsoft Office PowerPoint</Application>
  <PresentationFormat>Экран (4:3)</PresentationFormat>
  <Paragraphs>21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HP</dc:creator>
  <cp:lastModifiedBy>user</cp:lastModifiedBy>
  <cp:revision>33</cp:revision>
  <cp:lastPrinted>2022-03-07T11:48:19Z</cp:lastPrinted>
  <dcterms:created xsi:type="dcterms:W3CDTF">2022-02-28T16:14:30Z</dcterms:created>
  <dcterms:modified xsi:type="dcterms:W3CDTF">2026-06-19T12:15:37Z</dcterms:modified>
</cp:coreProperties>
</file>