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5" r:id="rId11"/>
    <p:sldId id="267" r:id="rId12"/>
    <p:sldId id="269" r:id="rId13"/>
    <p:sldId id="268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55" autoAdjust="0"/>
    <p:restoredTop sz="85114" autoAdjust="0"/>
  </p:normalViewPr>
  <p:slideViewPr>
    <p:cSldViewPr>
      <p:cViewPr varScale="1">
        <p:scale>
          <a:sx n="100" d="100"/>
          <a:sy n="100" d="100"/>
        </p:scale>
        <p:origin x="-19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A10F1B-08E4-4486-A039-8E4E19A719AD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67C6B4-B470-4F21-922F-BE06F9D94C5F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Микро-предприятия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3E4D110-026C-4BED-8F81-26BE01C617CA}" type="parTrans" cxnId="{111FA4E4-C26B-48CB-9CC4-543AD45C90FF}">
      <dgm:prSet/>
      <dgm:spPr/>
      <dgm:t>
        <a:bodyPr/>
        <a:lstStyle/>
        <a:p>
          <a:endParaRPr lang="ru-RU"/>
        </a:p>
      </dgm:t>
    </dgm:pt>
    <dgm:pt modelId="{2D43A3BA-F1AE-4827-828D-002E44B585B8}" type="sibTrans" cxnId="{111FA4E4-C26B-48CB-9CC4-543AD45C90FF}">
      <dgm:prSet/>
      <dgm:spPr/>
      <dgm:t>
        <a:bodyPr/>
        <a:lstStyle/>
        <a:p>
          <a:endParaRPr lang="ru-RU"/>
        </a:p>
      </dgm:t>
    </dgm:pt>
    <dgm:pt modelId="{EF36CC5B-7B19-4C24-85D6-F80FEBF69EA2}">
      <dgm:prSet phldrT="[Текст]"/>
      <dgm:spPr/>
      <dgm:t>
        <a:bodyPr/>
        <a:lstStyle/>
        <a:p>
          <a:r>
            <a:rPr lang="ru-RU" dirty="0" smtClean="0">
              <a:cs typeface="Times New Roman" panose="02020603050405020304" pitchFamily="18" charset="0"/>
            </a:rPr>
            <a:t>Средняя численность работников 16-100 чел.</a:t>
          </a:r>
          <a:endParaRPr lang="ru-RU" dirty="0"/>
        </a:p>
      </dgm:t>
    </dgm:pt>
    <dgm:pt modelId="{EDD2D447-71D0-4257-B542-1EAC5E4A15C1}" type="parTrans" cxnId="{1D65B1EE-3DF4-4AB9-836E-BBA15C0265F4}">
      <dgm:prSet/>
      <dgm:spPr/>
      <dgm:t>
        <a:bodyPr/>
        <a:lstStyle/>
        <a:p>
          <a:endParaRPr lang="ru-RU"/>
        </a:p>
      </dgm:t>
    </dgm:pt>
    <dgm:pt modelId="{1F4158DB-8EF0-4961-95A7-5A58B9D0E0D8}" type="sibTrans" cxnId="{1D65B1EE-3DF4-4AB9-836E-BBA15C0265F4}">
      <dgm:prSet/>
      <dgm:spPr/>
      <dgm:t>
        <a:bodyPr/>
        <a:lstStyle/>
        <a:p>
          <a:endParaRPr lang="ru-RU"/>
        </a:p>
      </dgm:t>
    </dgm:pt>
    <dgm:pt modelId="{8B9A13F7-2310-41A8-9BFF-052DB2978292}">
      <dgm:prSet phldrT="[Текст]"/>
      <dgm:spPr/>
      <dgm:t>
        <a:bodyPr/>
        <a:lstStyle/>
        <a:p>
          <a:r>
            <a:rPr lang="ru-RU" dirty="0" smtClean="0">
              <a:cs typeface="Times New Roman" panose="02020603050405020304" pitchFamily="18" charset="0"/>
            </a:rPr>
            <a:t>Выручка от реализации товаров (работ, услуг) 800 млн. руб.</a:t>
          </a:r>
          <a:endParaRPr lang="ru-RU" dirty="0"/>
        </a:p>
      </dgm:t>
    </dgm:pt>
    <dgm:pt modelId="{29376D61-8F85-4ABF-B4AB-AA3B1C47D44D}" type="parTrans" cxnId="{D1CD76E6-E190-49FD-825C-CBCACD03610F}">
      <dgm:prSet/>
      <dgm:spPr/>
      <dgm:t>
        <a:bodyPr/>
        <a:lstStyle/>
        <a:p>
          <a:endParaRPr lang="ru-RU"/>
        </a:p>
      </dgm:t>
    </dgm:pt>
    <dgm:pt modelId="{33D89403-A2BD-4A08-879F-78A0A129DA87}" type="sibTrans" cxnId="{D1CD76E6-E190-49FD-825C-CBCACD03610F}">
      <dgm:prSet/>
      <dgm:spPr/>
      <dgm:t>
        <a:bodyPr/>
        <a:lstStyle/>
        <a:p>
          <a:endParaRPr lang="ru-RU"/>
        </a:p>
      </dgm:t>
    </dgm:pt>
    <dgm:pt modelId="{CE43933C-CBC6-4BB6-B558-92148A44F93E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Средние предприятия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949D512E-0A82-4297-BB9C-51D0E87D421F}" type="parTrans" cxnId="{D2DE3255-76E4-4AF9-AEAD-36D4271C2CA7}">
      <dgm:prSet/>
      <dgm:spPr/>
      <dgm:t>
        <a:bodyPr/>
        <a:lstStyle/>
        <a:p>
          <a:endParaRPr lang="ru-RU"/>
        </a:p>
      </dgm:t>
    </dgm:pt>
    <dgm:pt modelId="{E5B9693E-F17C-41E4-AE5A-B9C5EF7145C8}" type="sibTrans" cxnId="{D2DE3255-76E4-4AF9-AEAD-36D4271C2CA7}">
      <dgm:prSet/>
      <dgm:spPr/>
      <dgm:t>
        <a:bodyPr/>
        <a:lstStyle/>
        <a:p>
          <a:endParaRPr lang="ru-RU"/>
        </a:p>
      </dgm:t>
    </dgm:pt>
    <dgm:pt modelId="{E046599C-C857-404D-9A8C-618A477AA3F2}">
      <dgm:prSet phldrT="[Текст]"/>
      <dgm:spPr/>
      <dgm:t>
        <a:bodyPr/>
        <a:lstStyle/>
        <a:p>
          <a:r>
            <a:rPr lang="ru-RU" dirty="0" smtClean="0">
              <a:cs typeface="Times New Roman" panose="02020603050405020304" pitchFamily="18" charset="0"/>
            </a:rPr>
            <a:t>Средняя численность работников 101-250 чел.</a:t>
          </a:r>
          <a:endParaRPr lang="ru-RU" dirty="0"/>
        </a:p>
      </dgm:t>
    </dgm:pt>
    <dgm:pt modelId="{8864F634-2B6A-4D64-BE24-0FA43C4CFB1D}" type="parTrans" cxnId="{47446A29-B400-496A-8E96-4E0F9F3ABA9E}">
      <dgm:prSet/>
      <dgm:spPr/>
      <dgm:t>
        <a:bodyPr/>
        <a:lstStyle/>
        <a:p>
          <a:endParaRPr lang="ru-RU"/>
        </a:p>
      </dgm:t>
    </dgm:pt>
    <dgm:pt modelId="{AA27F7C7-4718-4322-AF01-62B27BAC15FD}" type="sibTrans" cxnId="{47446A29-B400-496A-8E96-4E0F9F3ABA9E}">
      <dgm:prSet/>
      <dgm:spPr/>
      <dgm:t>
        <a:bodyPr/>
        <a:lstStyle/>
        <a:p>
          <a:endParaRPr lang="ru-RU"/>
        </a:p>
      </dgm:t>
    </dgm:pt>
    <dgm:pt modelId="{241B1ADF-CAC9-427B-A12A-D3AE89DFEFC9}">
      <dgm:prSet phldrT="[Текст]"/>
      <dgm:spPr/>
      <dgm:t>
        <a:bodyPr/>
        <a:lstStyle/>
        <a:p>
          <a:r>
            <a:rPr lang="ru-RU" dirty="0" smtClean="0">
              <a:cs typeface="Times New Roman" panose="02020603050405020304" pitchFamily="18" charset="0"/>
            </a:rPr>
            <a:t>Выручка от реализации товаров (работ, услуг) 2 млрд. руб.</a:t>
          </a:r>
          <a:endParaRPr lang="ru-RU" dirty="0"/>
        </a:p>
      </dgm:t>
    </dgm:pt>
    <dgm:pt modelId="{A24BFF31-D7DE-4C3D-A743-863F9CAB46F3}" type="parTrans" cxnId="{465AE49C-6B1D-4F9C-839A-AAEB0B459D80}">
      <dgm:prSet/>
      <dgm:spPr/>
      <dgm:t>
        <a:bodyPr/>
        <a:lstStyle/>
        <a:p>
          <a:endParaRPr lang="ru-RU"/>
        </a:p>
      </dgm:t>
    </dgm:pt>
    <dgm:pt modelId="{BE9A0941-8DA2-4D8C-BFE6-F489C2FE2548}" type="sibTrans" cxnId="{465AE49C-6B1D-4F9C-839A-AAEB0B459D80}">
      <dgm:prSet/>
      <dgm:spPr/>
      <dgm:t>
        <a:bodyPr/>
        <a:lstStyle/>
        <a:p>
          <a:endParaRPr lang="ru-RU"/>
        </a:p>
      </dgm:t>
    </dgm:pt>
    <dgm:pt modelId="{FDD1B4D9-4ED1-45DF-A43F-BEC798E0052B}">
      <dgm:prSet/>
      <dgm:spPr/>
      <dgm:t>
        <a:bodyPr/>
        <a:lstStyle/>
        <a:p>
          <a:r>
            <a:rPr lang="ru-RU" dirty="0" smtClean="0">
              <a:cs typeface="Times New Roman" panose="02020603050405020304" pitchFamily="18" charset="0"/>
            </a:rPr>
            <a:t>Средняя численность работников 1-15 чел.</a:t>
          </a:r>
          <a:endParaRPr lang="ru-RU" dirty="0">
            <a:cs typeface="Times New Roman" panose="02020603050405020304" pitchFamily="18" charset="0"/>
          </a:endParaRPr>
        </a:p>
      </dgm:t>
    </dgm:pt>
    <dgm:pt modelId="{243A6CBD-0634-4D21-A95E-4665A85EE97B}" type="parTrans" cxnId="{A1ED4688-0A1D-4440-9964-E21F2A6921E4}">
      <dgm:prSet/>
      <dgm:spPr/>
      <dgm:t>
        <a:bodyPr/>
        <a:lstStyle/>
        <a:p>
          <a:endParaRPr lang="ru-RU"/>
        </a:p>
      </dgm:t>
    </dgm:pt>
    <dgm:pt modelId="{7FDB4710-BEA8-4611-BFEB-2A2A31FF4157}" type="sibTrans" cxnId="{A1ED4688-0A1D-4440-9964-E21F2A6921E4}">
      <dgm:prSet/>
      <dgm:spPr/>
      <dgm:t>
        <a:bodyPr/>
        <a:lstStyle/>
        <a:p>
          <a:endParaRPr lang="ru-RU"/>
        </a:p>
      </dgm:t>
    </dgm:pt>
    <dgm:pt modelId="{6820BBD1-2A84-47B1-A0F6-C1D6F7941F90}">
      <dgm:prSet/>
      <dgm:spPr/>
      <dgm:t>
        <a:bodyPr/>
        <a:lstStyle/>
        <a:p>
          <a:r>
            <a:rPr lang="ru-RU" dirty="0" smtClean="0">
              <a:cs typeface="Times New Roman" panose="02020603050405020304" pitchFamily="18" charset="0"/>
            </a:rPr>
            <a:t>Выручка от реализации товаров (работ, услуг) 120 млн. руб.</a:t>
          </a:r>
          <a:endParaRPr lang="ru-RU" dirty="0">
            <a:cs typeface="Times New Roman" panose="02020603050405020304" pitchFamily="18" charset="0"/>
          </a:endParaRPr>
        </a:p>
      </dgm:t>
    </dgm:pt>
    <dgm:pt modelId="{7AFEF4A7-A5AF-4BE5-87B4-4704040F5492}" type="parTrans" cxnId="{E78E3E86-D817-467C-AAB1-5DFA7FBB5108}">
      <dgm:prSet/>
      <dgm:spPr/>
      <dgm:t>
        <a:bodyPr/>
        <a:lstStyle/>
        <a:p>
          <a:endParaRPr lang="ru-RU"/>
        </a:p>
      </dgm:t>
    </dgm:pt>
    <dgm:pt modelId="{BC507DD1-FB28-4225-BCA2-267243B09FB3}" type="sibTrans" cxnId="{E78E3E86-D817-467C-AAB1-5DFA7FBB5108}">
      <dgm:prSet/>
      <dgm:spPr/>
      <dgm:t>
        <a:bodyPr/>
        <a:lstStyle/>
        <a:p>
          <a:endParaRPr lang="ru-RU"/>
        </a:p>
      </dgm:t>
    </dgm:pt>
    <dgm:pt modelId="{5542CA2C-CC89-4677-BCD6-067B754F3520}">
      <dgm:prSet phldrT="[Текст]"/>
      <dgm:spPr/>
      <dgm:t>
        <a:bodyPr/>
        <a:lstStyle/>
        <a:p>
          <a:r>
            <a:rPr lang="ru-RU" dirty="0" smtClean="0"/>
            <a:t/>
          </a:r>
          <a:br>
            <a:rPr lang="ru-RU" dirty="0" smtClean="0"/>
          </a:br>
          <a:r>
            <a:rPr lang="ru-RU" b="1" dirty="0" smtClean="0">
              <a:latin typeface="Times New Roman" pitchFamily="18" charset="0"/>
              <a:cs typeface="Times New Roman" pitchFamily="18" charset="0"/>
            </a:rPr>
            <a:t>Малые предприятия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ACB84D70-9E61-4F7D-9222-DB9C1CBE8C16}" type="sibTrans" cxnId="{5E2CE278-07F0-4034-8D2D-5BC9C945331D}">
      <dgm:prSet/>
      <dgm:spPr/>
      <dgm:t>
        <a:bodyPr/>
        <a:lstStyle/>
        <a:p>
          <a:endParaRPr lang="ru-RU"/>
        </a:p>
      </dgm:t>
    </dgm:pt>
    <dgm:pt modelId="{2D5823DC-9255-41BC-986D-B05D5F092C70}" type="parTrans" cxnId="{5E2CE278-07F0-4034-8D2D-5BC9C945331D}">
      <dgm:prSet/>
      <dgm:spPr/>
      <dgm:t>
        <a:bodyPr/>
        <a:lstStyle/>
        <a:p>
          <a:endParaRPr lang="ru-RU"/>
        </a:p>
      </dgm:t>
    </dgm:pt>
    <dgm:pt modelId="{6EB74E09-C038-4E67-8FE0-6252751B9547}" type="pres">
      <dgm:prSet presAssocID="{A6A10F1B-08E4-4486-A039-8E4E19A719AD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C6B22F8-F8E9-4802-8E42-7F9C412DD19B}" type="pres">
      <dgm:prSet presAssocID="{8F67C6B4-B470-4F21-922F-BE06F9D94C5F}" presName="horFlow" presStyleCnt="0"/>
      <dgm:spPr/>
    </dgm:pt>
    <dgm:pt modelId="{F6C52412-8E2B-45FE-8944-7A46C04E95B2}" type="pres">
      <dgm:prSet presAssocID="{8F67C6B4-B470-4F21-922F-BE06F9D94C5F}" presName="bigChev" presStyleLbl="node1" presStyleIdx="0" presStyleCnt="3" custScaleY="95811"/>
      <dgm:spPr/>
      <dgm:t>
        <a:bodyPr/>
        <a:lstStyle/>
        <a:p>
          <a:endParaRPr lang="ru-RU"/>
        </a:p>
      </dgm:t>
    </dgm:pt>
    <dgm:pt modelId="{A16C328E-7A59-438C-AAE9-3638B6CABF56}" type="pres">
      <dgm:prSet presAssocID="{243A6CBD-0634-4D21-A95E-4665A85EE97B}" presName="parTrans" presStyleCnt="0"/>
      <dgm:spPr/>
    </dgm:pt>
    <dgm:pt modelId="{3510F26C-A9BC-4664-A852-85D1E33A275C}" type="pres">
      <dgm:prSet presAssocID="{FDD1B4D9-4ED1-45DF-A43F-BEC798E0052B}" presName="node" presStyleLbl="alignAccFollowNode1" presStyleIdx="0" presStyleCnt="6" custScaleY="1161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68C5CF-6D57-4B15-BA72-894BA0758633}" type="pres">
      <dgm:prSet presAssocID="{7FDB4710-BEA8-4611-BFEB-2A2A31FF4157}" presName="sibTrans" presStyleCnt="0"/>
      <dgm:spPr/>
    </dgm:pt>
    <dgm:pt modelId="{D07DC369-2A1B-4D7B-914E-F2D4FB4EF9E2}" type="pres">
      <dgm:prSet presAssocID="{6820BBD1-2A84-47B1-A0F6-C1D6F7941F90}" presName="node" presStyleLbl="alignAccFollowNode1" presStyleIdx="1" presStyleCnt="6" custScaleY="1161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CA315-2729-48E5-AD99-EC8BC9B39B69}" type="pres">
      <dgm:prSet presAssocID="{8F67C6B4-B470-4F21-922F-BE06F9D94C5F}" presName="vSp" presStyleCnt="0"/>
      <dgm:spPr/>
    </dgm:pt>
    <dgm:pt modelId="{418EC931-57AE-4C70-914E-0E35F5F322CD}" type="pres">
      <dgm:prSet presAssocID="{5542CA2C-CC89-4677-BCD6-067B754F3520}" presName="horFlow" presStyleCnt="0"/>
      <dgm:spPr/>
    </dgm:pt>
    <dgm:pt modelId="{5D670BD4-4173-455D-9C06-5B3BC8F8BAD0}" type="pres">
      <dgm:prSet presAssocID="{5542CA2C-CC89-4677-BCD6-067B754F3520}" presName="bigChev" presStyleLbl="node1" presStyleIdx="1" presStyleCnt="3" custScaleY="110594" custLinFactNeighborX="10158" custLinFactNeighborY="7603"/>
      <dgm:spPr/>
      <dgm:t>
        <a:bodyPr/>
        <a:lstStyle/>
        <a:p>
          <a:endParaRPr lang="ru-RU"/>
        </a:p>
      </dgm:t>
    </dgm:pt>
    <dgm:pt modelId="{F9413857-A73A-4A22-A076-76172733EAA5}" type="pres">
      <dgm:prSet presAssocID="{EDD2D447-71D0-4257-B542-1EAC5E4A15C1}" presName="parTrans" presStyleCnt="0"/>
      <dgm:spPr/>
    </dgm:pt>
    <dgm:pt modelId="{1CB38244-AB36-49B1-8448-567AEFC452B1}" type="pres">
      <dgm:prSet presAssocID="{EF36CC5B-7B19-4C24-85D6-F80FEBF69EA2}" presName="node" presStyleLbl="alignAccFollowNode1" presStyleIdx="2" presStyleCnt="6" custScaleY="126303" custLinFactNeighborX="-1683" custLinFactNeighborY="58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61B6B4-C2DA-4D7D-8DA0-63558DAD8136}" type="pres">
      <dgm:prSet presAssocID="{1F4158DB-8EF0-4961-95A7-5A58B9D0E0D8}" presName="sibTrans" presStyleCnt="0"/>
      <dgm:spPr/>
    </dgm:pt>
    <dgm:pt modelId="{861A217B-3A58-4CD7-A156-EE3AA7C18E4D}" type="pres">
      <dgm:prSet presAssocID="{8B9A13F7-2310-41A8-9BFF-052DB2978292}" presName="node" presStyleLbl="alignAccFollowNode1" presStyleIdx="3" presStyleCnt="6" custScaleX="97660" custScaleY="120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5AAD78-8582-4221-B105-6092347E0764}" type="pres">
      <dgm:prSet presAssocID="{5542CA2C-CC89-4677-BCD6-067B754F3520}" presName="vSp" presStyleCnt="0"/>
      <dgm:spPr/>
    </dgm:pt>
    <dgm:pt modelId="{7D494B1D-7372-4632-BDCB-AF278A955CAD}" type="pres">
      <dgm:prSet presAssocID="{CE43933C-CBC6-4BB6-B558-92148A44F93E}" presName="horFlow" presStyleCnt="0"/>
      <dgm:spPr/>
    </dgm:pt>
    <dgm:pt modelId="{57B919F7-C62D-4FD2-A47F-F209F9F1533C}" type="pres">
      <dgm:prSet presAssocID="{CE43933C-CBC6-4BB6-B558-92148A44F93E}" presName="bigChev" presStyleLbl="node1" presStyleIdx="2" presStyleCnt="3" custScaleY="115753"/>
      <dgm:spPr/>
      <dgm:t>
        <a:bodyPr/>
        <a:lstStyle/>
        <a:p>
          <a:endParaRPr lang="ru-RU"/>
        </a:p>
      </dgm:t>
    </dgm:pt>
    <dgm:pt modelId="{39AC2837-A0E5-4991-9D9B-9FF11AB6B02A}" type="pres">
      <dgm:prSet presAssocID="{8864F634-2B6A-4D64-BE24-0FA43C4CFB1D}" presName="parTrans" presStyleCnt="0"/>
      <dgm:spPr/>
    </dgm:pt>
    <dgm:pt modelId="{118DF65A-E457-471E-973A-9BE1A5A2BDC7}" type="pres">
      <dgm:prSet presAssocID="{E046599C-C857-404D-9A8C-618A477AA3F2}" presName="node" presStyleLbl="alignAccFollowNode1" presStyleIdx="4" presStyleCnt="6" custScaleY="1388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9A4456-0833-4E24-865B-88E45EAB9756}" type="pres">
      <dgm:prSet presAssocID="{AA27F7C7-4718-4322-AF01-62B27BAC15FD}" presName="sibTrans" presStyleCnt="0"/>
      <dgm:spPr/>
    </dgm:pt>
    <dgm:pt modelId="{25A83EC7-D783-4EBA-940C-5073EEE87267}" type="pres">
      <dgm:prSet presAssocID="{241B1ADF-CAC9-427B-A12A-D3AE89DFEFC9}" presName="node" presStyleLbl="alignAccFollowNode1" presStyleIdx="5" presStyleCnt="6" custScaleY="1388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DECC06-1C7C-4BDE-8CE0-7B818B23CE67}" type="presOf" srcId="{5542CA2C-CC89-4677-BCD6-067B754F3520}" destId="{5D670BD4-4173-455D-9C06-5B3BC8F8BAD0}" srcOrd="0" destOrd="0" presId="urn:microsoft.com/office/officeart/2005/8/layout/lProcess3"/>
    <dgm:cxn modelId="{5E2CE278-07F0-4034-8D2D-5BC9C945331D}" srcId="{A6A10F1B-08E4-4486-A039-8E4E19A719AD}" destId="{5542CA2C-CC89-4677-BCD6-067B754F3520}" srcOrd="1" destOrd="0" parTransId="{2D5823DC-9255-41BC-986D-B05D5F092C70}" sibTransId="{ACB84D70-9E61-4F7D-9222-DB9C1CBE8C16}"/>
    <dgm:cxn modelId="{2D91A615-1AA1-419C-B019-FE73BEA13412}" type="presOf" srcId="{E046599C-C857-404D-9A8C-618A477AA3F2}" destId="{118DF65A-E457-471E-973A-9BE1A5A2BDC7}" srcOrd="0" destOrd="0" presId="urn:microsoft.com/office/officeart/2005/8/layout/lProcess3"/>
    <dgm:cxn modelId="{465AE49C-6B1D-4F9C-839A-AAEB0B459D80}" srcId="{CE43933C-CBC6-4BB6-B558-92148A44F93E}" destId="{241B1ADF-CAC9-427B-A12A-D3AE89DFEFC9}" srcOrd="1" destOrd="0" parTransId="{A24BFF31-D7DE-4C3D-A743-863F9CAB46F3}" sibTransId="{BE9A0941-8DA2-4D8C-BFE6-F489C2FE2548}"/>
    <dgm:cxn modelId="{A1ED4688-0A1D-4440-9964-E21F2A6921E4}" srcId="{8F67C6B4-B470-4F21-922F-BE06F9D94C5F}" destId="{FDD1B4D9-4ED1-45DF-A43F-BEC798E0052B}" srcOrd="0" destOrd="0" parTransId="{243A6CBD-0634-4D21-A95E-4665A85EE97B}" sibTransId="{7FDB4710-BEA8-4611-BFEB-2A2A31FF4157}"/>
    <dgm:cxn modelId="{528E8074-FE00-46CB-A8A1-8AFC0488BF0E}" type="presOf" srcId="{CE43933C-CBC6-4BB6-B558-92148A44F93E}" destId="{57B919F7-C62D-4FD2-A47F-F209F9F1533C}" srcOrd="0" destOrd="0" presId="urn:microsoft.com/office/officeart/2005/8/layout/lProcess3"/>
    <dgm:cxn modelId="{47446A29-B400-496A-8E96-4E0F9F3ABA9E}" srcId="{CE43933C-CBC6-4BB6-B558-92148A44F93E}" destId="{E046599C-C857-404D-9A8C-618A477AA3F2}" srcOrd="0" destOrd="0" parTransId="{8864F634-2B6A-4D64-BE24-0FA43C4CFB1D}" sibTransId="{AA27F7C7-4718-4322-AF01-62B27BAC15FD}"/>
    <dgm:cxn modelId="{977DFF6A-6519-421A-8ABF-653BF7F67370}" type="presOf" srcId="{8B9A13F7-2310-41A8-9BFF-052DB2978292}" destId="{861A217B-3A58-4CD7-A156-EE3AA7C18E4D}" srcOrd="0" destOrd="0" presId="urn:microsoft.com/office/officeart/2005/8/layout/lProcess3"/>
    <dgm:cxn modelId="{9C8068D3-4E66-409B-B367-ED85965693D2}" type="presOf" srcId="{8F67C6B4-B470-4F21-922F-BE06F9D94C5F}" destId="{F6C52412-8E2B-45FE-8944-7A46C04E95B2}" srcOrd="0" destOrd="0" presId="urn:microsoft.com/office/officeart/2005/8/layout/lProcess3"/>
    <dgm:cxn modelId="{75E3FB7D-D687-44D7-8420-EC49E24F6717}" type="presOf" srcId="{6820BBD1-2A84-47B1-A0F6-C1D6F7941F90}" destId="{D07DC369-2A1B-4D7B-914E-F2D4FB4EF9E2}" srcOrd="0" destOrd="0" presId="urn:microsoft.com/office/officeart/2005/8/layout/lProcess3"/>
    <dgm:cxn modelId="{C7243747-4B0A-4AE3-9668-B91ED17A2A57}" type="presOf" srcId="{A6A10F1B-08E4-4486-A039-8E4E19A719AD}" destId="{6EB74E09-C038-4E67-8FE0-6252751B9547}" srcOrd="0" destOrd="0" presId="urn:microsoft.com/office/officeart/2005/8/layout/lProcess3"/>
    <dgm:cxn modelId="{1D65B1EE-3DF4-4AB9-836E-BBA15C0265F4}" srcId="{5542CA2C-CC89-4677-BCD6-067B754F3520}" destId="{EF36CC5B-7B19-4C24-85D6-F80FEBF69EA2}" srcOrd="0" destOrd="0" parTransId="{EDD2D447-71D0-4257-B542-1EAC5E4A15C1}" sibTransId="{1F4158DB-8EF0-4961-95A7-5A58B9D0E0D8}"/>
    <dgm:cxn modelId="{6A059027-9636-4EE6-8E9C-8124EB87B53D}" type="presOf" srcId="{FDD1B4D9-4ED1-45DF-A43F-BEC798E0052B}" destId="{3510F26C-A9BC-4664-A852-85D1E33A275C}" srcOrd="0" destOrd="0" presId="urn:microsoft.com/office/officeart/2005/8/layout/lProcess3"/>
    <dgm:cxn modelId="{D2DE3255-76E4-4AF9-AEAD-36D4271C2CA7}" srcId="{A6A10F1B-08E4-4486-A039-8E4E19A719AD}" destId="{CE43933C-CBC6-4BB6-B558-92148A44F93E}" srcOrd="2" destOrd="0" parTransId="{949D512E-0A82-4297-BB9C-51D0E87D421F}" sibTransId="{E5B9693E-F17C-41E4-AE5A-B9C5EF7145C8}"/>
    <dgm:cxn modelId="{2F0114FB-B015-4FE4-87AF-5C7285E3FC22}" type="presOf" srcId="{EF36CC5B-7B19-4C24-85D6-F80FEBF69EA2}" destId="{1CB38244-AB36-49B1-8448-567AEFC452B1}" srcOrd="0" destOrd="0" presId="urn:microsoft.com/office/officeart/2005/8/layout/lProcess3"/>
    <dgm:cxn modelId="{111FA4E4-C26B-48CB-9CC4-543AD45C90FF}" srcId="{A6A10F1B-08E4-4486-A039-8E4E19A719AD}" destId="{8F67C6B4-B470-4F21-922F-BE06F9D94C5F}" srcOrd="0" destOrd="0" parTransId="{F3E4D110-026C-4BED-8F81-26BE01C617CA}" sibTransId="{2D43A3BA-F1AE-4827-828D-002E44B585B8}"/>
    <dgm:cxn modelId="{AEC15750-EB5C-4674-AAF8-28F75524E67C}" type="presOf" srcId="{241B1ADF-CAC9-427B-A12A-D3AE89DFEFC9}" destId="{25A83EC7-D783-4EBA-940C-5073EEE87267}" srcOrd="0" destOrd="0" presId="urn:microsoft.com/office/officeart/2005/8/layout/lProcess3"/>
    <dgm:cxn modelId="{E78E3E86-D817-467C-AAB1-5DFA7FBB5108}" srcId="{8F67C6B4-B470-4F21-922F-BE06F9D94C5F}" destId="{6820BBD1-2A84-47B1-A0F6-C1D6F7941F90}" srcOrd="1" destOrd="0" parTransId="{7AFEF4A7-A5AF-4BE5-87B4-4704040F5492}" sibTransId="{BC507DD1-FB28-4225-BCA2-267243B09FB3}"/>
    <dgm:cxn modelId="{D1CD76E6-E190-49FD-825C-CBCACD03610F}" srcId="{5542CA2C-CC89-4677-BCD6-067B754F3520}" destId="{8B9A13F7-2310-41A8-9BFF-052DB2978292}" srcOrd="1" destOrd="0" parTransId="{29376D61-8F85-4ABF-B4AB-AA3B1C47D44D}" sibTransId="{33D89403-A2BD-4A08-879F-78A0A129DA87}"/>
    <dgm:cxn modelId="{395DA7DC-3DAB-46AE-BCA6-B69B9CEADF42}" type="presParOf" srcId="{6EB74E09-C038-4E67-8FE0-6252751B9547}" destId="{6C6B22F8-F8E9-4802-8E42-7F9C412DD19B}" srcOrd="0" destOrd="0" presId="urn:microsoft.com/office/officeart/2005/8/layout/lProcess3"/>
    <dgm:cxn modelId="{A6277D70-E593-4D7B-9466-61DF30F5E4F2}" type="presParOf" srcId="{6C6B22F8-F8E9-4802-8E42-7F9C412DD19B}" destId="{F6C52412-8E2B-45FE-8944-7A46C04E95B2}" srcOrd="0" destOrd="0" presId="urn:microsoft.com/office/officeart/2005/8/layout/lProcess3"/>
    <dgm:cxn modelId="{7D0A865C-858E-4FC2-9EA5-B0F91B1D8DA0}" type="presParOf" srcId="{6C6B22F8-F8E9-4802-8E42-7F9C412DD19B}" destId="{A16C328E-7A59-438C-AAE9-3638B6CABF56}" srcOrd="1" destOrd="0" presId="urn:microsoft.com/office/officeart/2005/8/layout/lProcess3"/>
    <dgm:cxn modelId="{3D1624D5-3AC4-435D-A013-A7F8B67310C3}" type="presParOf" srcId="{6C6B22F8-F8E9-4802-8E42-7F9C412DD19B}" destId="{3510F26C-A9BC-4664-A852-85D1E33A275C}" srcOrd="2" destOrd="0" presId="urn:microsoft.com/office/officeart/2005/8/layout/lProcess3"/>
    <dgm:cxn modelId="{8C8B3DF2-AC85-4243-AA2A-2B5840F1AE0A}" type="presParOf" srcId="{6C6B22F8-F8E9-4802-8E42-7F9C412DD19B}" destId="{0468C5CF-6D57-4B15-BA72-894BA0758633}" srcOrd="3" destOrd="0" presId="urn:microsoft.com/office/officeart/2005/8/layout/lProcess3"/>
    <dgm:cxn modelId="{49C98A5D-BC4F-4F37-B318-11BAC906BBE8}" type="presParOf" srcId="{6C6B22F8-F8E9-4802-8E42-7F9C412DD19B}" destId="{D07DC369-2A1B-4D7B-914E-F2D4FB4EF9E2}" srcOrd="4" destOrd="0" presId="urn:microsoft.com/office/officeart/2005/8/layout/lProcess3"/>
    <dgm:cxn modelId="{D2094312-CEA8-457A-A8E4-E2E682C02790}" type="presParOf" srcId="{6EB74E09-C038-4E67-8FE0-6252751B9547}" destId="{D52CA315-2729-48E5-AD99-EC8BC9B39B69}" srcOrd="1" destOrd="0" presId="urn:microsoft.com/office/officeart/2005/8/layout/lProcess3"/>
    <dgm:cxn modelId="{155CEA76-051E-423D-ABA7-29E038B3DE1A}" type="presParOf" srcId="{6EB74E09-C038-4E67-8FE0-6252751B9547}" destId="{418EC931-57AE-4C70-914E-0E35F5F322CD}" srcOrd="2" destOrd="0" presId="urn:microsoft.com/office/officeart/2005/8/layout/lProcess3"/>
    <dgm:cxn modelId="{746E3B25-5C50-4311-945A-9950EC167D0B}" type="presParOf" srcId="{418EC931-57AE-4C70-914E-0E35F5F322CD}" destId="{5D670BD4-4173-455D-9C06-5B3BC8F8BAD0}" srcOrd="0" destOrd="0" presId="urn:microsoft.com/office/officeart/2005/8/layout/lProcess3"/>
    <dgm:cxn modelId="{D7B0EAC8-C60F-4EB2-A3CC-8A650289F19C}" type="presParOf" srcId="{418EC931-57AE-4C70-914E-0E35F5F322CD}" destId="{F9413857-A73A-4A22-A076-76172733EAA5}" srcOrd="1" destOrd="0" presId="urn:microsoft.com/office/officeart/2005/8/layout/lProcess3"/>
    <dgm:cxn modelId="{823F3985-AB76-4B24-9695-256ED860A3AA}" type="presParOf" srcId="{418EC931-57AE-4C70-914E-0E35F5F322CD}" destId="{1CB38244-AB36-49B1-8448-567AEFC452B1}" srcOrd="2" destOrd="0" presId="urn:microsoft.com/office/officeart/2005/8/layout/lProcess3"/>
    <dgm:cxn modelId="{F4E3180B-C258-49F9-9C60-D3DAC124D39F}" type="presParOf" srcId="{418EC931-57AE-4C70-914E-0E35F5F322CD}" destId="{E561B6B4-C2DA-4D7D-8DA0-63558DAD8136}" srcOrd="3" destOrd="0" presId="urn:microsoft.com/office/officeart/2005/8/layout/lProcess3"/>
    <dgm:cxn modelId="{64CBB04E-398B-4ED2-AD44-D1B1DDD56089}" type="presParOf" srcId="{418EC931-57AE-4C70-914E-0E35F5F322CD}" destId="{861A217B-3A58-4CD7-A156-EE3AA7C18E4D}" srcOrd="4" destOrd="0" presId="urn:microsoft.com/office/officeart/2005/8/layout/lProcess3"/>
    <dgm:cxn modelId="{BA3D9D64-39DD-4CCE-BB01-8E07F32D47C9}" type="presParOf" srcId="{6EB74E09-C038-4E67-8FE0-6252751B9547}" destId="{5D5AAD78-8582-4221-B105-6092347E0764}" srcOrd="3" destOrd="0" presId="urn:microsoft.com/office/officeart/2005/8/layout/lProcess3"/>
    <dgm:cxn modelId="{89AD9754-C70C-4DDD-B87D-A74B57508FED}" type="presParOf" srcId="{6EB74E09-C038-4E67-8FE0-6252751B9547}" destId="{7D494B1D-7372-4632-BDCB-AF278A955CAD}" srcOrd="4" destOrd="0" presId="urn:microsoft.com/office/officeart/2005/8/layout/lProcess3"/>
    <dgm:cxn modelId="{C12DD388-3B73-45AC-964E-9797DAB57B0F}" type="presParOf" srcId="{7D494B1D-7372-4632-BDCB-AF278A955CAD}" destId="{57B919F7-C62D-4FD2-A47F-F209F9F1533C}" srcOrd="0" destOrd="0" presId="urn:microsoft.com/office/officeart/2005/8/layout/lProcess3"/>
    <dgm:cxn modelId="{416B0800-28C2-40E9-AEFD-F8BA23FBD0F2}" type="presParOf" srcId="{7D494B1D-7372-4632-BDCB-AF278A955CAD}" destId="{39AC2837-A0E5-4991-9D9B-9FF11AB6B02A}" srcOrd="1" destOrd="0" presId="urn:microsoft.com/office/officeart/2005/8/layout/lProcess3"/>
    <dgm:cxn modelId="{34998920-ED56-4E92-9402-A4D58FDA7754}" type="presParOf" srcId="{7D494B1D-7372-4632-BDCB-AF278A955CAD}" destId="{118DF65A-E457-471E-973A-9BE1A5A2BDC7}" srcOrd="2" destOrd="0" presId="urn:microsoft.com/office/officeart/2005/8/layout/lProcess3"/>
    <dgm:cxn modelId="{5920360A-C7E1-4745-89C0-CD5BE4BD10DC}" type="presParOf" srcId="{7D494B1D-7372-4632-BDCB-AF278A955CAD}" destId="{F49A4456-0833-4E24-865B-88E45EAB9756}" srcOrd="3" destOrd="0" presId="urn:microsoft.com/office/officeart/2005/8/layout/lProcess3"/>
    <dgm:cxn modelId="{2B315CD2-57A4-4466-9E0F-E1004B932656}" type="presParOf" srcId="{7D494B1D-7372-4632-BDCB-AF278A955CAD}" destId="{25A83EC7-D783-4EBA-940C-5073EEE87267}" srcOrd="4" destOrd="0" presId="urn:microsoft.com/office/officeart/2005/8/layout/lProcess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BDB000-36DA-4B8C-AF61-1903D1BE0F21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8111DD-4D55-4D95-92C6-761BCEA6601C}">
      <dgm:prSet phldrT="[Текст]" phldr="1"/>
      <dgm:spPr/>
      <dgm:t>
        <a:bodyPr/>
        <a:lstStyle/>
        <a:p>
          <a:endParaRPr lang="ru-RU" dirty="0"/>
        </a:p>
      </dgm:t>
    </dgm:pt>
    <dgm:pt modelId="{BC4140B9-6B3D-4AB5-806B-CD41600084F2}" type="parTrans" cxnId="{C1006EDB-A5D7-4506-9CD1-E148CAEC3301}">
      <dgm:prSet/>
      <dgm:spPr/>
      <dgm:t>
        <a:bodyPr/>
        <a:lstStyle/>
        <a:p>
          <a:endParaRPr lang="ru-RU"/>
        </a:p>
      </dgm:t>
    </dgm:pt>
    <dgm:pt modelId="{3022351E-F650-4501-99FA-4A8AB7CD4829}" type="sibTrans" cxnId="{C1006EDB-A5D7-4506-9CD1-E148CAEC3301}">
      <dgm:prSet/>
      <dgm:spPr/>
      <dgm:t>
        <a:bodyPr/>
        <a:lstStyle/>
        <a:p>
          <a:endParaRPr lang="ru-RU"/>
        </a:p>
      </dgm:t>
    </dgm:pt>
    <dgm:pt modelId="{1F3F5A50-89F5-45E1-A1FB-777CA90877DB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Программа поддержки начинающих предпринимателей 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«Шаг за Шагом»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: реализация образовательных программ вовлечения в предпринимательскую деятельность «Начинающий предприниматель»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D27355AC-1620-45A6-BA95-C3C6FA46AF48}" type="parTrans" cxnId="{872B2513-8C99-417F-ADC5-49C3038C2B19}">
      <dgm:prSet/>
      <dgm:spPr/>
      <dgm:t>
        <a:bodyPr/>
        <a:lstStyle/>
        <a:p>
          <a:endParaRPr lang="ru-RU"/>
        </a:p>
      </dgm:t>
    </dgm:pt>
    <dgm:pt modelId="{C77C7D42-5A8C-477C-87F3-09DA76AF4588}" type="sibTrans" cxnId="{872B2513-8C99-417F-ADC5-49C3038C2B19}">
      <dgm:prSet/>
      <dgm:spPr/>
      <dgm:t>
        <a:bodyPr/>
        <a:lstStyle/>
        <a:p>
          <a:endParaRPr lang="ru-RU"/>
        </a:p>
      </dgm:t>
    </dgm:pt>
    <dgm:pt modelId="{98371C9F-42E3-4352-AC21-5558CF6371B4}">
      <dgm:prSet phldrT="[Текст]" phldr="1"/>
      <dgm:spPr/>
      <dgm:t>
        <a:bodyPr/>
        <a:lstStyle/>
        <a:p>
          <a:endParaRPr lang="ru-RU" dirty="0"/>
        </a:p>
      </dgm:t>
    </dgm:pt>
    <dgm:pt modelId="{F3FBCA65-E4D9-4366-B6FD-682F9BE9745D}" type="parTrans" cxnId="{8EBFC679-F822-4733-9A80-87887BA0309E}">
      <dgm:prSet/>
      <dgm:spPr/>
      <dgm:t>
        <a:bodyPr/>
        <a:lstStyle/>
        <a:p>
          <a:endParaRPr lang="ru-RU"/>
        </a:p>
      </dgm:t>
    </dgm:pt>
    <dgm:pt modelId="{A61001D7-C1B9-45F6-A494-26DCD0A37F3B}" type="sibTrans" cxnId="{8EBFC679-F822-4733-9A80-87887BA0309E}">
      <dgm:prSet/>
      <dgm:spPr/>
      <dgm:t>
        <a:bodyPr/>
        <a:lstStyle/>
        <a:p>
          <a:endParaRPr lang="ru-RU"/>
        </a:p>
      </dgm:t>
    </dgm:pt>
    <dgm:pt modelId="{62D3A6C7-9E92-4C68-A82A-DCCB6EBCCDDC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Образовательный проект по содействию молодежному предпринимательству </a:t>
          </a:r>
          <a:br>
            <a:rPr lang="ru-RU" sz="1400" dirty="0" smtClean="0">
              <a:latin typeface="Times New Roman" pitchFamily="18" charset="0"/>
              <a:cs typeface="Times New Roman" pitchFamily="18" charset="0"/>
            </a:rPr>
          </a:b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«Ты – предприниматель»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AC63CCBC-DD7E-4ADE-A66A-7A2C054E27A7}" type="parTrans" cxnId="{141D76F8-6A72-4CCC-A074-DC4824D01324}">
      <dgm:prSet/>
      <dgm:spPr/>
      <dgm:t>
        <a:bodyPr/>
        <a:lstStyle/>
        <a:p>
          <a:endParaRPr lang="ru-RU"/>
        </a:p>
      </dgm:t>
    </dgm:pt>
    <dgm:pt modelId="{3BD89F9C-2CFC-439E-806C-41D5494C8BAF}" type="sibTrans" cxnId="{141D76F8-6A72-4CCC-A074-DC4824D01324}">
      <dgm:prSet/>
      <dgm:spPr/>
      <dgm:t>
        <a:bodyPr/>
        <a:lstStyle/>
        <a:p>
          <a:endParaRPr lang="ru-RU"/>
        </a:p>
      </dgm:t>
    </dgm:pt>
    <dgm:pt modelId="{893F6063-CFB5-47F8-8C1E-51E7D0967300}">
      <dgm:prSet phldrT="[Текст]" phldr="1"/>
      <dgm:spPr/>
      <dgm:t>
        <a:bodyPr/>
        <a:lstStyle/>
        <a:p>
          <a:endParaRPr lang="ru-RU" dirty="0"/>
        </a:p>
      </dgm:t>
    </dgm:pt>
    <dgm:pt modelId="{0438BA60-522C-48CE-A85B-3B112442DF11}" type="parTrans" cxnId="{036A6DE3-158D-47E9-AE2D-6CE6AE48A7D9}">
      <dgm:prSet/>
      <dgm:spPr/>
      <dgm:t>
        <a:bodyPr/>
        <a:lstStyle/>
        <a:p>
          <a:endParaRPr lang="ru-RU"/>
        </a:p>
      </dgm:t>
    </dgm:pt>
    <dgm:pt modelId="{859EB785-C981-4654-A278-F7683641764A}" type="sibTrans" cxnId="{036A6DE3-158D-47E9-AE2D-6CE6AE48A7D9}">
      <dgm:prSet/>
      <dgm:spPr/>
      <dgm:t>
        <a:bodyPr/>
        <a:lstStyle/>
        <a:p>
          <a:endParaRPr lang="ru-RU"/>
        </a:p>
      </dgm:t>
    </dgm:pt>
    <dgm:pt modelId="{807B3602-15F1-4589-B27D-C89A61E96FA0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Программы обучения от АО «Корпорация «МСП»: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C8D57121-C66D-41D0-A140-C5BE26FA8F00}" type="parTrans" cxnId="{CF5DB986-F35C-42D3-9848-B14A227415AE}">
      <dgm:prSet/>
      <dgm:spPr/>
      <dgm:t>
        <a:bodyPr/>
        <a:lstStyle/>
        <a:p>
          <a:endParaRPr lang="ru-RU"/>
        </a:p>
      </dgm:t>
    </dgm:pt>
    <dgm:pt modelId="{205CA80C-B6A5-4CD6-AB6A-67D81C05A75B}" type="sibTrans" cxnId="{CF5DB986-F35C-42D3-9848-B14A227415AE}">
      <dgm:prSet/>
      <dgm:spPr/>
      <dgm:t>
        <a:bodyPr/>
        <a:lstStyle/>
        <a:p>
          <a:endParaRPr lang="ru-RU"/>
        </a:p>
      </dgm:t>
    </dgm:pt>
    <dgm:pt modelId="{253DB546-734E-411A-ABFC-21D42262BA62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«Азбука предпринимателя» 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- обучение потенциальных и начинающих предпринимателей разработке бизнес-плана для дальнейшей реализации разработанного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бизнес-проекта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и запуску нового дела;</a:t>
          </a:r>
        </a:p>
      </dgm:t>
    </dgm:pt>
    <dgm:pt modelId="{8C115B10-A98E-4F1D-B831-8DB5EF384A4B}" type="parTrans" cxnId="{CC842626-8F8D-4D74-9714-6330C2F76221}">
      <dgm:prSet/>
      <dgm:spPr/>
      <dgm:t>
        <a:bodyPr/>
        <a:lstStyle/>
        <a:p>
          <a:endParaRPr lang="ru-RU"/>
        </a:p>
      </dgm:t>
    </dgm:pt>
    <dgm:pt modelId="{1236A935-98B7-47C6-B276-266B625129F1}" type="sibTrans" cxnId="{CC842626-8F8D-4D74-9714-6330C2F76221}">
      <dgm:prSet/>
      <dgm:spPr/>
      <dgm:t>
        <a:bodyPr/>
        <a:lstStyle/>
        <a:p>
          <a:endParaRPr lang="ru-RU"/>
        </a:p>
      </dgm:t>
    </dgm:pt>
    <dgm:pt modelId="{9FFD179E-558B-48F8-AE04-898D13350B15}">
      <dgm:prSet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«Школа предпринимательства»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- обучение действующих предпринимателей, желающих развить, расширить или перепрофилировать свой бизнес;</a:t>
          </a:r>
        </a:p>
      </dgm:t>
    </dgm:pt>
    <dgm:pt modelId="{9F9D884D-BB2C-4C04-9D5E-173D8480E878}" type="parTrans" cxnId="{A3966734-C52F-4EAA-8C6A-130D56C1ABD3}">
      <dgm:prSet/>
      <dgm:spPr/>
      <dgm:t>
        <a:bodyPr/>
        <a:lstStyle/>
        <a:p>
          <a:endParaRPr lang="ru-RU"/>
        </a:p>
      </dgm:t>
    </dgm:pt>
    <dgm:pt modelId="{96A74FF3-EE18-427A-B3CB-114B38D37F53}" type="sibTrans" cxnId="{A3966734-C52F-4EAA-8C6A-130D56C1ABD3}">
      <dgm:prSet/>
      <dgm:spPr/>
      <dgm:t>
        <a:bodyPr/>
        <a:lstStyle/>
        <a:p>
          <a:endParaRPr lang="ru-RU"/>
        </a:p>
      </dgm:t>
    </dgm:pt>
    <dgm:pt modelId="{8CB86B1F-2200-4AB4-97B2-C362C9C8F886}">
      <dgm:prSet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Обучение по различным направлениям предпринимательской деятельности и существующим инструментам поддержки – </a:t>
          </a: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тренинги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: «Генерация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бизнес-идей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», «Финансовая поддержка», «Проверка субъектов», «Участие в государственных  закупках», «Юридические аспекты», «Проектное управление»</a:t>
          </a:r>
        </a:p>
      </dgm:t>
    </dgm:pt>
    <dgm:pt modelId="{3F2129B6-6473-4DE3-B289-8B92F9ACE880}" type="parTrans" cxnId="{53A23256-1DA9-4F67-87C6-1E68C58ACB2E}">
      <dgm:prSet/>
      <dgm:spPr/>
      <dgm:t>
        <a:bodyPr/>
        <a:lstStyle/>
        <a:p>
          <a:endParaRPr lang="ru-RU"/>
        </a:p>
      </dgm:t>
    </dgm:pt>
    <dgm:pt modelId="{41262D17-C03E-4297-AE67-56C91A6715F6}" type="sibTrans" cxnId="{53A23256-1DA9-4F67-87C6-1E68C58ACB2E}">
      <dgm:prSet/>
      <dgm:spPr/>
      <dgm:t>
        <a:bodyPr/>
        <a:lstStyle/>
        <a:p>
          <a:endParaRPr lang="ru-RU"/>
        </a:p>
      </dgm:t>
    </dgm:pt>
    <dgm:pt modelId="{9EC07B7F-B1F4-4251-9A6F-4E43D2B28593}" type="pres">
      <dgm:prSet presAssocID="{90BDB000-36DA-4B8C-AF61-1903D1BE0F2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1EAB71-F72D-42B5-AFB7-A94777440D4F}" type="pres">
      <dgm:prSet presAssocID="{408111DD-4D55-4D95-92C6-761BCEA6601C}" presName="composite" presStyleCnt="0"/>
      <dgm:spPr/>
    </dgm:pt>
    <dgm:pt modelId="{EDBC35CB-F057-490B-9745-44697EAFB194}" type="pres">
      <dgm:prSet presAssocID="{408111DD-4D55-4D95-92C6-761BCEA6601C}" presName="parentText" presStyleLbl="alignNode1" presStyleIdx="0" presStyleCnt="3" custScaleY="78172" custLinFactNeighborX="5193" custLinFactNeighborY="-432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0B44F6-0A0F-487F-A191-B91076C48544}" type="pres">
      <dgm:prSet presAssocID="{408111DD-4D55-4D95-92C6-761BCEA6601C}" presName="descendantText" presStyleLbl="alignAcc1" presStyleIdx="0" presStyleCnt="3" custScaleY="77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DF9B5F-20CE-428E-BF11-8D3466AD7762}" type="pres">
      <dgm:prSet presAssocID="{3022351E-F650-4501-99FA-4A8AB7CD4829}" presName="sp" presStyleCnt="0"/>
      <dgm:spPr/>
    </dgm:pt>
    <dgm:pt modelId="{D7C9AC5C-C9E7-42C2-AD94-2AB664447B55}" type="pres">
      <dgm:prSet presAssocID="{98371C9F-42E3-4352-AC21-5558CF6371B4}" presName="composite" presStyleCnt="0"/>
      <dgm:spPr/>
    </dgm:pt>
    <dgm:pt modelId="{33E30F00-3897-4F2F-82DC-3273116777D4}" type="pres">
      <dgm:prSet presAssocID="{98371C9F-42E3-4352-AC21-5558CF6371B4}" presName="parentText" presStyleLbl="alignNode1" presStyleIdx="1" presStyleCnt="3" custScaleY="82726" custLinFactNeighborX="4431" custLinFactNeighborY="-224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7E0134-CB46-4AD9-A9B3-DC1F08BAAF48}" type="pres">
      <dgm:prSet presAssocID="{98371C9F-42E3-4352-AC21-5558CF6371B4}" presName="descendantText" presStyleLbl="alignAcc1" presStyleIdx="1" presStyleCnt="3" custScaleY="85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0F3039-E8C3-4A22-A1B2-DB699F2F642B}" type="pres">
      <dgm:prSet presAssocID="{A61001D7-C1B9-45F6-A494-26DCD0A37F3B}" presName="sp" presStyleCnt="0"/>
      <dgm:spPr/>
    </dgm:pt>
    <dgm:pt modelId="{3E7EB834-3258-4770-ACD0-DD3ABFA541A9}" type="pres">
      <dgm:prSet presAssocID="{893F6063-CFB5-47F8-8C1E-51E7D0967300}" presName="composite" presStyleCnt="0"/>
      <dgm:spPr/>
    </dgm:pt>
    <dgm:pt modelId="{591F9303-BE7A-4854-AC99-FDD440DDD250}" type="pres">
      <dgm:prSet presAssocID="{893F6063-CFB5-47F8-8C1E-51E7D0967300}" presName="parentText" presStyleLbl="alignNode1" presStyleIdx="2" presStyleCnt="3" custScaleY="134441" custLinFactNeighborX="5042" custLinFactNeighborY="-2040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BC9C7-0C34-460F-9428-8A717095AC4B}" type="pres">
      <dgm:prSet presAssocID="{893F6063-CFB5-47F8-8C1E-51E7D0967300}" presName="descendantText" presStyleLbl="alignAcc1" presStyleIdx="2" presStyleCnt="3" custScaleX="98471" custScaleY="2552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F5DB986-F35C-42D3-9848-B14A227415AE}" srcId="{893F6063-CFB5-47F8-8C1E-51E7D0967300}" destId="{807B3602-15F1-4589-B27D-C89A61E96FA0}" srcOrd="0" destOrd="0" parTransId="{C8D57121-C66D-41D0-A140-C5BE26FA8F00}" sibTransId="{205CA80C-B6A5-4CD6-AB6A-67D81C05A75B}"/>
    <dgm:cxn modelId="{3C2F5EA7-1D1F-4394-9FA4-F38DD1EBD8F3}" type="presOf" srcId="{9FFD179E-558B-48F8-AE04-898D13350B15}" destId="{A0BBC9C7-0C34-460F-9428-8A717095AC4B}" srcOrd="0" destOrd="2" presId="urn:microsoft.com/office/officeart/2005/8/layout/chevron2"/>
    <dgm:cxn modelId="{872B2513-8C99-417F-ADC5-49C3038C2B19}" srcId="{408111DD-4D55-4D95-92C6-761BCEA6601C}" destId="{1F3F5A50-89F5-45E1-A1FB-777CA90877DB}" srcOrd="0" destOrd="0" parTransId="{D27355AC-1620-45A6-BA95-C3C6FA46AF48}" sibTransId="{C77C7D42-5A8C-477C-87F3-09DA76AF4588}"/>
    <dgm:cxn modelId="{E7EFE6C9-E9B4-4BF6-8D78-C999ACCC0D03}" type="presOf" srcId="{1F3F5A50-89F5-45E1-A1FB-777CA90877DB}" destId="{200B44F6-0A0F-487F-A191-B91076C48544}" srcOrd="0" destOrd="0" presId="urn:microsoft.com/office/officeart/2005/8/layout/chevron2"/>
    <dgm:cxn modelId="{329835D0-17F3-4BBF-B1B0-3A6856A2A06B}" type="presOf" srcId="{90BDB000-36DA-4B8C-AF61-1903D1BE0F21}" destId="{9EC07B7F-B1F4-4251-9A6F-4E43D2B28593}" srcOrd="0" destOrd="0" presId="urn:microsoft.com/office/officeart/2005/8/layout/chevron2"/>
    <dgm:cxn modelId="{15DCEA65-E2BA-4CAE-A2F1-10A8F0A45E2F}" type="presOf" srcId="{408111DD-4D55-4D95-92C6-761BCEA6601C}" destId="{EDBC35CB-F057-490B-9745-44697EAFB194}" srcOrd="0" destOrd="0" presId="urn:microsoft.com/office/officeart/2005/8/layout/chevron2"/>
    <dgm:cxn modelId="{289125F8-79AB-4410-90D3-C2AFEB1A0135}" type="presOf" srcId="{98371C9F-42E3-4352-AC21-5558CF6371B4}" destId="{33E30F00-3897-4F2F-82DC-3273116777D4}" srcOrd="0" destOrd="0" presId="urn:microsoft.com/office/officeart/2005/8/layout/chevron2"/>
    <dgm:cxn modelId="{838AB3F5-3BDB-430B-93BE-A44E55B414DC}" type="presOf" srcId="{253DB546-734E-411A-ABFC-21D42262BA62}" destId="{A0BBC9C7-0C34-460F-9428-8A717095AC4B}" srcOrd="0" destOrd="1" presId="urn:microsoft.com/office/officeart/2005/8/layout/chevron2"/>
    <dgm:cxn modelId="{141D76F8-6A72-4CCC-A074-DC4824D01324}" srcId="{98371C9F-42E3-4352-AC21-5558CF6371B4}" destId="{62D3A6C7-9E92-4C68-A82A-DCCB6EBCCDDC}" srcOrd="0" destOrd="0" parTransId="{AC63CCBC-DD7E-4ADE-A66A-7A2C054E27A7}" sibTransId="{3BD89F9C-2CFC-439E-806C-41D5494C8BAF}"/>
    <dgm:cxn modelId="{FEBDAC63-1E52-483D-AD3B-64965270CE1F}" type="presOf" srcId="{62D3A6C7-9E92-4C68-A82A-DCCB6EBCCDDC}" destId="{C17E0134-CB46-4AD9-A9B3-DC1F08BAAF48}" srcOrd="0" destOrd="0" presId="urn:microsoft.com/office/officeart/2005/8/layout/chevron2"/>
    <dgm:cxn modelId="{C1006EDB-A5D7-4506-9CD1-E148CAEC3301}" srcId="{90BDB000-36DA-4B8C-AF61-1903D1BE0F21}" destId="{408111DD-4D55-4D95-92C6-761BCEA6601C}" srcOrd="0" destOrd="0" parTransId="{BC4140B9-6B3D-4AB5-806B-CD41600084F2}" sibTransId="{3022351E-F650-4501-99FA-4A8AB7CD4829}"/>
    <dgm:cxn modelId="{CB9A60D7-9889-449D-A12E-D1C1A11FBE8E}" type="presOf" srcId="{893F6063-CFB5-47F8-8C1E-51E7D0967300}" destId="{591F9303-BE7A-4854-AC99-FDD440DDD250}" srcOrd="0" destOrd="0" presId="urn:microsoft.com/office/officeart/2005/8/layout/chevron2"/>
    <dgm:cxn modelId="{8EBFC679-F822-4733-9A80-87887BA0309E}" srcId="{90BDB000-36DA-4B8C-AF61-1903D1BE0F21}" destId="{98371C9F-42E3-4352-AC21-5558CF6371B4}" srcOrd="1" destOrd="0" parTransId="{F3FBCA65-E4D9-4366-B6FD-682F9BE9745D}" sibTransId="{A61001D7-C1B9-45F6-A494-26DCD0A37F3B}"/>
    <dgm:cxn modelId="{3DC13934-DEA4-4CB9-BA58-F24B160BD5DD}" type="presOf" srcId="{8CB86B1F-2200-4AB4-97B2-C362C9C8F886}" destId="{A0BBC9C7-0C34-460F-9428-8A717095AC4B}" srcOrd="0" destOrd="3" presId="urn:microsoft.com/office/officeart/2005/8/layout/chevron2"/>
    <dgm:cxn modelId="{CC842626-8F8D-4D74-9714-6330C2F76221}" srcId="{893F6063-CFB5-47F8-8C1E-51E7D0967300}" destId="{253DB546-734E-411A-ABFC-21D42262BA62}" srcOrd="1" destOrd="0" parTransId="{8C115B10-A98E-4F1D-B831-8DB5EF384A4B}" sibTransId="{1236A935-98B7-47C6-B276-266B625129F1}"/>
    <dgm:cxn modelId="{53A23256-1DA9-4F67-87C6-1E68C58ACB2E}" srcId="{893F6063-CFB5-47F8-8C1E-51E7D0967300}" destId="{8CB86B1F-2200-4AB4-97B2-C362C9C8F886}" srcOrd="3" destOrd="0" parTransId="{3F2129B6-6473-4DE3-B289-8B92F9ACE880}" sibTransId="{41262D17-C03E-4297-AE67-56C91A6715F6}"/>
    <dgm:cxn modelId="{036A6DE3-158D-47E9-AE2D-6CE6AE48A7D9}" srcId="{90BDB000-36DA-4B8C-AF61-1903D1BE0F21}" destId="{893F6063-CFB5-47F8-8C1E-51E7D0967300}" srcOrd="2" destOrd="0" parTransId="{0438BA60-522C-48CE-A85B-3B112442DF11}" sibTransId="{859EB785-C981-4654-A278-F7683641764A}"/>
    <dgm:cxn modelId="{A3966734-C52F-4EAA-8C6A-130D56C1ABD3}" srcId="{893F6063-CFB5-47F8-8C1E-51E7D0967300}" destId="{9FFD179E-558B-48F8-AE04-898D13350B15}" srcOrd="2" destOrd="0" parTransId="{9F9D884D-BB2C-4C04-9D5E-173D8480E878}" sibTransId="{96A74FF3-EE18-427A-B3CB-114B38D37F53}"/>
    <dgm:cxn modelId="{D645474B-2FA7-4540-A0BB-B7BB2464DA4D}" type="presOf" srcId="{807B3602-15F1-4589-B27D-C89A61E96FA0}" destId="{A0BBC9C7-0C34-460F-9428-8A717095AC4B}" srcOrd="0" destOrd="0" presId="urn:microsoft.com/office/officeart/2005/8/layout/chevron2"/>
    <dgm:cxn modelId="{D89733A3-970C-4A65-AF62-6BE9A372007B}" type="presParOf" srcId="{9EC07B7F-B1F4-4251-9A6F-4E43D2B28593}" destId="{2F1EAB71-F72D-42B5-AFB7-A94777440D4F}" srcOrd="0" destOrd="0" presId="urn:microsoft.com/office/officeart/2005/8/layout/chevron2"/>
    <dgm:cxn modelId="{2B163775-B729-4EC1-9B9D-CE087473E0DA}" type="presParOf" srcId="{2F1EAB71-F72D-42B5-AFB7-A94777440D4F}" destId="{EDBC35CB-F057-490B-9745-44697EAFB194}" srcOrd="0" destOrd="0" presId="urn:microsoft.com/office/officeart/2005/8/layout/chevron2"/>
    <dgm:cxn modelId="{697F8675-C501-42F5-B49C-36E9ED34EE79}" type="presParOf" srcId="{2F1EAB71-F72D-42B5-AFB7-A94777440D4F}" destId="{200B44F6-0A0F-487F-A191-B91076C48544}" srcOrd="1" destOrd="0" presId="urn:microsoft.com/office/officeart/2005/8/layout/chevron2"/>
    <dgm:cxn modelId="{AEC8BDF4-BE4E-4A05-A5B6-83B05317AEC5}" type="presParOf" srcId="{9EC07B7F-B1F4-4251-9A6F-4E43D2B28593}" destId="{1DDF9B5F-20CE-428E-BF11-8D3466AD7762}" srcOrd="1" destOrd="0" presId="urn:microsoft.com/office/officeart/2005/8/layout/chevron2"/>
    <dgm:cxn modelId="{6E65A34F-3693-465C-B194-02621BB9927E}" type="presParOf" srcId="{9EC07B7F-B1F4-4251-9A6F-4E43D2B28593}" destId="{D7C9AC5C-C9E7-42C2-AD94-2AB664447B55}" srcOrd="2" destOrd="0" presId="urn:microsoft.com/office/officeart/2005/8/layout/chevron2"/>
    <dgm:cxn modelId="{D543E3A2-642F-4F38-B405-27177D23BBF4}" type="presParOf" srcId="{D7C9AC5C-C9E7-42C2-AD94-2AB664447B55}" destId="{33E30F00-3897-4F2F-82DC-3273116777D4}" srcOrd="0" destOrd="0" presId="urn:microsoft.com/office/officeart/2005/8/layout/chevron2"/>
    <dgm:cxn modelId="{82C10CFF-7C61-4252-A127-DF5CDC2B738B}" type="presParOf" srcId="{D7C9AC5C-C9E7-42C2-AD94-2AB664447B55}" destId="{C17E0134-CB46-4AD9-A9B3-DC1F08BAAF48}" srcOrd="1" destOrd="0" presId="urn:microsoft.com/office/officeart/2005/8/layout/chevron2"/>
    <dgm:cxn modelId="{23BEC42A-187E-47E7-9C03-EB6806A2A0F0}" type="presParOf" srcId="{9EC07B7F-B1F4-4251-9A6F-4E43D2B28593}" destId="{3A0F3039-E8C3-4A22-A1B2-DB699F2F642B}" srcOrd="3" destOrd="0" presId="urn:microsoft.com/office/officeart/2005/8/layout/chevron2"/>
    <dgm:cxn modelId="{EAEC3C7A-2E84-48B9-9DF1-62F912B3735F}" type="presParOf" srcId="{9EC07B7F-B1F4-4251-9A6F-4E43D2B28593}" destId="{3E7EB834-3258-4770-ACD0-DD3ABFA541A9}" srcOrd="4" destOrd="0" presId="urn:microsoft.com/office/officeart/2005/8/layout/chevron2"/>
    <dgm:cxn modelId="{C86AB0C9-0230-4F68-B5EC-D6E666D2E6CD}" type="presParOf" srcId="{3E7EB834-3258-4770-ACD0-DD3ABFA541A9}" destId="{591F9303-BE7A-4854-AC99-FDD440DDD250}" srcOrd="0" destOrd="0" presId="urn:microsoft.com/office/officeart/2005/8/layout/chevron2"/>
    <dgm:cxn modelId="{D1574BEB-FFDA-4483-AF83-D1FA8AE4590C}" type="presParOf" srcId="{3E7EB834-3258-4770-ACD0-DD3ABFA541A9}" destId="{A0BBC9C7-0C34-460F-9428-8A717095AC4B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C6CCA-4545-4C14-ACF4-2E6B200723A7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E34A3-36E1-49EA-999A-EA929C2AF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Бизнес является важнейшим фактором развития рыночной экономики. Эффективность развития хозяйственной деятельности государства зависит от количества предпринимательских структур, действующих в государстве. Создание позитивных условий для развития предпринимательства способствует увеличению доходов для граждан и получению налогов для государства. Поддержка бизнеса – это различные направления правового, экономического и политического характера, способствующие развитию предпринимательства, учитывающие интересы субъекта экономической деятельности и всех структур государства. Разберем виды поддержки малого</a:t>
            </a:r>
            <a:r>
              <a:rPr lang="ru-RU" baseline="0" dirty="0" smtClean="0"/>
              <a:t> и среднего предпринимательства.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Содержание презентации представлено на слайде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ru-RU" u="sng" dirty="0" smtClean="0">
                <a:cs typeface="Times New Roman" panose="02020603050405020304" pitchFamily="18" charset="0"/>
              </a:rPr>
              <a:t>Доля участия других лиц в уставном капитале: </a:t>
            </a:r>
          </a:p>
          <a:p>
            <a:pPr lvl="0" algn="just"/>
            <a:r>
              <a:rPr lang="ru-RU" dirty="0" smtClean="0">
                <a:cs typeface="Times New Roman" panose="02020603050405020304" pitchFamily="18" charset="0"/>
              </a:rPr>
              <a:t>-государства, субъекты РФ, муниципальные образования, фонды, общественные и религиозные организации ≤ 25%;</a:t>
            </a:r>
          </a:p>
          <a:p>
            <a:pPr lvl="0" algn="just">
              <a:buFontTx/>
              <a:buChar char="-"/>
            </a:pPr>
            <a:r>
              <a:rPr lang="ru-RU" dirty="0" smtClean="0">
                <a:cs typeface="Times New Roman" panose="02020603050405020304" pitchFamily="18" charset="0"/>
              </a:rPr>
              <a:t>иностранные юридические лица ≤ 49% ;</a:t>
            </a:r>
          </a:p>
          <a:p>
            <a:pPr lvl="0" algn="just">
              <a:buFontTx/>
              <a:buChar char="-"/>
            </a:pPr>
            <a:r>
              <a:rPr lang="ru-RU" dirty="0" smtClean="0">
                <a:cs typeface="Times New Roman" panose="02020603050405020304" pitchFamily="18" charset="0"/>
              </a:rPr>
              <a:t> одно или несколько юридических лиц, не являющихся малыми и средними ≤ 49% </a:t>
            </a:r>
          </a:p>
          <a:p>
            <a:pPr algn="just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данном слайде представлена информация по организациям, которые</a:t>
            </a:r>
            <a:r>
              <a:rPr lang="ru-RU" baseline="0" dirty="0" smtClean="0"/>
              <a:t> не могут воспользоваться представленными видами поддержки.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</a:t>
            </a:r>
            <a:r>
              <a:rPr lang="ru-RU" baseline="0" dirty="0" smtClean="0"/>
              <a:t> получения субсидии в виде гранта необходимо наличие сертификата прохождения обучения на бесплатном </a:t>
            </a:r>
            <a:r>
              <a:rPr lang="ru-RU" baseline="0" dirty="0" err="1" smtClean="0"/>
              <a:t>Тренинг-курсе</a:t>
            </a:r>
            <a:r>
              <a:rPr lang="ru-RU" baseline="0" dirty="0" smtClean="0"/>
              <a:t> «Начинающий предприниматель»  (либо наличие диплома о высшем экономическом образовании) и собственное </a:t>
            </a:r>
            <a:r>
              <a:rPr lang="ru-RU" baseline="0" dirty="0" err="1" smtClean="0"/>
              <a:t>софинансирование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бизнес-проекта</a:t>
            </a:r>
            <a:r>
              <a:rPr lang="ru-RU" baseline="0" dirty="0" smtClean="0"/>
              <a:t> в размере не менее 15 % о предоставлении поддержки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Заем не может быть направлен на : проведение расчетов по заработной плате работникам и отчисления</a:t>
            </a:r>
            <a:r>
              <a:rPr lang="ru-RU" baseline="0" dirty="0" smtClean="0"/>
              <a:t> с ФОТ, налоговые и иные обязательные платежи; оплату текущих расходов по обслуживанию кредитов, займов или договоров лизинга.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www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formap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г. Мурманск, ул.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Подстаницкого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д.1, 2 этаж тел. (8152) 411-122</a:t>
            </a:r>
          </a:p>
          <a:p>
            <a:pPr algn="l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Финансовая поддержка начинающим инновационным компаниям оказывается путем предоставления грантов в форме субсидии из средств бюджета Мурманской области по результатам</a:t>
            </a:r>
            <a:r>
              <a:rPr lang="ru-RU" sz="1200" baseline="0" dirty="0" smtClean="0">
                <a:latin typeface="Times New Roman" pitchFamily="18" charset="0"/>
                <a:cs typeface="Times New Roman" pitchFamily="18" charset="0"/>
              </a:rPr>
              <a:t> конкурсного отбора и в соответствии с Порядком предоставления грантов в форме субсидий начинающим инновационным компаниям.  (Министерство развития промышленности и предпринимательства Мурманской области 815-486-434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Субсидия предоставляется на конкурсной основе. Субсидии</a:t>
            </a:r>
            <a:r>
              <a:rPr lang="ru-RU" baseline="0" dirty="0" smtClean="0"/>
              <a:t> предоставляются в текущем финансовом году в целях возмещения части затрат на : приобретение основных и оборотных средств, связанных с производством товаров, выполнения работ, оказания услуг; приобретение медицинской техники, протезно-ортопедических изделий, а также технических средств, включая автотранспорт, материалы, которые м.б. использованы исключительно для профилактики инвалидности или реабилитации инвалидов; оплата услуг сторонних организаций (в том числе коммунальных). За оказанием содействия в подборе необходимых работников необходимо обратиться в </a:t>
            </a:r>
            <a:r>
              <a:rPr lang="ru-RU" baseline="0" dirty="0" err="1" smtClean="0"/>
              <a:t>зентр</a:t>
            </a:r>
            <a:r>
              <a:rPr lang="ru-RU" baseline="0" dirty="0" smtClean="0"/>
              <a:t> занятости населения г. Мурманск 23-49-15 информация представлена на сайте </a:t>
            </a:r>
            <a:r>
              <a:rPr lang="en-US" baseline="0" dirty="0" smtClean="0"/>
              <a:t>http://murman-zan.ru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целях реализации положений Федерального закона от 24.07.2007 № 209-фз «О развитии малого и среднего предпринимательства в Российской Федерации» в рамках оказания имущественной поддержки субъектам</a:t>
            </a:r>
            <a:r>
              <a:rPr lang="ru-RU" baseline="0" dirty="0" smtClean="0"/>
              <a:t> малого и среднего предпринимательства утвержден </a:t>
            </a:r>
            <a:r>
              <a:rPr lang="ru-RU" sz="1200" b="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ПЕРЕЧЕНЬ МУНИЦИПАЛЬНОГО ИМУЩЕСТВА ЗАТО ГОРОД ЗАОЗЕРСК, ПРЕДНАЗНАЧЕННОГО ДЛЯ ПРЕДОСТАВЛЕНИЯ ЕГО ВО ВЛАДЕНИЕ И (ИЛИ) ПОЛЬЗОВАНИЕ СУБЪЕКТАМ МАЛОГО И СРЕДНЕГО ПРЕДПРИНИМАТЕЛЬСТВА И ОРГАНИЗАЦИЯМ, ОБРАЗУЮЩИМ ИНФРАСТРУКТУРУ ПОДДЕРЖКИ СУБЪЕКТОВ МАЛОГО И СРЕДНЕГО ПРЕДПРИНИМАТЕЛЬСТВА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Субсидии предоставляются на конкурсной основе.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Поддержка</a:t>
            </a:r>
            <a:r>
              <a:rPr lang="ru-RU" baseline="0" dirty="0" smtClean="0"/>
              <a:t> не м.б. представлена в отношении СМ и СП: зарегистрированных в ЕГРЮЛ/ЕГРИП более 3 (трех) лет на дату подачи заявления на оказание услуг; осуществляющих производство и реализацию подакцизных товаров, а также добычу и реализацию полезных ископаемых; являющимися кредитными организациями, страховыми организациями (за исключением потребительских кооперативов), инвестиционными фондами, негосударственными пенсионными фондами, профессиональными участниками рынка ценных бумаг, ломбардами; осуществляющими предпринимательскую деятельность в сфере игорного бизнеса (в т.ч. Организацию и проведение лотерей); являющимися участниками соглашения о разделе продукции; являющимися в порядке, установленном законодательством РФ о валютном регулировании и валютном контроле, нерезидентами РФ.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Корпорация МСП осуществляет свою деятельность в качестве института развития в сфере МСП в целях координации оказания субъектам МСП</a:t>
            </a:r>
            <a:r>
              <a:rPr lang="ru-RU" baseline="0" dirty="0" smtClean="0"/>
              <a:t> поддержки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dirty="0" smtClean="0">
                <a:cs typeface="Times New Roman" panose="02020603050405020304" pitchFamily="18" charset="0"/>
              </a:rPr>
              <a:t>г. Мурманск, </a:t>
            </a:r>
          </a:p>
          <a:p>
            <a:r>
              <a:rPr lang="ru-RU" sz="1200" dirty="0" smtClean="0">
                <a:cs typeface="Times New Roman" panose="02020603050405020304" pitchFamily="18" charset="0"/>
              </a:rPr>
              <a:t>ул. </a:t>
            </a:r>
            <a:r>
              <a:rPr lang="ru-RU" sz="1200" dirty="0" err="1" smtClean="0">
                <a:cs typeface="Times New Roman" panose="02020603050405020304" pitchFamily="18" charset="0"/>
              </a:rPr>
              <a:t>Подстаницкого</a:t>
            </a:r>
            <a:r>
              <a:rPr lang="ru-RU" sz="1200" dirty="0" smtClean="0">
                <a:cs typeface="Times New Roman" panose="02020603050405020304" pitchFamily="18" charset="0"/>
              </a:rPr>
              <a:t>, дом 1, 2 этаж</a:t>
            </a:r>
          </a:p>
          <a:p>
            <a:r>
              <a:rPr lang="ru-RU" sz="1200" dirty="0" smtClean="0">
                <a:cs typeface="Times New Roman" panose="02020603050405020304" pitchFamily="18" charset="0"/>
              </a:rPr>
              <a:t>ЦПП Мурманской области </a:t>
            </a:r>
          </a:p>
          <a:p>
            <a:r>
              <a:rPr lang="ru-RU" sz="1200" dirty="0" smtClean="0">
                <a:cs typeface="Times New Roman" panose="02020603050405020304" pitchFamily="18" charset="0"/>
              </a:rPr>
              <a:t> http://cppmo.ru/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cs typeface="Times New Roman" panose="02020603050405020304" pitchFamily="18" charset="0"/>
              </a:rPr>
              <a:t>тел. (8152) 410-744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E34A3-36E1-49EA-999A-EA929C2AF3F3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143007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Меры поддержки малого и среднего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предпринимательства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dBGs3MC3ah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1785926"/>
            <a:ext cx="6143669" cy="457203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7467600" cy="5330968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Законодательство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Получатели поддержки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Отказ в получении поддержки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Инфраструктура поддержки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Виды поддержки: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грант на создание собственного бизнеса;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предоставление льготных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микрозаймов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гранты в форме субсидий начинающим инновационным компаниям;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субсидии субъектам социального предпринимательства;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имущественная поддержка;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субсидии по кредитным и лизинговым договорам;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предоставление гарантий;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оказание информационно-консультационных услуг;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поддержка АО «Корпорация «МСП» и АО «МСП Банк»;</a:t>
            </a:r>
          </a:p>
          <a:p>
            <a:pPr>
              <a:buFontTx/>
              <a:buChar char="-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образовательные программы.</a:t>
            </a:r>
          </a:p>
          <a:p>
            <a:pPr>
              <a:buFontTx/>
              <a:buChar char="-"/>
            </a:pPr>
            <a:endParaRPr lang="ru-RU" sz="2000" dirty="0" smtClean="0"/>
          </a:p>
          <a:p>
            <a:pPr>
              <a:buFontTx/>
              <a:buChar char="-"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Законодательство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N 977-01-ЗМО «О содействии развитию и государственной поддержке малого и среднего предпринимательства в Мурманской области» </a:t>
            </a: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N 1723-01-ЗМО «О государственной поддержке инновационной деятельности на территории Мурманской области и о внесении изменений в отдельные законодательные акты Мурманской области»</a:t>
            </a: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№ 1901-01-ЗМО «Об установлении налоговой ставки в размере 0 процентов для отдельных категорий налогоплательщиков при применении УСН и (или) ПСН на территории Мурманской области» </a:t>
            </a: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№ 1902-01-ЗМО «О патентной системе налогообложения на территории Мурманской области»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Получатели поддержки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500034" y="1857364"/>
          <a:ext cx="7467600" cy="4759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0034" y="928670"/>
            <a:ext cx="7358114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 Получателями поддержки, согласно критериям ст. 4 Федерального закона от 24.07.07 г. № 209-ФЗ, являются зарегистрированные и осуществляющие свою деятельность на территории Мурманской области: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7467600" cy="64294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Отказ в получении поддержки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34" y="1000108"/>
          <a:ext cx="7572428" cy="571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3107"/>
                <a:gridCol w="1893107"/>
                <a:gridCol w="1893107"/>
                <a:gridCol w="1893107"/>
              </a:tblGrid>
              <a:tr h="514366">
                <a:tc gridSpan="4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Отказ в поддержке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39303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Предприниматели, осуществляющие добычу и (или) реализацию полезных ископаемых, за исключением общераспространенных полезных ископаемых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Предприниматели, являющиеся участниками соглашений о разделе продукции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073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Предприниматели, осуществляющие деятельность в сфере игорного бизнеса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Предприниматели, </a:t>
                      </a:r>
                      <a:r>
                        <a:rPr lang="ru-RU" sz="1200" i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осуществляющие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i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производство и (или) реализацию подакцизных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i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товаров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930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Предприниматели, имеющие просроченную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задолженность перед областным бюджетом, бюджетной системой РФ, государственными внебюджетными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фондами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Предприниматели, находящиеся в стадии реорганизации, ликвидации или банкротства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073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Кредитные организации, страховые организации, инвестиционные фонды, ломбарды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Негосударственные пенсионные фонды, профессиональные участники рынка ценных бумаг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Рисунок 11" descr="добыч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1571612"/>
            <a:ext cx="1714480" cy="1285860"/>
          </a:xfrm>
          <a:prstGeom prst="rect">
            <a:avLst/>
          </a:prstGeom>
        </p:spPr>
      </p:pic>
      <p:pic>
        <p:nvPicPr>
          <p:cNvPr id="13" name="Рисунок 12" descr="иргы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3000372"/>
            <a:ext cx="1706542" cy="1000114"/>
          </a:xfrm>
          <a:prstGeom prst="rect">
            <a:avLst/>
          </a:prstGeom>
        </p:spPr>
      </p:pic>
      <p:pic>
        <p:nvPicPr>
          <p:cNvPr id="14" name="Рисунок 13" descr="деньг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00298" y="4214818"/>
            <a:ext cx="1714512" cy="1200149"/>
          </a:xfrm>
          <a:prstGeom prst="rect">
            <a:avLst/>
          </a:prstGeom>
        </p:spPr>
      </p:pic>
      <p:pic>
        <p:nvPicPr>
          <p:cNvPr id="15" name="Рисунок 14" descr="акциз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6248" y="3000372"/>
            <a:ext cx="1798527" cy="928694"/>
          </a:xfrm>
          <a:prstGeom prst="rect">
            <a:avLst/>
          </a:prstGeom>
        </p:spPr>
      </p:pic>
      <p:pic>
        <p:nvPicPr>
          <p:cNvPr id="8" name="Рисунок 7" descr="тройная стрелка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4876" y="1714488"/>
            <a:ext cx="1071570" cy="1093894"/>
          </a:xfrm>
          <a:prstGeom prst="rect">
            <a:avLst/>
          </a:prstGeom>
        </p:spPr>
      </p:pic>
      <p:pic>
        <p:nvPicPr>
          <p:cNvPr id="10" name="Рисунок 9" descr="ликвидация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64812" y="4214818"/>
            <a:ext cx="1518064" cy="1214446"/>
          </a:xfrm>
          <a:prstGeom prst="rect">
            <a:avLst/>
          </a:prstGeom>
        </p:spPr>
      </p:pic>
      <p:pic>
        <p:nvPicPr>
          <p:cNvPr id="11" name="Рисунок 10" descr="нпфр.pjp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0562" y="5572140"/>
            <a:ext cx="1404936" cy="1065030"/>
          </a:xfrm>
          <a:prstGeom prst="rect">
            <a:avLst/>
          </a:prstGeom>
        </p:spPr>
      </p:pic>
      <p:pic>
        <p:nvPicPr>
          <p:cNvPr id="16" name="Рисунок 15" descr="кредит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28860" y="5643578"/>
            <a:ext cx="1857356" cy="925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Инфраструктура поддержки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Правительство Мурманской области</a:t>
            </a:r>
          </a:p>
          <a:p>
            <a:r>
              <a:rPr lang="ru-RU" dirty="0" smtClean="0"/>
              <a:t>Министерство развития промышленности и предпринимательства Мурманской области:</a:t>
            </a:r>
          </a:p>
          <a:p>
            <a:pPr>
              <a:buNone/>
            </a:pPr>
            <a:r>
              <a:rPr lang="ru-RU" dirty="0" smtClean="0"/>
              <a:t>-  Государственное областное бюджетное учреждение «Мурманский региональный бизнес-инкубатор»</a:t>
            </a:r>
          </a:p>
          <a:p>
            <a:pPr>
              <a:buNone/>
            </a:pPr>
            <a:r>
              <a:rPr lang="ru-RU" dirty="0" smtClean="0"/>
              <a:t>- Некоммерческая </a:t>
            </a:r>
            <a:r>
              <a:rPr lang="ru-RU" dirty="0" err="1" smtClean="0"/>
              <a:t>микрокредитная</a:t>
            </a:r>
            <a:r>
              <a:rPr lang="ru-RU" dirty="0" smtClean="0"/>
              <a:t> компания «Фонд развития малого и среднего предпринимательства Мурманской области»</a:t>
            </a:r>
          </a:p>
          <a:p>
            <a:pPr>
              <a:buNone/>
            </a:pPr>
            <a:r>
              <a:rPr lang="ru-RU" dirty="0" smtClean="0"/>
              <a:t>- Центр поддержки предпринимательства Мурманской области</a:t>
            </a:r>
          </a:p>
          <a:p>
            <a:pPr>
              <a:buNone/>
            </a:pPr>
            <a:r>
              <a:rPr lang="ru-RU" dirty="0" smtClean="0"/>
              <a:t>- Центр кластерного развития Мурманской области</a:t>
            </a:r>
          </a:p>
          <a:p>
            <a:pPr>
              <a:buNone/>
            </a:pPr>
            <a:r>
              <a:rPr lang="ru-RU" dirty="0" smtClean="0"/>
              <a:t>- Корпорация развития Мурманской области</a:t>
            </a:r>
          </a:p>
          <a:p>
            <a:pPr>
              <a:buNone/>
            </a:pPr>
            <a:r>
              <a:rPr lang="ru-RU" dirty="0" smtClean="0"/>
              <a:t>- АО Корпорация «МСП»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Виды поддержки: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Грант на создание собственного бизнеса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214282" y="1071546"/>
          <a:ext cx="8715435" cy="5572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860"/>
                <a:gridCol w="1873146"/>
                <a:gridCol w="3093749"/>
                <a:gridCol w="1569680"/>
              </a:tblGrid>
              <a:tr h="67250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Кто может подать заявку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Сумма поддержки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Условия поддержки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Контакты</a:t>
                      </a:r>
                      <a:endParaRPr lang="ru-RU" dirty="0"/>
                    </a:p>
                  </a:txBody>
                  <a:tcPr/>
                </a:tc>
              </a:tr>
              <a:tr h="256191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0" dirty="0" smtClean="0">
                          <a:latin typeface="Times New Roman" pitchFamily="18" charset="0"/>
                          <a:cs typeface="Times New Roman" pitchFamily="18" charset="0"/>
                        </a:rPr>
                        <a:t>Начинающие предприниматели – СМСП, зарегистрированные и осуществляющие свою деятельность на территории Мурманской области менее 1 (одного) года на дату подачи заявки на получение субсидии, а также физические лица не осуществлявшие до этого предпринимательскую деятельность в течение последних 3-х лет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 500 000 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0" dirty="0" smtClean="0">
                          <a:latin typeface="Times New Roman" pitchFamily="18" charset="0"/>
                          <a:cs typeface="Times New Roman" pitchFamily="18" charset="0"/>
                        </a:rPr>
                        <a:t>Начинающие предприниматели – СМСП, зарегистрированные и осуществляющие свою деятельность на территории Мурманской области менее 1 (одного) года на дату подачи заявки на получение субсидии, а также физические лица не осуществлявшие до этого предпринимательскую деятельность в течение последних 3-х лет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ГОБУ «МРИБИ»: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http://mribi.ru/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 Мурманск,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ул.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Подстаницкого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д. 1, 2 этаж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 Мурманск,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ул.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Подстаницкого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д. 1, 2 этаж 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3774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 1 000 000 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Когда учредителями вновь созданного юридического лица являются несколько физических лиц, включенных в приоритетную целевую группу получателей гранта категорий А, Б.</a:t>
                      </a:r>
                    </a:p>
                    <a:p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Софинансирование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проекта в размере не менее 45 % (450 000 руб.) от запрашиваемой суммы субсидии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Виды поддержки: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предоставление льготных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микрозаймов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85719" y="1142985"/>
          <a:ext cx="7786743" cy="5581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9715"/>
                <a:gridCol w="1486560"/>
                <a:gridCol w="2952592"/>
                <a:gridCol w="1577876"/>
              </a:tblGrid>
              <a:tr h="6667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Кто может подать заявку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Сумма поддержки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Условия поддержки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Контакты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620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Начинающие предприниматели (осуществляющие предпринимательскую деятельность не более года)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700 000 руб.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Срок до 2 лет под 5% годовых 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заявитель использует не менее 50% заемных ресурсов на инвестиционные цели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www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formap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ru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г. Мурманск,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ул.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Подстаницкого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 д.1, 2 этаж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тел. (8152) 411-122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675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Действующие предприниматели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1 000 000 руб.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2 лет  под 7% годовых на пополнение оборотных средств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6676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2 000 000 руб.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3 лет  под 7% годовых на приобретение техники, транспортных средств и оборудования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010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предприятия и субъекты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сельхозкооперации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1 000 000 руб.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cs typeface="Times New Roman" panose="02020603050405020304" pitchFamily="18" charset="0"/>
                        </a:rPr>
                        <a:t>Срок до 3 лет под 5% годовых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0477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Предприятия и организации, занятые в сфере народных промыслов и ремесел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200 000 руб.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cs typeface="Times New Roman" panose="02020603050405020304" pitchFamily="18" charset="0"/>
                        </a:rPr>
                        <a:t>Срок до 2 лет под 5% годовых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Виды поддержки: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предоставление льготных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микрозаймов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85719" y="1428735"/>
          <a:ext cx="7929620" cy="4290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951"/>
                <a:gridCol w="1500198"/>
                <a:gridCol w="2979680"/>
                <a:gridCol w="1663791"/>
              </a:tblGrid>
              <a:tr h="6239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Кто может подать заявку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Сумма поддержки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Условия поддержки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Контакты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810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Женщины - предприниматели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1 000 000 руб.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Times New Roman" panose="02020603050405020304" pitchFamily="18" charset="0"/>
                        </a:rPr>
                        <a:t>Срок до 3 лет под 6% годовых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www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formap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ru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г. Мурманск,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ул.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Подстаницкого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 д.1, 2 этаж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тел. (8152) 411-122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3948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СМСП, осуществляющие свою деятельность на территории  моногородов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 2 000 000 руб.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3 лет под 6% годовых на пополнение оборотных средств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2396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до 3 000 000 руб.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3 лет под 6% годовых  на инвестиционные цели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1124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Для расчетов по договорам лизинга и предприятий и организаций, занятых в сфере туризма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1 000 000 руб.</a:t>
                      </a:r>
                    </a:p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cs typeface="Times New Roman" panose="02020603050405020304" pitchFamily="18" charset="0"/>
                        </a:rPr>
                        <a:t>Срок до 2 лет под 5% годовых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96974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Виды поддержки: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гранты в форме субсидий начинающим инновационным компаниям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57224" y="1500174"/>
            <a:ext cx="3071834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Грант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86314" y="1500174"/>
            <a:ext cx="2928958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Субсидия</a:t>
            </a:r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2214546" y="1928802"/>
            <a:ext cx="285752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6143636" y="1928802"/>
            <a:ext cx="214314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071538" y="2428868"/>
            <a:ext cx="2571768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Начинающие инновационные компании</a:t>
            </a:r>
            <a:endParaRPr lang="ru-RU" dirty="0"/>
          </a:p>
        </p:txBody>
      </p:sp>
      <p:sp>
        <p:nvSpPr>
          <p:cNvPr id="17" name="Стрелка вниз 16"/>
          <p:cNvSpPr/>
          <p:nvPr/>
        </p:nvSpPr>
        <p:spPr>
          <a:xfrm>
            <a:off x="2285984" y="3286124"/>
            <a:ext cx="214314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071538" y="3857628"/>
            <a:ext cx="2571768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 500 000 руб.</a:t>
            </a:r>
            <a:endParaRPr lang="ru-RU" dirty="0"/>
          </a:p>
        </p:txBody>
      </p:sp>
      <p:sp>
        <p:nvSpPr>
          <p:cNvPr id="19" name="Стрелка вниз 18"/>
          <p:cNvSpPr/>
          <p:nvPr/>
        </p:nvSpPr>
        <p:spPr>
          <a:xfrm>
            <a:off x="2285984" y="4143380"/>
            <a:ext cx="214314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28596" y="4714884"/>
            <a:ext cx="3571900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err="1" smtClean="0">
                <a:cs typeface="Times New Roman" panose="02020603050405020304" pitchFamily="18" charset="0"/>
              </a:rPr>
              <a:t>Софинансирование</a:t>
            </a:r>
            <a:r>
              <a:rPr lang="ru-RU" dirty="0" smtClean="0">
                <a:cs typeface="Times New Roman" panose="02020603050405020304" pitchFamily="18" charset="0"/>
              </a:rPr>
              <a:t> проекта в размере не менее 15 % (75</a:t>
            </a:r>
            <a:r>
              <a:rPr lang="en-US" dirty="0" smtClean="0">
                <a:cs typeface="Times New Roman" panose="02020603050405020304" pitchFamily="18" charset="0"/>
              </a:rPr>
              <a:t> </a:t>
            </a:r>
            <a:r>
              <a:rPr lang="ru-RU" dirty="0" smtClean="0">
                <a:cs typeface="Times New Roman" panose="02020603050405020304" pitchFamily="18" charset="0"/>
              </a:rPr>
              <a:t>000 руб.) от запрашиваемой суммы субсидии</a:t>
            </a:r>
            <a:endParaRPr lang="ru-RU" sz="1600" spc="-60" dirty="0"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500562" y="2428868"/>
            <a:ext cx="3500462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Действующие инновационные компании</a:t>
            </a:r>
            <a:endParaRPr lang="ru-RU" sz="1600" dirty="0"/>
          </a:p>
        </p:txBody>
      </p:sp>
      <p:sp>
        <p:nvSpPr>
          <p:cNvPr id="22" name="Стрелка вниз 21"/>
          <p:cNvSpPr/>
          <p:nvPr/>
        </p:nvSpPr>
        <p:spPr>
          <a:xfrm>
            <a:off x="6143636" y="2857496"/>
            <a:ext cx="214314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4357686" y="3429000"/>
            <a:ext cx="4071966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 500 000 руб., но не более 75 % от фактически осуществленных затрат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214810" y="4143380"/>
            <a:ext cx="4572032" cy="25717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Субсидии предоставляются в целях возмещения затрат на: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исследование и разработка новых продуктов, услуг и методов их производства (передачи), новых производственных процессов;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приобретение машин и оборудования, связанных с технологическими инновациями и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производством товаров, выполнением работ, оказанием услуг;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приобретение новых технологий (в том числе прав на патенты, лицензии на использование изобретений, промышленных образцов, полезных моделей);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приобретение программных средств;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аренда помещений, используемых для обеспечения деятельности;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сертификация и патентование;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не полный консультации по телефону и на сайте.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трелка вниз 24"/>
          <p:cNvSpPr/>
          <p:nvPr/>
        </p:nvSpPr>
        <p:spPr>
          <a:xfrm>
            <a:off x="6143636" y="3786190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1122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Виды поддержки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субъектам социального предпринимательства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214422"/>
            <a:ext cx="2143140" cy="49292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cs typeface="Times New Roman" panose="02020603050405020304" pitchFamily="18" charset="0"/>
              </a:rPr>
              <a:t>Предприниматели осуществляющие деятельность, направленную на решение социальных проблем </a:t>
            </a:r>
            <a:endParaRPr lang="ru-RU" dirty="0"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43174" y="1214422"/>
            <a:ext cx="3000396" cy="49292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Для предпринимателей, указанных в подпунктах «а» и «г» - до 600 000, но не более 85% от фактических затрат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Для предпринимателей, указанных в подпунктах «б» и «в» - до 300 000, но не более 85% от фактических затрат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86446" y="1214422"/>
            <a:ext cx="2571768" cy="49292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spc="-60" dirty="0" smtClean="0">
                <a:latin typeface="Times New Roman" pitchFamily="18" charset="0"/>
                <a:cs typeface="Times New Roman" pitchFamily="18" charset="0"/>
              </a:rPr>
              <a:t>а) предприниматель обеспечивает занятость </a:t>
            </a:r>
            <a:r>
              <a:rPr lang="ru-RU" sz="1200" spc="-6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" action="ppaction://noaction"/>
              </a:rPr>
              <a:t>некоторых категорий граждан</a:t>
            </a:r>
            <a:r>
              <a:rPr lang="ru-RU" sz="1200" spc="-6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1200" spc="-60" dirty="0" smtClean="0">
                <a:latin typeface="Times New Roman" pitchFamily="18" charset="0"/>
                <a:cs typeface="Times New Roman" pitchFamily="18" charset="0"/>
              </a:rPr>
              <a:t>б) предприниматель предоставляет на безвозмездной (и/или льготной), регулярной, систематической основе социальные услуги по уходу пенсионерам и инвалидам;</a:t>
            </a:r>
          </a:p>
          <a:p>
            <a:r>
              <a:rPr lang="ru-RU" sz="1200" spc="-60" dirty="0" smtClean="0">
                <a:latin typeface="Times New Roman" pitchFamily="18" charset="0"/>
                <a:cs typeface="Times New Roman" pitchFamily="18" charset="0"/>
              </a:rPr>
              <a:t>в) предприниматель осуществляет деятельность, на безвозмездной (и/или льготной), регулярной, систематической основе направленную на улучшение условий жизнедеятельности граждан и (или) расширение их возможностей самостоятельно обеспечивать свои основные жизненные потребности, в одной или нескольких из </a:t>
            </a:r>
            <a:r>
              <a:rPr lang="ru-RU" sz="1200" spc="-6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" action="ppaction://noaction"/>
              </a:rPr>
              <a:t>следующих сфер</a:t>
            </a:r>
            <a:r>
              <a:rPr lang="ru-RU" sz="1200" spc="-6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1200" spc="-6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г) предприниматель производит </a:t>
            </a:r>
            <a:r>
              <a:rPr lang="ru-RU" sz="1200" spc="-60" dirty="0" smtClean="0">
                <a:latin typeface="Times New Roman" pitchFamily="18" charset="0"/>
                <a:cs typeface="Times New Roman" pitchFamily="18" charset="0"/>
              </a:rPr>
              <a:t>медицинскую технику, протезно-ортопедические изделия, программное обеспечение, а также технические средства, включая автомототранспорт, которые могут быть использованы исключительно для профилактики инвалидности или реабилитации инвалидов</a:t>
            </a:r>
            <a:endParaRPr lang="ru-RU" sz="1200" spc="-6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1122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Виды поддержки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субъектам социального предпринимательства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Содержимое 10"/>
          <p:cNvGraphicFramePr>
            <a:graphicFrameLocks noGrp="1"/>
          </p:cNvGraphicFramePr>
          <p:nvPr>
            <p:ph sz="quarter" idx="1"/>
          </p:nvPr>
        </p:nvGraphicFramePr>
        <p:xfrm>
          <a:off x="285720" y="1285861"/>
          <a:ext cx="7858180" cy="54182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42"/>
                <a:gridCol w="3643338"/>
              </a:tblGrid>
              <a:tr h="3482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 данным категориям граждан относятся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 данным сферам относятся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0899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инвалиды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Содействие профессиональной ориентации, занятости и </a:t>
                      </a:r>
                      <a:r>
                        <a:rPr lang="ru-RU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самозанятости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748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Одинокие и (или) многодетные родители, воспитывающие несовершеннолетних детей-инвалидов;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Культурно-просветительская деятельность (</a:t>
                      </a:r>
                      <a:r>
                        <a:rPr lang="ru-RU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деятельность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музеев, театров, библиотек, архивов, школ-студий, музыкальных учреждений, творческих мастерских, ботанических и зоологических садов, домов культуры, домов народного творчества, </a:t>
                      </a:r>
                      <a:r>
                        <a:rPr lang="ru-RU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семейно-досуговых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центров);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47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Женщины, имеющие детей в возрасте до 3 (трёх) лет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Предоставление образовательных услуг;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4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Выпускники детских домов в возрасте до 21 года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Деятельность по организации отдыха и оздоровления лиц;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558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Сироты в возрасте до 21 года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в области здравоохранения, физической культуры и массового спорта, проведение занятий в детских и молодежных кружках, секциях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508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Лица, освобожденные из мест лишения свободы в течение </a:t>
                      </a:r>
                      <a:b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(двух) лет, предшествующих дате проведения конкурсного отбора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Виды поддержки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Имущественная поддержка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586"/>
                <a:gridCol w="1071570"/>
                <a:gridCol w="2333644"/>
                <a:gridCol w="1244600"/>
                <a:gridCol w="1244600"/>
                <a:gridCol w="1244600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b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100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Наименование объекта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Местонахождение   </a:t>
                      </a:r>
                      <a:b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(адрес) объекта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Технические   </a:t>
                      </a:r>
                      <a:b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характеристики объекта  (номер, площадь)</a:t>
                      </a:r>
                      <a:b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Цель использования </a:t>
                      </a:r>
                      <a:b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объекта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Обременение объекта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48584">
                <a:tc gridSpan="6">
                  <a:txBody>
                    <a:bodyPr/>
                    <a:lstStyle/>
                    <a:p>
                      <a:pPr algn="ctr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Недвижимое имущество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Нежилое помещение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184310, Мурманская область, город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Заозерск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, улица Флотская, дом №8, 1 этаж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Помещение    (</a:t>
                      </a: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), площадью 84,5 кв.м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Аптечный пункт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Договор аренды №429 от 01.07.2015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Нежилое помещение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184310, Мурманская область, город Заозерск, улица Корчилова, дом №9, 1 этаж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Помещение (64), площадью 29,2 кв.м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Мастерская по ремонту обуви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Договор аренды №425 от 06.05.2015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Нежилое помещение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184310, Мурманская область, город Заозерск, улица Матроса Рябинина, дом №15, цокольный этаж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Помещение    </a:t>
                      </a: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(9-14), площадью 66,1 кв.м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Стоматологический кабинет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Договор аренды №284 от 09.04.2012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251472">
                <a:tc gridSpan="6">
                  <a:txBody>
                    <a:bodyPr/>
                    <a:lstStyle/>
                    <a:p>
                      <a:pPr algn="ctr"/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Движимое имущество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Шкаф Ф-3 бухгалтерский (сейф)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184310, Мурманская область, город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Заозерск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, улица Ленинского Комсомола, д. 2, помещение Заозерской территориальной избирательной комиссии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110802000000484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Для хранения документов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Договор безвозмездного пользования имуществом от 12.03.2004 № 13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Шкаф-сейф </a:t>
                      </a: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Topaz BS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Д-320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184310, Мурманская область, город Заозерск, улица Ленинского Комсомола, д. 2, помещение Заозерской территориальной избирательной комиссии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110802000000486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Для хранения документов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Договор безвозмездного пользования имуществом от 12.03.2004 № 13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Виды поддержки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субсидии по кредитным и лизинговым договорам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503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9200"/>
                <a:gridCol w="2489200"/>
                <a:gridCol w="24892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Кто может подать заявку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Сумма поддержки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Условия поддержки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Предприниматели имеющие кредитный договор (дата заключенных заявителем договоров не ранее чем за 2 года до начала текущего финансового года, в котором подается заявление на предоставление финансовой поддержки)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процентам по кредитам 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300 000 руб.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Договор должен быть на строительство (реконструкцию) для собственных нужд производственных зданий, строений и сооружений либо приобретение оборудования в целях создания и (или) развития либо модернизации производства товаров (работ, услуг)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Предприниматели имеющие лизинговый договор (дата заключенных заявителем договоров не ранее чем за 2 года до начала текущего финансового года, в котором подается заявление на предоставление финансовой поддержки)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первому взносу 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400 000 руб., но не более 80% первого взноса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договору (договорам) лизинга оборудования, включая затраты на монтаж оборудования, заключенному в целях создания и (или) развития либо модернизации производства товаров (работ, услуг)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лизинговым платежам </a:t>
                      </a:r>
                    </a:p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 300 000 руб., но не более 70% от фактических затрат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За исключением части лизинговых платежей на покрытие дохода лизингодателя, заключенному с российскими лизинговыми организациями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Виды поддержки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предоставление гарантий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Предприниматели желающие получить кредит в коммерческом банке или заключить договор финансовой аренды (лизинга)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Величина предоставляемого поручительства: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857224" y="3429000"/>
            <a:ext cx="500066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3286124"/>
            <a:ext cx="607223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банковским гарантиям по одному договору не превышает 10 млн. рублей, срок – не более 5 лет</a:t>
            </a:r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857224" y="4357694"/>
            <a:ext cx="500066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85918" y="4214818"/>
            <a:ext cx="607223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кредитным договорам по одному договору не превышает 5 млн. рублей, срок – не более 5 лет</a:t>
            </a:r>
            <a:endParaRPr lang="ru-RU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857224" y="5286388"/>
            <a:ext cx="500066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785918" y="5143512"/>
            <a:ext cx="607223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Поручительство предоставляется на 50 % кредитного ресурса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7467600" cy="1143000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Вид поддержки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оказание информационно -консультационных услуг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0156"/>
                <a:gridCol w="2000264"/>
                <a:gridCol w="406718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Кто может подать заявку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 panose="020F0502020204030204" pitchFamily="34" charset="0"/>
                          <a:cs typeface="Times New Roman" pitchFamily="18" charset="0"/>
                        </a:rPr>
                        <a:t>Сумма поддержки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Условия поддержки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Предприниматели осуществляющие свою деятельность менее трех лет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Софинансирование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договоров сопровождения деятельности СМСП в размере до 60 000 руб. при прохождении обучения по образовательным программам, организованным ЦППМО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финансовое сопровождение деятельности (бухгалтерские услуги (ведение бухгалтерского учета и отчетности, консультация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профбухгалтера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), оформление необходимых документов оптимизация налогообложения); </a:t>
                      </a:r>
                    </a:p>
                    <a:p>
                      <a:pPr lvl="0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кадровое сопровождение деятельности (подбор персонала, оформление необходимых документов);</a:t>
                      </a:r>
                    </a:p>
                    <a:p>
                      <a:pPr lvl="0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тендерные услуги;</a:t>
                      </a:r>
                    </a:p>
                    <a:p>
                      <a:pPr lvl="0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маркетинговое сопровождение (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сопровождение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предпринимательской деятельности в направлении размещения рекламных роликов на телевидении и радио, светодиодном мониторе; рекламы в периодических печатных изданиях; производство средств наружной и интерьерной рекламы, полиграфии; разработка маркетинговой стратегии, плана рекламных кампаний; создание и ведение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веб-сайта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; разработка и продвижение бренда; выставочные мероприятия)</a:t>
                      </a:r>
                    </a:p>
                    <a:p>
                      <a:pPr lvl="0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проведение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бизнес-тренингов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(тренинги личностного роста, коммуникативные тренинги, тренинги финансового развития и продаж, и пр.)</a:t>
                      </a:r>
                    </a:p>
                    <a:p>
                      <a:pPr lvl="0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патентно-лицензионная деятельность;</a:t>
                      </a:r>
                    </a:p>
                    <a:p>
                      <a:pPr lvl="0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юридическое сопровождение предпринимательской деятельности; </a:t>
                      </a: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проведение семинаров, конференций, форумов, организация многочисленных образовательных программ</a:t>
                      </a:r>
                      <a:endParaRPr lang="ru-RU" sz="1200" spc="-6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Виды поддержки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поддержка АО «Корпорация «МСП» и АО «МСП Банк»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Имущественная поддержка – АО «МСП Банк» реализует государственную программу финансовой поддержки МСП и является проводником государственных ресурсов для субъектов МСП на территории всей страны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Основными направлениями поддержки субъектов МСП АО «МСП Банк» являются: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- Предоставление банковского кредита,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микрозайма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- Предоставление основных средств в лизинг, а также финансирование под уступку дебиторской задолженности.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00298" y="1785926"/>
            <a:ext cx="285752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Направления финансовой поддержки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714876" y="2500306"/>
            <a:ext cx="107157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10800000" flipV="1">
            <a:off x="2285984" y="2428868"/>
            <a:ext cx="1000132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714348" y="2786058"/>
            <a:ext cx="278608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Гарантийная поддержка субъектов МСП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000496" y="2786058"/>
            <a:ext cx="378621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Программа стимулирования кредитования субъектов МСП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 поддержки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Образовательные программы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спасибо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142852"/>
            <a:ext cx="8416430" cy="6402411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552</TotalTime>
  <Words>2590</Words>
  <PresentationFormat>Экран (4:3)</PresentationFormat>
  <Paragraphs>305</Paragraphs>
  <Slides>19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Эркер</vt:lpstr>
      <vt:lpstr>Меры поддержки малого и среднего предпринимательства</vt:lpstr>
      <vt:lpstr>Содержание</vt:lpstr>
      <vt:lpstr>Законодательство</vt:lpstr>
      <vt:lpstr>Получатели поддержки</vt:lpstr>
      <vt:lpstr>Отказ в получении поддержки</vt:lpstr>
      <vt:lpstr>Инфраструктура поддержки</vt:lpstr>
      <vt:lpstr>Виды поддержки: Грант на создание собственного бизнеса</vt:lpstr>
      <vt:lpstr>Виды поддержки: предоставление льготных микрозаймов</vt:lpstr>
      <vt:lpstr>Виды поддержки: предоставление льготных микрозаймов</vt:lpstr>
      <vt:lpstr>Виды поддержки: гранты в форме субсидий начинающим инновационным компаниям</vt:lpstr>
      <vt:lpstr>Виды поддержки Субсидии субъектам социального предпринимательства</vt:lpstr>
      <vt:lpstr>Виды поддержки Субсидии субъектам социального предпринимательства</vt:lpstr>
      <vt:lpstr>Виды поддержки Имущественная поддержка</vt:lpstr>
      <vt:lpstr>Виды поддержки субсидии по кредитным и лизинговым договорам</vt:lpstr>
      <vt:lpstr>Виды поддержки  предоставление гарантий</vt:lpstr>
      <vt:lpstr>Вид поддержки оказание информационно -консультационных услуг</vt:lpstr>
      <vt:lpstr>Виды поддержки поддержка АО «Корпорация «МСП» и АО «МСП Банк»</vt:lpstr>
      <vt:lpstr>Вид поддержки Образовательные программы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Меры поддержки малого и среднего предпринимательства в Мурманской области</dc:title>
  <dc:creator>adm-viryacheva</dc:creator>
  <cp:lastModifiedBy>adm-samoylik</cp:lastModifiedBy>
  <cp:revision>59</cp:revision>
  <dcterms:created xsi:type="dcterms:W3CDTF">2019-05-20T10:54:22Z</dcterms:created>
  <dcterms:modified xsi:type="dcterms:W3CDTF">2019-05-24T08:09:19Z</dcterms:modified>
</cp:coreProperties>
</file>