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8" r:id="rId3"/>
    <p:sldId id="270" r:id="rId4"/>
    <p:sldId id="264" r:id="rId5"/>
    <p:sldId id="265" r:id="rId6"/>
    <p:sldId id="267" r:id="rId7"/>
    <p:sldId id="266" r:id="rId8"/>
    <p:sldId id="271" r:id="rId9"/>
    <p:sldId id="272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55" autoAdjust="0"/>
    <p:restoredTop sz="94694" autoAdjust="0"/>
  </p:normalViewPr>
  <p:slideViewPr>
    <p:cSldViewPr>
      <p:cViewPr varScale="1">
        <p:scale>
          <a:sx n="110" d="100"/>
          <a:sy n="110" d="100"/>
        </p:scale>
        <p:origin x="-164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/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2105808349087391E-2"/>
          <c:y val="0.22070340373607283"/>
          <c:w val="0.54913513521478352"/>
          <c:h val="0.6521862041039854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Какую возрастную категорию Вы представляете?</c:v>
                </c:pt>
              </c:strCache>
            </c:strRef>
          </c:tx>
          <c:explosion val="25"/>
          <c:dLbls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Младше 20 лет</c:v>
                </c:pt>
                <c:pt idx="1">
                  <c:v>От 20 до 30</c:v>
                </c:pt>
                <c:pt idx="2">
                  <c:v>От 31 до 40</c:v>
                </c:pt>
                <c:pt idx="3">
                  <c:v>От 41 до 55</c:v>
                </c:pt>
                <c:pt idx="4">
                  <c:v>Старше 55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5</c:v>
                </c:pt>
                <c:pt idx="2">
                  <c:v>16</c:v>
                </c:pt>
                <c:pt idx="3">
                  <c:v>10</c:v>
                </c:pt>
                <c:pt idx="4">
                  <c:v>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30499174109015"/>
          <c:y val="0.2436989536893325"/>
          <c:w val="0.28265437383318032"/>
          <c:h val="0.54958794219650808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100">
                <a:latin typeface="Times New Roman" pitchFamily="18" charset="0"/>
                <a:cs typeface="Times New Roman" pitchFamily="18" charset="0"/>
              </a:defRPr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Укажите Ваш пол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2105808349087391E-2"/>
          <c:y val="0.22070340373607286"/>
          <c:w val="0.54913513521478363"/>
          <c:h val="0.652186204103985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Укажите ваш пол</c:v>
                </c:pt>
              </c:strCache>
            </c:strRef>
          </c:tx>
          <c:explosion val="25"/>
          <c:dLbls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Мужской</c:v>
                </c:pt>
                <c:pt idx="1">
                  <c:v>Женский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</c:v>
                </c:pt>
                <c:pt idx="1">
                  <c:v>28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6208804074225824"/>
          <c:y val="0.37605108625661421"/>
          <c:w val="0.30882125377631975"/>
          <c:h val="0.27488661496682443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100">
                <a:latin typeface="Times New Roman" pitchFamily="18" charset="0"/>
                <a:cs typeface="Times New Roman" pitchFamily="18" charset="0"/>
              </a:defRPr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Какие источники получения информации о бюджете ЗАТО город Заозерск, по Вашему мнению, наиболее популярны среди представителей Вашей социальной (профессиональной, организационной)</a:t>
            </a:r>
            <a:r>
              <a:rPr lang="ru-RU" sz="2100" baseline="0" dirty="0" smtClean="0">
                <a:latin typeface="Times New Roman" pitchFamily="18" charset="0"/>
                <a:cs typeface="Times New Roman" pitchFamily="18" charset="0"/>
              </a:rPr>
              <a:t> группы?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2.8469696545510539E-2"/>
          <c:y val="0.31181391556314575"/>
          <c:w val="0.47317610439058416"/>
          <c:h val="0.5632978946779025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2"/>
            <c:explosion val="54"/>
          </c:dPt>
          <c:dLbls>
            <c:numFmt formatCode="#,##0.00" sourceLinked="0"/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  <c:showPercent val="1"/>
            <c:showLeaderLines val="1"/>
          </c:dLbls>
          <c:cat>
            <c:strRef>
              <c:f>Лист1!$A$2:$A$5</c:f>
              <c:strCache>
                <c:ptCount val="4"/>
                <c:pt idx="0">
                  <c:v>Официальный сайт органов местного самоуправления</c:v>
                </c:pt>
                <c:pt idx="1">
                  <c:v>Местные СМИ</c:v>
                </c:pt>
                <c:pt idx="2">
                  <c:v>Официальная группа Вконтакте УЭФ Администрации ЗАТО город Заозерск</c:v>
                </c:pt>
                <c:pt idx="3">
                  <c:v>Информация поступает от коллег и знакомых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23</c:v>
                </c:pt>
                <c:pt idx="1">
                  <c:v>6</c:v>
                </c:pt>
                <c:pt idx="2">
                  <c:v>11</c:v>
                </c:pt>
                <c:pt idx="3">
                  <c:v>9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030806115410958"/>
          <c:y val="0.37424339987121702"/>
          <c:w val="0.49999503701874987"/>
          <c:h val="0.59978862790111709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100">
                <a:latin typeface="Times New Roman" pitchFamily="18" charset="0"/>
                <a:cs typeface="Times New Roman" pitchFamily="18" charset="0"/>
              </a:defRPr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Какая информация  о бюджете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Вас наиболее интересная?</a:t>
            </a:r>
          </a:p>
        </c:rich>
      </c:tx>
      <c:layout>
        <c:manualLayout>
          <c:xMode val="edge"/>
          <c:yMode val="edge"/>
          <c:x val="0.16194821003220161"/>
          <c:y val="1.2403013964947324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Налоговые и неналоговые доходы</c:v>
                </c:pt>
                <c:pt idx="1">
                  <c:v>Основные характеристики бюджета</c:v>
                </c:pt>
                <c:pt idx="2">
                  <c:v>безвозмездные поступления</c:v>
                </c:pt>
                <c:pt idx="3">
                  <c:v>Расходы в разрезе муниципальных программ</c:v>
                </c:pt>
                <c:pt idx="4">
                  <c:v>из чего складываются доходы</c:v>
                </c:pt>
                <c:pt idx="5">
                  <c:v>Какая часть моих налогов идет в бюджет муниципального образования ЗАТО город Заозерск</c:v>
                </c:pt>
                <c:pt idx="6">
                  <c:v>Затрудняюсь ответить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</c:v>
                </c:pt>
                <c:pt idx="1">
                  <c:v>5</c:v>
                </c:pt>
                <c:pt idx="2">
                  <c:v>2</c:v>
                </c:pt>
                <c:pt idx="3">
                  <c:v>21</c:v>
                </c:pt>
                <c:pt idx="4">
                  <c:v>10</c:v>
                </c:pt>
                <c:pt idx="5">
                  <c:v>7</c:v>
                </c:pt>
                <c:pt idx="6">
                  <c:v>3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08"/>
          <c:y val="0.18578364939778572"/>
          <c:w val="0.47317806632047416"/>
          <c:h val="0.80324249050977214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100">
                <a:latin typeface="Times New Roman" pitchFamily="18" charset="0"/>
                <a:cs typeface="Times New Roman" pitchFamily="18" charset="0"/>
              </a:defRPr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Как, на Ваш взгляд, можно повысить собираемость налогов?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Какая информация о расходах бюджета Вам наиболее интересна?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Усилить индивидуальную работу с налогоплательщиками</c:v>
                </c:pt>
                <c:pt idx="1">
                  <c:v>Активировать информационно-разъяснительную работу</c:v>
                </c:pt>
                <c:pt idx="2">
                  <c:v>Упростить способы уплаты</c:v>
                </c:pt>
                <c:pt idx="3">
                  <c:v>Ужесточить ответственность за неуплату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10</c:v>
                </c:pt>
                <c:pt idx="2">
                  <c:v>16</c:v>
                </c:pt>
                <c:pt idx="3">
                  <c:v>8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2991400471089301"/>
          <c:y val="0.14847252508347911"/>
          <c:w val="0.41368561788860742"/>
          <c:h val="0.69130911756685165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1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Какие напрвления расходов муниципального образования ЗАТО город Заозерск Вы считаете наиболее приоритетными и (или) требующие большего финансирования из бюджета?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Физическая культура и спорт</c:v>
                </c:pt>
                <c:pt idx="2">
                  <c:v>Дорожное хозяйство</c:v>
                </c:pt>
                <c:pt idx="3">
                  <c:v>Культура</c:v>
                </c:pt>
                <c:pt idx="4">
                  <c:v>Доступная среда</c:v>
                </c:pt>
                <c:pt idx="5">
                  <c:v>образование</c:v>
                </c:pt>
                <c:pt idx="6">
                  <c:v>Ваш вариант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22</c:v>
                </c:pt>
                <c:pt idx="1">
                  <c:v>9</c:v>
                </c:pt>
                <c:pt idx="2">
                  <c:v>15</c:v>
                </c:pt>
                <c:pt idx="3">
                  <c:v>6</c:v>
                </c:pt>
                <c:pt idx="4">
                  <c:v>8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0327076825858985"/>
          <c:y val="0.26529787224712836"/>
          <c:w val="0.43762276712807252"/>
          <c:h val="0.68543875100053053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1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 каких этапах бюджетного процесса Вы хотели бы знать больше?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Контроль за исполнением бюджета и отчет об исполнении бюджета</c:v>
                </c:pt>
                <c:pt idx="1">
                  <c:v>Составление и утверждение проекта бюджета - подготовка экономического обоснования доходов и расходов бюджета, принятие решения о бюджете</c:v>
                </c:pt>
                <c:pt idx="2">
                  <c:v>Исполнение бюджета - получение доходов бюджета и распределение бюджетных средств в соответствии с решением о бюджете</c:v>
                </c:pt>
                <c:pt idx="3">
                  <c:v>Все вышеперечисленное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</c:v>
                </c:pt>
                <c:pt idx="1">
                  <c:v>4</c:v>
                </c:pt>
                <c:pt idx="2">
                  <c:v>11</c:v>
                </c:pt>
                <c:pt idx="3">
                  <c:v>15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52"/>
          <c:y val="0.19675750949022891"/>
          <c:w val="0.47317806632047438"/>
          <c:h val="0.80324249050977248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1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Считаете ли вы необходимым повышать уровень знаний жителей ЗАТО город Заозерск о бюджете и бюджетном процессе?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Да, так как нужно понимать из каких источников формируется бюджет</c:v>
                </c:pt>
                <c:pt idx="1">
                  <c:v>Да, чтобы понимать куда и в каком объеме направляются бюджетные средства</c:v>
                </c:pt>
                <c:pt idx="2">
                  <c:v>Мне это не интересно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</c:v>
                </c:pt>
                <c:pt idx="1">
                  <c:v>22</c:v>
                </c:pt>
                <c:pt idx="2">
                  <c:v>0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63"/>
          <c:y val="0.22309477371209221"/>
          <c:w val="0.47317806632047454"/>
          <c:h val="0.71545160977022637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1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6975361713031083E-2"/>
          <c:y val="0.19615351514340837"/>
          <c:w val="0.45753244386118375"/>
          <c:h val="0.5773823131934088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Считаете ли Вы, что информация на официальном сайте ОМСУ в формате "бюджет для граждан", изложена доступно и в полном объеме?</c:v>
                </c:pt>
              </c:strCache>
            </c:strRef>
          </c:tx>
          <c:explosion val="26"/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Информация изложена доступно и в полном объеме</c:v>
                </c:pt>
                <c:pt idx="1">
                  <c:v>Информация изложена доступно, но требует дополнений</c:v>
                </c:pt>
                <c:pt idx="2">
                  <c:v>Информация изложена в полном объеме, но сложная для восприятия</c:v>
                </c:pt>
                <c:pt idx="3">
                  <c:v>Информация не полная и сложная для восприятия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</c:v>
                </c:pt>
                <c:pt idx="1">
                  <c:v>2</c:v>
                </c:pt>
                <c:pt idx="2">
                  <c:v>12</c:v>
                </c:pt>
                <c:pt idx="3">
                  <c:v>4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49141895743917285"/>
          <c:y val="0.22309477371209221"/>
          <c:w val="0.47317806632047477"/>
          <c:h val="0.71545160977022637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85729"/>
            <a:ext cx="7500990" cy="1714511"/>
          </a:xfrm>
          <a:ln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Протокол опроса для жителей муниципального образования ЗАТО город Заозерск по бюджетной тематике за 1 квартал 2021 года </a:t>
            </a:r>
            <a:br>
              <a:rPr lang="ru-RU" sz="2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 опросе участвовали </a:t>
            </a:r>
            <a:r>
              <a:rPr lang="ru-RU" sz="2100" u="sng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ru-RU" sz="21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человека.</a:t>
            </a:r>
            <a:br>
              <a:rPr lang="ru-RU" sz="2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Результаты опроса приведены ниже.</a:t>
            </a:r>
            <a:endParaRPr lang="ru-RU" sz="2100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357290" y="2357430"/>
          <a:ext cx="750099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571472" y="285728"/>
          <a:ext cx="7858180" cy="571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642910" y="285728"/>
          <a:ext cx="7858180" cy="571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643042" y="214290"/>
          <a:ext cx="7043758" cy="6143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28" y="214290"/>
          <a:ext cx="7258072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85852" y="214290"/>
          <a:ext cx="7500990" cy="5929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85852" y="285728"/>
          <a:ext cx="7572428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85852" y="285728"/>
          <a:ext cx="7572428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85852" y="285728"/>
          <a:ext cx="7572428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721563"/>
          </a:xfrm>
        </p:spPr>
        <p:txBody>
          <a:bodyPr>
            <a:normAutofit/>
          </a:bodyPr>
          <a:lstStyle/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Благодарим за участие!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206</TotalTime>
  <Words>151</Words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Протокол опроса для жителей муниципального образования ЗАТО город Заозерск по бюджетной тематике за 1 квартал 2021 года  В опросе участвовали 33 человека. Результаты опроса приведены ниже.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Протокол опроса для граждан по бюджетной тематике за 3 квартал 2020 года для жителей муниципального образования ЗАТО город Заозерск.  В опросе участвовали _____ человек. Результаты опроса приведены ниже.</dc:title>
  <dc:creator>fin-viryacheva</dc:creator>
  <cp:lastModifiedBy>fbo-svetlova</cp:lastModifiedBy>
  <cp:revision>25</cp:revision>
  <dcterms:created xsi:type="dcterms:W3CDTF">2020-10-27T09:52:47Z</dcterms:created>
  <dcterms:modified xsi:type="dcterms:W3CDTF">2021-03-18T07:55:06Z</dcterms:modified>
</cp:coreProperties>
</file>