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7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9299" y="188640"/>
            <a:ext cx="8229600" cy="1728192"/>
          </a:xfrm>
        </p:spPr>
        <p:txBody>
          <a:bodyPr>
            <a:noAutofit/>
          </a:bodyPr>
          <a:lstStyle/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105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Совершение сделок с имуществом несовершеннолетних регламентируется Гражданским кодексом Российской Федерации (часть первая, ст. 26, 28), Семейным кодексом Российской Федерации (ст. 60). </a:t>
            </a:r>
            <a:br>
              <a:rPr lang="ru-RU" sz="105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</a:br>
            <a:r>
              <a:rPr lang="ru-RU" sz="105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 соответствии с п. 3 ст. 60 Семейного кодекса:  при осуществлении родителями правомочий по управлению имуществом ребенка на них распространяются правила, установленные гражданским законодательством в отношении распоряжения имуществом подопечного (статья 37 Гражданского кодекса Российской Федерации).</a:t>
            </a:r>
            <a:br>
              <a:rPr lang="ru-RU" sz="105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</a:br>
            <a:r>
              <a:rPr lang="ru-RU" sz="105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Таким образом, для совершения сделок с имуществом несовершеннолетних: продажи собственности, распоряжения определенными видами денежных средств, законным представителям ребенка необходимо обратиться в орган опеки и попечительства для получения разрешения.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3528" y="1988840"/>
            <a:ext cx="4032448" cy="4680520"/>
          </a:xfrm>
          <a:prstGeom prst="roundRect">
            <a:avLst/>
          </a:prstGeom>
          <a:solidFill>
            <a:srgbClr val="92D050">
              <a:alpha val="35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342900"/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Для получения разрешения на отчуждение жилья подать в орган опеки и попечительства  по месту жительства заявление с приложением документов:</a:t>
            </a:r>
          </a:p>
          <a:p>
            <a:pPr algn="ctr" defTabSz="342900"/>
            <a:endParaRPr lang="ru-RU" sz="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Заявление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 форме от ОБОИХ родителей (от одного, только при определенных обстоятельствах с предоставлением подтверждающих документов или нотариально заверенного согласия второго родителя на сделку с имуществом. Развод, раздельное проживание родителей к таким обстоятельствам не относятся);</a:t>
            </a: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Копия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документа, удостоверяющего личность;</a:t>
            </a: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Копия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свидетельства о рождении </a:t>
            </a: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несовершеннолетнего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(-них);</a:t>
            </a: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Сведения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 регистрации несовершеннолетнего по месту пребывания или по месту жительства в жилом помещении и информация о жилом помещении (справка ф.9, копия договора соц. найма жилого помещения, свидетельства о регистрации</a:t>
            </a: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);</a:t>
            </a:r>
            <a:endParaRPr lang="ru-RU" sz="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Свидетельство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 заключении </a:t>
            </a: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брака;</a:t>
            </a:r>
            <a:endParaRPr lang="ru-RU" sz="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Кадастровый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паспорт продаваемого жилого </a:t>
            </a: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помещения;</a:t>
            </a:r>
            <a:endParaRPr lang="ru-RU" sz="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Свидетельство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 государственной регистрации права </a:t>
            </a: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собственности;</a:t>
            </a:r>
            <a:endParaRPr lang="ru-RU" sz="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Справка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ЕГРП на недвижимое имущество, принадлежащее </a:t>
            </a: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несовершеннолетнему;</a:t>
            </a:r>
            <a:endParaRPr lang="ru-RU" sz="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Договор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 предоставлении кредита или ипотеки (в случае приобретения жилого помещения по ипотеке</a:t>
            </a: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);</a:t>
            </a:r>
            <a:endParaRPr lang="ru-RU" sz="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indent="180975" algn="just" defTabSz="342900">
              <a:lnSpc>
                <a:spcPct val="110000"/>
              </a:lnSpc>
              <a:buFont typeface="Wingdings" panose="05000000000000000000" pitchFamily="2" charset="2"/>
              <a:buChar char="ü"/>
              <a:tabLst>
                <a:tab pos="271463" algn="l"/>
              </a:tabLst>
            </a:pPr>
            <a:r>
              <a:rPr lang="ru-RU" sz="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Договор </a:t>
            </a:r>
            <a:r>
              <a:rPr lang="ru-RU" sz="9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счета, открытого на несовершеннолетнего.</a:t>
            </a:r>
          </a:p>
          <a:p>
            <a:pPr algn="just" defTabSz="342900">
              <a:buFont typeface="Wingdings" panose="05000000000000000000" pitchFamily="2" charset="2"/>
              <a:buChar char="ü"/>
              <a:tabLst>
                <a:tab pos="180975" algn="l"/>
                <a:tab pos="271463" algn="l"/>
              </a:tabLst>
            </a:pPr>
            <a:endParaRPr lang="ru-RU" sz="9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defTabSz="342900">
              <a:buFont typeface="Wingdings" pitchFamily="2" charset="2"/>
              <a:buChar char="ü"/>
            </a:pPr>
            <a:endParaRPr lang="ru-RU" sz="9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788024" y="1988840"/>
            <a:ext cx="4032448" cy="4680520"/>
          </a:xfrm>
          <a:prstGeom prst="roundRect">
            <a:avLst/>
          </a:prstGeom>
          <a:solidFill>
            <a:srgbClr val="92D050">
              <a:alpha val="35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342900"/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Для получения разрешения на распоряжение счетом, открытом в банке на имя несовершеннолетнего, подать в орган опеки и попечительства  по месту жительства заявление с приложением документов</a:t>
            </a: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ctr" defTabSz="342900"/>
            <a:endParaRPr lang="ru-RU" sz="85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Заявления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законных представителей несовершеннолетнего (родителей (обоих), опекуна, попечителя, приемных родителей) на снятие и расходование денежных средств (для снятия средств со счета несовершеннолетнего в возрасте до 14 лет);</a:t>
            </a: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Копия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свидетельства о рождении несовершеннолетнего;</a:t>
            </a: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Согласие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несовершеннолетнего до 14 лет на разрешение снять денежные средства со счета, принадлежащего ему;</a:t>
            </a: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Копия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паспорта несовершеннолетнего старше 14 </a:t>
            </a: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лет;</a:t>
            </a:r>
            <a:endParaRPr lang="ru-RU" sz="85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Копии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паспортов законных </a:t>
            </a: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представителей;</a:t>
            </a:r>
            <a:endParaRPr lang="ru-RU" sz="85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Справка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 регистрации несовершеннолетнего по месту жительства (в возрасте до 14 лет);</a:t>
            </a: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Копия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лицевого счета несовершеннолетнего или выписка из банка по лицевому счету;</a:t>
            </a: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Копия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акта органа опеки и попечительства об установлении опеки, попечительства (для детей-сирот и детей, оставшихся без попечения родителей);</a:t>
            </a: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Заявление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несовершеннолетнего в возрасте от 14 до 18 лет на снятие и расходование денежных средств;</a:t>
            </a: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Согласие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законных представителей на снятие и расходование денежных средств несовершеннолетнего;</a:t>
            </a: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Согласие </a:t>
            </a:r>
            <a:r>
              <a:rPr lang="ru-RU" sz="8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законных представителей на обработку </a:t>
            </a:r>
            <a:r>
              <a:rPr lang="ru-RU" sz="8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представленных персональных данных.</a:t>
            </a:r>
          </a:p>
          <a:p>
            <a:pPr marL="171450" indent="-171450" algn="just" defTabSz="342900">
              <a:buFont typeface="Wingdings" panose="05000000000000000000" pitchFamily="2" charset="2"/>
              <a:buChar char="ü"/>
            </a:pPr>
            <a:r>
              <a:rPr lang="ru-RU" sz="85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Для выдачи разрешения на получение пенсии по потере кормильца, пенсии по инвалидности дополнительно потребуется копия свидетельства о смерти второго родителя, либо копия справки медико-социальной экспертизы, копия пенсионного удостоверения</a:t>
            </a:r>
            <a:r>
              <a:rPr lang="ru-RU" sz="8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 defTabSz="342900"/>
            <a:endParaRPr lang="ru-RU" sz="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defTabSz="342900"/>
            <a:endParaRPr lang="ru-RU" sz="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699</TotalTime>
  <Words>400</Words>
  <Application>Microsoft Office PowerPoint</Application>
  <PresentationFormat>Экран (4:3)</PresentationFormat>
  <Paragraphs>27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Совершение сделок с имуществом несовершеннолетних регламентируется Гражданским кодексом Российской Федерации (часть первая, ст. 26, 28), Семейным кодексом Российской Федерации (ст. 60).  В соответствии с п. 3 ст. 60 Семейного кодекса:  при осуществлении родителями правомочий по управлению имуществом ребенка на них распространяются правила, установленные гражданским законодательством в отношении распоряжения имуществом подопечного (статья 37 Гражданского кодекса Российской Федерации). Таким образом, для совершения сделок с имуществом несовершеннолетних: продажи собственности, распоряжения определенными видами денежных средств, законным представителям ребенка необходимо обратиться в орган опеки и попечительства для получения разрешения.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HP</dc:creator>
  <cp:lastModifiedBy>user</cp:lastModifiedBy>
  <cp:revision>33</cp:revision>
  <cp:lastPrinted>2022-03-07T11:48:19Z</cp:lastPrinted>
  <dcterms:created xsi:type="dcterms:W3CDTF">2022-02-28T16:14:30Z</dcterms:created>
  <dcterms:modified xsi:type="dcterms:W3CDTF">2026-06-19T12:17:39Z</dcterms:modified>
</cp:coreProperties>
</file>