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drawings/drawing17.xml" ContentType="application/vnd.openxmlformats-officedocument.drawingml.chartshape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drawings/drawing13.xml" ContentType="application/vnd.openxmlformats-officedocument.drawingml.chartshapes+xml"/>
  <Override PartName="/ppt/charts/chart20.xml" ContentType="application/vnd.openxmlformats-officedocument.drawingml.chart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theme/themeOverride6.xml" ContentType="application/vnd.openxmlformats-officedocument.themeOverride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21.xml" ContentType="application/vnd.openxmlformats-officedocument.drawingml.char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charts/chart6.xml" ContentType="application/vnd.openxmlformats-officedocument.drawingml.chart+xml"/>
  <Override PartName="/ppt/diagrams/data5.xml" ContentType="application/vnd.openxmlformats-officedocument.drawingml.diagramData+xml"/>
  <Override PartName="/ppt/charts/chart10.xml" ContentType="application/vnd.openxmlformats-officedocument.drawingml.chart+xml"/>
  <Override PartName="/ppt/notesSlides/notesSlide8.xml" ContentType="application/vnd.openxmlformats-officedocument.presentationml.notesSlide+xml"/>
  <Override PartName="/ppt/drawings/drawing14.xml" ContentType="application/vnd.openxmlformats-officedocument.drawingml.chartshapes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charts/chart4.xml" ContentType="application/vnd.openxmlformats-officedocument.drawingml.chart+xml"/>
  <Override PartName="/ppt/diagrams/colors5.xml" ContentType="application/vnd.openxmlformats-officedocument.drawingml.diagramColors+xml"/>
  <Override PartName="/ppt/drawings/drawing8.xml" ContentType="application/vnd.openxmlformats-officedocument.drawingml.chartshapes+xml"/>
  <Override PartName="/ppt/notesSlides/notesSlide6.xml" ContentType="application/vnd.openxmlformats-officedocument.presentationml.notesSlide+xml"/>
  <Override PartName="/ppt/drawings/drawing12.xml" ContentType="application/vnd.openxmlformats-officedocument.drawingml.chartshape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rawings/drawing6.xml" ContentType="application/vnd.openxmlformats-officedocument.drawingml.chartshapes+xml"/>
  <Override PartName="/ppt/notesSlides/notesSlide4.xml" ContentType="application/vnd.openxmlformats-officedocument.presentationml.notesSlide+xml"/>
  <Override PartName="/ppt/drawings/drawing10.xml" ContentType="application/vnd.openxmlformats-officedocument.drawingml.chartshapes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theme/themeOverride7.xml" ContentType="application/vnd.openxmlformats-officedocument.themeOverrid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heme/themeOverride3.xml" ContentType="application/vnd.openxmlformats-officedocument.themeOverride+xml"/>
  <Default Extension="rels" ContentType="application/vnd.openxmlformats-package.relationships+xml"/>
  <Override PartName="/ppt/slides/slide23.xml" ContentType="application/vnd.openxmlformats-officedocument.presentationml.slide+xml"/>
  <Override PartName="/ppt/charts/chart15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drawings/drawing15.xml" ContentType="application/vnd.openxmlformats-officedocument.drawingml.chartshapes+xml"/>
  <Override PartName="/ppt/charts/chart22.xml" ContentType="application/vnd.openxmlformats-officedocument.drawingml.char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rawings/drawing9.xml" ContentType="application/vnd.openxmlformats-officedocument.drawingml.chartshapes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diagrams/colors6.xml" ContentType="application/vnd.openxmlformats-officedocument.drawingml.diagramColors+xml"/>
  <Override PartName="/ppt/drawings/drawing11.xml" ContentType="application/vnd.openxmlformats-officedocument.drawingml.chartshapes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notesSlides/notesSlide5.xml" ContentType="application/vnd.openxmlformats-officedocument.presentationml.notesSlide+xml"/>
  <Override PartName="/ppt/charts/style3.xml" ContentType="application/vnd.ms-office.chartstyle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42"/>
  </p:notesMasterIdLst>
  <p:sldIdLst>
    <p:sldId id="256" r:id="rId2"/>
    <p:sldId id="332" r:id="rId3"/>
    <p:sldId id="257" r:id="rId4"/>
    <p:sldId id="258" r:id="rId5"/>
    <p:sldId id="272" r:id="rId6"/>
    <p:sldId id="329" r:id="rId7"/>
    <p:sldId id="259" r:id="rId8"/>
    <p:sldId id="279" r:id="rId9"/>
    <p:sldId id="343" r:id="rId10"/>
    <p:sldId id="283" r:id="rId11"/>
    <p:sldId id="284" r:id="rId12"/>
    <p:sldId id="305" r:id="rId13"/>
    <p:sldId id="310" r:id="rId14"/>
    <p:sldId id="289" r:id="rId15"/>
    <p:sldId id="307" r:id="rId16"/>
    <p:sldId id="333" r:id="rId17"/>
    <p:sldId id="309" r:id="rId18"/>
    <p:sldId id="334" r:id="rId19"/>
    <p:sldId id="324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39" r:id="rId32"/>
    <p:sldId id="335" r:id="rId33"/>
    <p:sldId id="336" r:id="rId34"/>
    <p:sldId id="337" r:id="rId35"/>
    <p:sldId id="340" r:id="rId36"/>
    <p:sldId id="341" r:id="rId37"/>
    <p:sldId id="342" r:id="rId38"/>
    <p:sldId id="263" r:id="rId39"/>
    <p:sldId id="327" r:id="rId40"/>
    <p:sldId id="326" r:id="rId4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5050"/>
    <a:srgbClr val="99FF99"/>
    <a:srgbClr val="CC3300"/>
    <a:srgbClr val="FF00FF"/>
    <a:srgbClr val="FFCCFF"/>
    <a:srgbClr val="FF9900"/>
    <a:srgbClr val="FFFFCC"/>
    <a:srgbClr val="FFFFFF"/>
    <a:srgbClr val="FF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3978" autoAdjust="0"/>
  </p:normalViewPr>
  <p:slideViewPr>
    <p:cSldViewPr>
      <p:cViewPr varScale="1">
        <p:scale>
          <a:sx n="116" d="100"/>
          <a:sy n="116" d="100"/>
        </p:scale>
        <p:origin x="-14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5.xlsx"/><Relationship Id="rId4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8.xlsx"/><Relationship Id="rId4" Type="http://schemas.microsoft.com/office/2011/relationships/chartStyle" Target="style2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package" Target="../embeddings/_____Microsoft_Office_Excel10.xlsx"/><Relationship Id="rId1" Type="http://schemas.openxmlformats.org/officeDocument/2006/relationships/themeOverride" Target="../theme/themeOverride1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package" Target="../embeddings/_____Microsoft_Office_Excel11.xlsx"/><Relationship Id="rId1" Type="http://schemas.openxmlformats.org/officeDocument/2006/relationships/themeOverride" Target="../theme/themeOverride2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9.xml"/><Relationship Id="rId2" Type="http://schemas.openxmlformats.org/officeDocument/2006/relationships/package" Target="../embeddings/_____Microsoft_Office_Excel12.xlsx"/><Relationship Id="rId1" Type="http://schemas.openxmlformats.org/officeDocument/2006/relationships/themeOverride" Target="../theme/themeOverride3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0.xml"/><Relationship Id="rId2" Type="http://schemas.openxmlformats.org/officeDocument/2006/relationships/package" Target="../embeddings/_____Microsoft_Office_Excel13.xlsx"/><Relationship Id="rId1" Type="http://schemas.openxmlformats.org/officeDocument/2006/relationships/themeOverride" Target="../theme/themeOverride4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1.xml"/><Relationship Id="rId2" Type="http://schemas.openxmlformats.org/officeDocument/2006/relationships/package" Target="../embeddings/_____Microsoft_Office_Excel14.xlsx"/><Relationship Id="rId1" Type="http://schemas.openxmlformats.org/officeDocument/2006/relationships/themeOverride" Target="../theme/themeOverride5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2.xml"/><Relationship Id="rId2" Type="http://schemas.openxmlformats.org/officeDocument/2006/relationships/package" Target="../embeddings/_____Microsoft_Office_Excel15.xlsx"/><Relationship Id="rId1" Type="http://schemas.openxmlformats.org/officeDocument/2006/relationships/themeOverride" Target="../theme/themeOverride6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3.xml"/><Relationship Id="rId2" Type="http://schemas.openxmlformats.org/officeDocument/2006/relationships/package" Target="../embeddings/_____Microsoft_Office_Excel16.xlsx"/><Relationship Id="rId1" Type="http://schemas.openxmlformats.org/officeDocument/2006/relationships/themeOverride" Target="../theme/themeOverride7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4.xml"/><Relationship Id="rId2" Type="http://schemas.openxmlformats.org/officeDocument/2006/relationships/package" Target="../embeddings/_____Microsoft_Office_Excel17.xlsx"/><Relationship Id="rId1" Type="http://schemas.openxmlformats.org/officeDocument/2006/relationships/themeOverride" Target="../theme/themeOverride8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5.xml"/><Relationship Id="rId2" Type="http://schemas.openxmlformats.org/officeDocument/2006/relationships/package" Target="../embeddings/_____Microsoft_Office_Excel18.xlsx"/><Relationship Id="rId1" Type="http://schemas.openxmlformats.org/officeDocument/2006/relationships/themeOverride" Target="../theme/themeOverride9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6.xml"/><Relationship Id="rId2" Type="http://schemas.openxmlformats.org/officeDocument/2006/relationships/package" Target="../embeddings/_____Microsoft_Office_Excel19.xlsx"/><Relationship Id="rId1" Type="http://schemas.openxmlformats.org/officeDocument/2006/relationships/themeOverride" Target="../theme/themeOverride10.xml"/></Relationships>
</file>

<file path=ppt/charts/_rels/chart20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900" dirty="0"/>
              <a:t>ДОХОДЫ</a:t>
            </a:r>
            <a:r>
              <a:rPr lang="ru-RU" dirty="0"/>
              <a:t>, </a:t>
            </a:r>
          </a:p>
          <a:p>
            <a:pPr>
              <a:defRPr/>
            </a:pPr>
            <a:r>
              <a:rPr lang="ru-RU" dirty="0" err="1"/>
              <a:t>тыс.руб</a:t>
            </a:r>
            <a:r>
              <a:rPr lang="ru-RU" dirty="0"/>
              <a:t>.</a:t>
            </a:r>
          </a:p>
        </c:rich>
      </c:tx>
      <c:layout>
        <c:manualLayout>
          <c:xMode val="edge"/>
          <c:yMode val="edge"/>
          <c:x val="6.7123554000192865E-4"/>
          <c:y val="0.14543805484045336"/>
        </c:manualLayout>
      </c:layout>
    </c:title>
    <c:plotArea>
      <c:layout>
        <c:manualLayout>
          <c:layoutTarget val="inner"/>
          <c:xMode val="edge"/>
          <c:yMode val="edge"/>
          <c:x val="1.8518518518518521E-2"/>
          <c:y val="0.11072683908519851"/>
          <c:w val="0.9722222222222221"/>
          <c:h val="0.4547584583108114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92D050"/>
            </a:solidFill>
          </c:spPr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Лист1!$A$2:$A$7</c:f>
              <c:strCache>
                <c:ptCount val="6"/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1">
                  <c:v>476868.67</c:v>
                </c:pt>
                <c:pt idx="2">
                  <c:v>443794.72000000003</c:v>
                </c:pt>
                <c:pt idx="3">
                  <c:v>501022.45</c:v>
                </c:pt>
                <c:pt idx="4">
                  <c:v>467384.7</c:v>
                </c:pt>
                <c:pt idx="5">
                  <c:v>440706.12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0C-4318-AF57-1968A8A8DD19}"/>
            </c:ext>
          </c:extLst>
        </c:ser>
        <c:dLbls/>
        <c:axId val="139911168"/>
        <c:axId val="139912704"/>
      </c:barChart>
      <c:catAx>
        <c:axId val="13991116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400" i="1">
                <a:solidFill>
                  <a:schemeClr val="accent1"/>
                </a:solidFill>
              </a:defRPr>
            </a:pPr>
            <a:endParaRPr lang="ru-RU"/>
          </a:p>
        </c:txPr>
        <c:crossAx val="139912704"/>
        <c:crosses val="autoZero"/>
        <c:auto val="1"/>
        <c:lblAlgn val="ctr"/>
        <c:lblOffset val="100"/>
      </c:catAx>
      <c:valAx>
        <c:axId val="139912704"/>
        <c:scaling>
          <c:orientation val="minMax"/>
        </c:scaling>
        <c:delete val="1"/>
        <c:axPos val="l"/>
        <c:numFmt formatCode="General" sourceLinked="1"/>
        <c:tickLblPos val="nextTo"/>
        <c:crossAx val="1399111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900" dirty="0"/>
              <a:t>РАСХОДЫ</a:t>
            </a:r>
            <a:r>
              <a:rPr lang="ru-RU" dirty="0"/>
              <a:t>, </a:t>
            </a:r>
          </a:p>
          <a:p>
            <a:pPr>
              <a:defRPr/>
            </a:pPr>
            <a:r>
              <a:rPr lang="ru-RU" dirty="0" err="1"/>
              <a:t>тыс.руб</a:t>
            </a:r>
            <a:r>
              <a:rPr lang="ru-RU" dirty="0"/>
              <a:t>.</a:t>
            </a:r>
          </a:p>
        </c:rich>
      </c:tx>
      <c:layout>
        <c:manualLayout>
          <c:xMode val="edge"/>
          <c:yMode val="edge"/>
          <c:x val="6.7123554000192865E-4"/>
          <c:y val="0.14543805484045336"/>
        </c:manualLayout>
      </c:layout>
    </c:title>
    <c:plotArea>
      <c:layout>
        <c:manualLayout>
          <c:layoutTarget val="inner"/>
          <c:xMode val="edge"/>
          <c:yMode val="edge"/>
          <c:x val="1.8518518518518521E-2"/>
          <c:y val="0.11072683908519849"/>
          <c:w val="0.97222222222222221"/>
          <c:h val="0.4547584583108114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Лист1!$A$2:$A$7</c:f>
              <c:strCache>
                <c:ptCount val="6"/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1">
                  <c:v>506566.85</c:v>
                </c:pt>
                <c:pt idx="2">
                  <c:v>453324.74</c:v>
                </c:pt>
                <c:pt idx="3">
                  <c:v>504808.81</c:v>
                </c:pt>
                <c:pt idx="4">
                  <c:v>482036.87</c:v>
                </c:pt>
                <c:pt idx="5">
                  <c:v>446052.03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2B6-4592-B8C8-5F0B8749E54B}"/>
            </c:ext>
          </c:extLst>
        </c:ser>
        <c:dLbls/>
        <c:axId val="142155776"/>
        <c:axId val="142157312"/>
      </c:barChart>
      <c:catAx>
        <c:axId val="14215577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400" i="1">
                <a:solidFill>
                  <a:schemeClr val="accent1"/>
                </a:solidFill>
              </a:defRPr>
            </a:pPr>
            <a:endParaRPr lang="ru-RU"/>
          </a:p>
        </c:txPr>
        <c:crossAx val="142157312"/>
        <c:crosses val="autoZero"/>
        <c:auto val="1"/>
        <c:lblAlgn val="ctr"/>
        <c:lblOffset val="100"/>
      </c:catAx>
      <c:valAx>
        <c:axId val="142157312"/>
        <c:scaling>
          <c:orientation val="minMax"/>
        </c:scaling>
        <c:delete val="1"/>
        <c:axPos val="l"/>
        <c:numFmt formatCode="General" sourceLinked="1"/>
        <c:tickLblPos val="nextTo"/>
        <c:crossAx val="14215577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900" b="1" dirty="0">
                <a:effectLst/>
              </a:rPr>
              <a:t>ДЕФИЦИТ(-)/ </a:t>
            </a:r>
            <a:endParaRPr lang="ru-RU" sz="1900" dirty="0">
              <a:effectLst/>
            </a:endParaRPr>
          </a:p>
          <a:p>
            <a:pPr>
              <a:defRPr/>
            </a:pPr>
            <a:r>
              <a:rPr lang="ru-RU" sz="1900" b="1" dirty="0">
                <a:effectLst/>
              </a:rPr>
              <a:t>ПРОФИЦИТ (+)</a:t>
            </a:r>
            <a:r>
              <a:rPr lang="ru-RU" sz="1900" dirty="0"/>
              <a:t>, </a:t>
            </a:r>
          </a:p>
          <a:p>
            <a:pPr>
              <a:defRPr/>
            </a:pPr>
            <a:r>
              <a:rPr lang="ru-RU" dirty="0" err="1"/>
              <a:t>тыс.руб</a:t>
            </a:r>
            <a:r>
              <a:rPr lang="ru-RU" dirty="0"/>
              <a:t>.</a:t>
            </a:r>
          </a:p>
        </c:rich>
      </c:tx>
      <c:layout>
        <c:manualLayout>
          <c:xMode val="edge"/>
          <c:yMode val="edge"/>
          <c:x val="6.7123554000192865E-4"/>
          <c:y val="0.14543805484045336"/>
        </c:manualLayout>
      </c:layout>
    </c:title>
    <c:plotArea>
      <c:layout>
        <c:manualLayout>
          <c:layoutTarget val="inner"/>
          <c:xMode val="edge"/>
          <c:yMode val="edge"/>
          <c:x val="2.1633802970451758E-2"/>
          <c:y val="0.32591097720678702"/>
          <c:w val="0.97222222222222221"/>
          <c:h val="0.4547584583108114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FF0000"/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Лист1!$A$2:$A$7</c:f>
              <c:strCache>
                <c:ptCount val="6"/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1">
                  <c:v>-29698.18</c:v>
                </c:pt>
                <c:pt idx="2">
                  <c:v>-9530.0200000000168</c:v>
                </c:pt>
                <c:pt idx="3">
                  <c:v>-3786.359999999986</c:v>
                </c:pt>
                <c:pt idx="4">
                  <c:v>-14652.169999999982</c:v>
                </c:pt>
                <c:pt idx="5">
                  <c:v>-5345.9100000000326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FDB-46EA-AC38-A8BE91873791}"/>
            </c:ext>
          </c:extLst>
        </c:ser>
        <c:dLbls/>
        <c:axId val="140146944"/>
        <c:axId val="140148736"/>
      </c:barChart>
      <c:catAx>
        <c:axId val="140146944"/>
        <c:scaling>
          <c:orientation val="minMax"/>
        </c:scaling>
        <c:axPos val="b"/>
        <c:numFmt formatCode="General" sourceLinked="0"/>
        <c:tickLblPos val="high"/>
        <c:txPr>
          <a:bodyPr rot="0" vert="horz" anchor="b" anchorCtr="1"/>
          <a:lstStyle/>
          <a:p>
            <a:pPr>
              <a:defRPr sz="1400" i="1">
                <a:solidFill>
                  <a:schemeClr val="accent1"/>
                </a:solidFill>
              </a:defRPr>
            </a:pPr>
            <a:endParaRPr lang="ru-RU"/>
          </a:p>
        </c:txPr>
        <c:crossAx val="140148736"/>
        <c:crosses val="autoZero"/>
        <c:auto val="1"/>
        <c:lblAlgn val="ctr"/>
        <c:lblOffset val="100"/>
      </c:catAx>
      <c:valAx>
        <c:axId val="140148736"/>
        <c:scaling>
          <c:orientation val="minMax"/>
        </c:scaling>
        <c:delete val="1"/>
        <c:axPos val="l"/>
        <c:numFmt formatCode="General" sourceLinked="1"/>
        <c:tickLblPos val="nextTo"/>
        <c:crossAx val="14014694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21537902563059452"/>
          <c:y val="9.2381011588823184E-2"/>
          <c:w val="0.69308920989871237"/>
          <c:h val="0.679415195822387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Pt>
            <c:idx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296-45A9-82DD-56403B479DE1}"/>
              </c:ext>
            </c:extLst>
          </c:dPt>
          <c:dPt>
            <c:idx val="1"/>
            <c:spPr>
              <a:solidFill>
                <a:srgbClr val="FFC000"/>
              </a:solidFill>
              <a:ln w="38100" cap="flat" cmpd="sng" algn="ctr">
                <a:solidFill>
                  <a:schemeClr val="lt1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296-45A9-82DD-56403B479DE1}"/>
              </c:ext>
            </c:extLst>
          </c:dPt>
          <c:dPt>
            <c:idx val="2"/>
            <c:spPr>
              <a:solidFill>
                <a:schemeClr val="bg2">
                  <a:lumMod val="75000"/>
                </a:schemeClr>
              </a:solidFill>
              <a:ln w="38100" cap="flat" cmpd="sng" algn="ctr">
                <a:solidFill>
                  <a:schemeClr val="lt1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296-45A9-82DD-56403B479DE1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ru-RU" sz="1600" dirty="0"/>
                      <a:t>Налоговые доходы
</a:t>
                    </a:r>
                    <a:r>
                      <a:rPr lang="ru-RU" sz="1600" b="1" dirty="0"/>
                      <a:t>24%</a:t>
                    </a:r>
                  </a:p>
                </c:rich>
              </c:tx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296-45A9-82DD-56403B479DE1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1600" dirty="0"/>
                      <a:t>Неналоговые доходы
</a:t>
                    </a:r>
                    <a:r>
                      <a:rPr lang="ru-RU" sz="1600" b="1" dirty="0"/>
                      <a:t>5%</a:t>
                    </a:r>
                  </a:p>
                </c:rich>
              </c:tx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296-45A9-82DD-56403B479DE1}"/>
                </c:ext>
              </c:extLst>
            </c:dLbl>
            <c:dLbl>
              <c:idx val="2"/>
              <c:layout>
                <c:manualLayout>
                  <c:x val="0.20573704725521691"/>
                  <c:y val="-0.18627687018650091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Безвозмездные поступления
</a:t>
                    </a:r>
                    <a:r>
                      <a:rPr lang="ru-RU" sz="1600" b="1" dirty="0"/>
                      <a:t>71%</a:t>
                    </a:r>
                  </a:p>
                </c:rich>
              </c:tx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296-45A9-82DD-56403B479DE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  <c:showPercent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105614.77</c:v>
                </c:pt>
                <c:pt idx="1">
                  <c:v>23062.49</c:v>
                </c:pt>
                <c:pt idx="2">
                  <c:v>312028.86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296-45A9-82DD-56403B479DE1}"/>
            </c:ext>
          </c:extLst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8"/>
  <c:chart>
    <c:autoTitleDeleted val="1"/>
    <c:view3D>
      <c:rotX val="75"/>
      <c:perspective val="30"/>
    </c:view3D>
    <c:floor>
      <c:spPr>
        <a:noFill/>
        <a:ln w="9525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9525">
          <a:contourClr>
            <a:schemeClr val="tx1">
              <a:tint val="75000"/>
            </a:schemeClr>
          </a:contourClr>
        </a:sp3d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6818152875789319"/>
          <c:y val="0.10022409394901058"/>
          <c:w val="0.69308920989871203"/>
          <c:h val="0.679415195822387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Pt>
            <c:idx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DC20-404F-B34F-2B3A3410FF4F}"/>
              </c:ext>
            </c:extLst>
          </c:dPt>
          <c:dPt>
            <c:idx val="1"/>
            <c:spPr>
              <a:solidFill>
                <a:srgbClr val="FFC000"/>
              </a:soli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C20-404F-B34F-2B3A3410FF4F}"/>
              </c:ext>
            </c:extLst>
          </c:dPt>
          <c:dPt>
            <c:idx val="2"/>
            <c:spPr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C20-404F-B34F-2B3A3410FF4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8B6DE34A-018B-40FB-A9C4-06777B9BD308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fld id="{36B7D4E1-7577-4A51-A694-8060B33AB28A}" type="PERCENTAGE">
                      <a:rPr lang="ru-RU" b="1" baseline="0"/>
                      <a:pPr/>
                      <a:t>[ПРОЦЕНТ]</a:t>
                    </a:fld>
                    <a:endParaRPr lang="ru-RU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DC20-404F-B34F-2B3A3410FF4F}"/>
                </c:ext>
              </c:extLst>
            </c:dLbl>
            <c:dLbl>
              <c:idx val="1"/>
              <c:layout>
                <c:manualLayout>
                  <c:x val="-4.6033477766758153E-2"/>
                  <c:y val="-2.8281413912187119E-2"/>
                </c:manualLayout>
              </c:layout>
              <c:tx>
                <c:rich>
                  <a:bodyPr/>
                  <a:lstStyle/>
                  <a:p>
                    <a:fld id="{41C2353A-EA1F-4780-AC31-970692EC2A08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fld id="{849FFD97-8A74-45AB-BF8F-97BB6D4081D8}" type="PERCENTAGE">
                      <a:rPr lang="ru-RU" b="1" baseline="0"/>
                      <a:pPr/>
                      <a:t>[ПРОЦЕНТ]</a:t>
                    </a:fld>
                    <a:endParaRPr lang="ru-RU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C20-404F-B34F-2B3A3410FF4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D09A7A69-CDC8-41E9-BD96-A2D43FDF1A25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fld id="{51C273BE-2284-494E-91B8-78E97ADBE533}" type="PERCENTAGE">
                      <a:rPr lang="ru-RU" b="1" baseline="0"/>
                      <a:pPr/>
                      <a:t>[ПРОЦЕНТ]</a:t>
                    </a:fld>
                    <a:endParaRPr lang="ru-RU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C20-404F-B34F-2B3A3410FF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CatName val="1"/>
            <c:showPercent val="1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122542.29</c:v>
                </c:pt>
                <c:pt idx="1">
                  <c:v>18788.129999999997</c:v>
                </c:pt>
                <c:pt idx="2">
                  <c:v>324801.48000000004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C20-404F-B34F-2B3A3410FF4F}"/>
            </c:ext>
          </c:extLst>
        </c:ser>
        <c:dLbls>
          <c:showCatName val="1"/>
          <c:showPercent val="1"/>
        </c:dLbls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view3D>
      <c:rotY val="206"/>
      <c:perspective val="30"/>
    </c:view3D>
    <c:plotArea>
      <c:layout>
        <c:manualLayout>
          <c:layoutTarget val="inner"/>
          <c:xMode val="edge"/>
          <c:yMode val="edge"/>
          <c:x val="0.13074197803619572"/>
          <c:y val="0.40424112181657734"/>
          <c:w val="0.75874814893985065"/>
          <c:h val="0.5103437185762071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cene3d>
              <a:camera prst="orthographicFront"/>
              <a:lightRig rig="flat" dir="t">
                <a:rot lat="0" lon="0" rev="20040000"/>
              </a:lightRig>
            </a:scene3d>
            <a:sp3d prstMaterial="dkEdge">
              <a:bevelT w="25400" h="38100" prst="relaxedInset"/>
              <a:contourClr>
                <a:srgbClr val="000000"/>
              </a:contourClr>
            </a:sp3d>
          </c:spPr>
          <c:dPt>
            <c:idx val="0"/>
            <c:bubble3D val="1"/>
            <c:spPr>
              <a:solidFill>
                <a:srgbClr val="71DAFF"/>
              </a:solidFill>
              <a:ln w="31750" cap="flat" cmpd="sng" algn="ctr">
                <a:solidFill>
                  <a:srgbClr val="71DAFF"/>
                </a:solidFill>
                <a:prstDash val="solid"/>
              </a:ln>
              <a:effectLst/>
              <a:scene3d>
                <a:camera prst="orthographicFront"/>
                <a:lightRig rig="flat" dir="t">
                  <a:rot lat="0" lon="0" rev="20040000"/>
                </a:lightRig>
              </a:scene3d>
              <a:sp3d prstMaterial="dkEdge">
                <a:bevelT w="25400" h="38100" prst="relaxedInset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64B-4882-AB1E-6B4A10A531F2}"/>
              </c:ext>
            </c:extLst>
          </c:dPt>
          <c:dPt>
            <c:idx val="1"/>
            <c:bubble3D val="1"/>
            <c:spPr>
              <a:solidFill>
                <a:srgbClr val="CC0099"/>
              </a:solidFill>
              <a:ln w="12700">
                <a:solidFill>
                  <a:schemeClr val="bg1"/>
                </a:solidFill>
              </a:ln>
              <a:scene3d>
                <a:camera prst="orthographicFront"/>
                <a:lightRig rig="flat" dir="t">
                  <a:rot lat="0" lon="0" rev="20040000"/>
                </a:lightRig>
              </a:scene3d>
              <a:sp3d prstMaterial="dkEdge">
                <a:bevelT w="25400" h="38100" prst="relaxedInset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64B-4882-AB1E-6B4A10A531F2}"/>
              </c:ext>
            </c:extLst>
          </c:dPt>
          <c:dPt>
            <c:idx val="2"/>
            <c:bubble3D val="1"/>
            <c:spPr>
              <a:solidFill>
                <a:srgbClr val="0BE730"/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flat" dir="t">
                  <a:rot lat="0" lon="0" rev="20040000"/>
                </a:lightRig>
              </a:scene3d>
              <a:sp3d prstMaterial="dkEdge">
                <a:bevelT w="25400" h="38100" prst="relaxedInset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64B-4882-AB1E-6B4A10A531F2}"/>
              </c:ext>
            </c:extLst>
          </c:dPt>
          <c:dPt>
            <c:idx val="3"/>
            <c:bubble3D val="1"/>
            <c:spPr>
              <a:solidFill>
                <a:srgbClr val="FF3300"/>
              </a:solidFill>
              <a:scene3d>
                <a:camera prst="orthographicFront"/>
                <a:lightRig rig="flat" dir="t">
                  <a:rot lat="0" lon="0" rev="20040000"/>
                </a:lightRig>
              </a:scene3d>
              <a:sp3d prstMaterial="dkEdge">
                <a:bevelT w="25400" h="38100" prst="relaxedInset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64B-4882-AB1E-6B4A10A531F2}"/>
              </c:ext>
            </c:extLst>
          </c:dPt>
          <c:dPt>
            <c:idx val="4"/>
            <c:bubble3D val="1"/>
            <c:spPr>
              <a:solidFill>
                <a:srgbClr val="FFFF00"/>
              </a:solidFill>
              <a:scene3d>
                <a:camera prst="orthographicFront"/>
                <a:lightRig rig="flat" dir="t">
                  <a:rot lat="0" lon="0" rev="20040000"/>
                </a:lightRig>
              </a:scene3d>
              <a:sp3d prstMaterial="dkEdge">
                <a:bevelT w="25400" h="38100" prst="relaxedInset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64B-4882-AB1E-6B4A10A531F2}"/>
              </c:ext>
            </c:extLst>
          </c:dPt>
          <c:dLbls>
            <c:dLbl>
              <c:idx val="0"/>
              <c:layout>
                <c:manualLayout>
                  <c:x val="-4.5108120897959299E-2"/>
                  <c:y val="5.8121030341275144E-2"/>
                </c:manualLayout>
              </c:layout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64B-4882-AB1E-6B4A10A531F2}"/>
                </c:ext>
              </c:extLst>
            </c:dLbl>
            <c:dLbl>
              <c:idx val="1"/>
              <c:layout>
                <c:manualLayout>
                  <c:x val="-1.4987258799655094E-2"/>
                  <c:y val="-4.4199167846662085E-2"/>
                </c:manualLayout>
              </c:layout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64B-4882-AB1E-6B4A10A531F2}"/>
                </c:ext>
              </c:extLst>
            </c:dLbl>
            <c:dLbl>
              <c:idx val="2"/>
              <c:layout>
                <c:manualLayout>
                  <c:x val="-3.3383773111004718E-2"/>
                  <c:y val="0.13339143528494329"/>
                </c:manualLayout>
              </c:layout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64B-4882-AB1E-6B4A10A531F2}"/>
                </c:ext>
              </c:extLst>
            </c:dLbl>
            <c:dLbl>
              <c:idx val="3"/>
              <c:layout>
                <c:manualLayout>
                  <c:x val="-3.1552166472632828E-2"/>
                  <c:y val="3.0420848300806082E-2"/>
                </c:manualLayout>
              </c:layout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64B-4882-AB1E-6B4A10A531F2}"/>
                </c:ext>
              </c:extLst>
            </c:dLbl>
            <c:dLbl>
              <c:idx val="4"/>
              <c:layout>
                <c:manualLayout>
                  <c:x val="4.1536260387383117E-2"/>
                  <c:y val="4.2670624781957357E-2"/>
                </c:manualLayout>
              </c:layout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64B-4882-AB1E-6B4A10A531F2}"/>
                </c:ext>
              </c:extLst>
            </c:dLbl>
            <c:dLbl>
              <c:idx val="5"/>
              <c:layout>
                <c:manualLayout>
                  <c:x val="-1.9379351661348462E-2"/>
                  <c:y val="-6.4702711680929323E-2"/>
                </c:manualLayout>
              </c:layout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AC4-471C-B3E7-B7765D65CFC2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200"/>
                </a:pPr>
                <a:endParaRPr lang="ru-RU"/>
              </a:p>
            </c:txPr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от использования имущества - 12 365,73 т.р.</c:v>
                </c:pt>
                <c:pt idx="1">
                  <c:v>платежи при пользовании природными ресурсами - 278,09 т.р.</c:v>
                </c:pt>
                <c:pt idx="2">
                  <c:v>от оказания платных услуг (работ) и компенсации затрат гос-ва - 7 138,41 т.р.</c:v>
                </c:pt>
                <c:pt idx="3">
                  <c:v>от продажи активов - 2 792,53т.р.</c:v>
                </c:pt>
                <c:pt idx="4">
                  <c:v>штрафы, санкции -385,97 т.р.</c:v>
                </c:pt>
                <c:pt idx="5">
                  <c:v>прочие - 101,76 т.р.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12365.730000000001</c:v>
                </c:pt>
                <c:pt idx="1">
                  <c:v>278.08999999999992</c:v>
                </c:pt>
                <c:pt idx="2">
                  <c:v>7138.41</c:v>
                </c:pt>
                <c:pt idx="3">
                  <c:v>2792.56</c:v>
                </c:pt>
                <c:pt idx="4">
                  <c:v>385.96999999999997</c:v>
                </c:pt>
                <c:pt idx="5">
                  <c:v>101.76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64B-4882-AB1E-6B4A10A531F2}"/>
            </c:ext>
          </c:extLst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11452973228009827"/>
          <c:y val="0.12710507346754496"/>
          <c:w val="0.71100653021675508"/>
          <c:h val="0.2690140910269229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4.9679793936266738E-2"/>
          <c:y val="2.7953612389321106E-2"/>
          <c:w val="0.5703795867073912"/>
          <c:h val="0.88536803404272857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317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241300" h="101600" prst="coolSlant"/>
              <a:bevelB w="0" h="6350"/>
            </a:sp3d>
          </c:spPr>
          <c:explosion val="11"/>
          <c:dPt>
            <c:idx val="0"/>
            <c:explosion val="10"/>
            <c:spPr>
              <a:solidFill>
                <a:srgbClr val="FFFF99"/>
              </a:solidFill>
              <a:ln w="31750" cap="flat" cmpd="sng" algn="ctr">
                <a:solidFill>
                  <a:schemeClr val="bg1"/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241300" h="101600" prst="coolSlant"/>
                <a:bevelB w="0" h="635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E9E-4099-AB51-CE3D758E6B61}"/>
              </c:ext>
            </c:extLst>
          </c:dPt>
          <c:dPt>
            <c:idx val="1"/>
            <c:spPr>
              <a:solidFill>
                <a:srgbClr val="FF0000"/>
              </a:solidFill>
              <a:ln w="317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w="241300" h="101600" prst="coolSlant"/>
                <a:bevelB w="0" h="635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E9E-4099-AB51-CE3D758E6B61}"/>
              </c:ext>
            </c:extLst>
          </c:dPt>
          <c:dPt>
            <c:idx val="2"/>
            <c:spPr>
              <a:solidFill>
                <a:srgbClr val="FF9900"/>
              </a:solidFill>
              <a:ln w="317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w="241300" h="101600" prst="coolSlant"/>
                <a:bevelB w="0" h="635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E9E-4099-AB51-CE3D758E6B61}"/>
              </c:ext>
            </c:extLst>
          </c:dPt>
          <c:dPt>
            <c:idx val="3"/>
            <c:explosion val="6"/>
            <c:spPr>
              <a:solidFill>
                <a:srgbClr val="7030A0"/>
              </a:solidFill>
              <a:ln w="53975" cap="flat">
                <a:solidFill>
                  <a:schemeClr val="tx1">
                    <a:lumMod val="50000"/>
                    <a:lumOff val="50000"/>
                  </a:schemeClr>
                </a:solidFill>
                <a:beve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241300" h="101600" prst="coolSlant"/>
                <a:bevelB w="0" h="635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E9E-4099-AB51-CE3D758E6B61}"/>
              </c:ext>
            </c:extLst>
          </c:dPt>
          <c:dLbls>
            <c:dLbl>
              <c:idx val="0"/>
              <c:layout>
                <c:manualLayout>
                  <c:x val="4.7562772039914485E-2"/>
                  <c:y val="-1.8457251519857051E-2"/>
                </c:manualLayout>
              </c:layout>
              <c:numFmt formatCode="0.0%" sourceLinked="0"/>
              <c:spPr>
                <a:noFill/>
                <a:ln w="127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 b="1"/>
                  </a:pPr>
                  <a:endParaRPr lang="ru-RU"/>
                </a:p>
              </c:tx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</c15:spPr>
                  <c15:layout>
                    <c:manualLayout>
                      <c:w val="0.25780801368209927"/>
                      <c:h val="0.13481124836258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6E9E-4099-AB51-CE3D758E6B61}"/>
                </c:ext>
              </c:extLst>
            </c:dLbl>
            <c:dLbl>
              <c:idx val="1"/>
              <c:layout>
                <c:manualLayout>
                  <c:x val="-0.15061544479306252"/>
                  <c:y val="-3.2812891590856819E-2"/>
                </c:manualLayout>
              </c:layout>
              <c:numFmt formatCode="0.0%" sourceLinked="0"/>
              <c:spPr>
                <a:noFill/>
                <a:ln w="127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 b="1"/>
                  </a:pPr>
                  <a:endParaRPr lang="ru-RU"/>
                </a:p>
              </c:tx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</c15:spPr>
                  <c15:layout>
                    <c:manualLayout>
                      <c:w val="0.25691303877427035"/>
                      <c:h val="0.13481124836258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6E9E-4099-AB51-CE3D758E6B61}"/>
                </c:ext>
              </c:extLst>
            </c:dLbl>
            <c:dLbl>
              <c:idx val="2"/>
              <c:layout>
                <c:manualLayout>
                  <c:x val="-8.7198363391229924E-2"/>
                  <c:y val="-0.1127943148435704"/>
                </c:manualLayout>
              </c:layout>
              <c:numFmt formatCode="0.0%" sourceLinked="0"/>
              <c:spPr>
                <a:noFill/>
                <a:ln w="127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 b="1"/>
                  </a:pPr>
                  <a:endParaRPr lang="ru-RU"/>
                </a:p>
              </c:tx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</c15:spPr>
                  <c15:layout>
                    <c:manualLayout>
                      <c:w val="0.28689475020181926"/>
                      <c:h val="0.13481124836258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E9E-4099-AB51-CE3D758E6B61}"/>
                </c:ext>
              </c:extLst>
            </c:dLbl>
            <c:dLbl>
              <c:idx val="3"/>
              <c:layout>
                <c:manualLayout>
                  <c:x val="1.1890745025258621E-2"/>
                  <c:y val="-0.14865079590639799"/>
                </c:manualLayout>
              </c:layout>
              <c:numFmt formatCode="0.0%" sourceLinked="0"/>
              <c:spPr>
                <a:noFill/>
                <a:ln w="127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600" b="1"/>
                  </a:pPr>
                  <a:endParaRPr lang="ru-RU"/>
                </a:p>
              </c:tx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</c15:spPr>
                  <c15:layout>
                    <c:manualLayout>
                      <c:w val="0.25249413267641496"/>
                      <c:h val="0.2205436476050464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6E9E-4099-AB51-CE3D758E6B61}"/>
                </c:ext>
              </c:extLst>
            </c:dLbl>
            <c:spPr>
              <a:noFill/>
              <a:ln w="12700">
                <a:solidFill>
                  <a:prstClr val="black">
                    <a:lumMod val="65000"/>
                    <a:lumOff val="35000"/>
                  </a:prstClr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ru-RU"/>
              </a:p>
            </c:txPr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Лист1!$A$2:$A$5</c:f>
              <c:strCache>
                <c:ptCount val="4"/>
                <c:pt idx="0">
                  <c:v>Дотации - 189 682,30 т.р.</c:v>
                </c:pt>
                <c:pt idx="1">
                  <c:v>Субсидии -5 015,27 т.р.</c:v>
                </c:pt>
                <c:pt idx="2">
                  <c:v>Субвенции -123 035,63 т.р.</c:v>
                </c:pt>
                <c:pt idx="3">
                  <c:v>Иные межбюджетные трансферты -1 661,06 т.р.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189682.3</c:v>
                </c:pt>
                <c:pt idx="1">
                  <c:v>5015.2699999999995</c:v>
                </c:pt>
                <c:pt idx="2">
                  <c:v>123035.63</c:v>
                </c:pt>
                <c:pt idx="3">
                  <c:v>1661.06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E9E-4099-AB51-CE3D758E6B61}"/>
            </c:ext>
          </c:extLst>
        </c:ser>
        <c:dLbls>
          <c:showPercent val="1"/>
        </c:dLbls>
        <c:firstSliceAng val="166"/>
        <c:holeSize val="50"/>
      </c:doughnut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7"/>
  <c:chart>
    <c:autoTitleDeleted val="1"/>
    <c:plotArea>
      <c:layout>
        <c:manualLayout>
          <c:layoutTarget val="inner"/>
          <c:xMode val="edge"/>
          <c:yMode val="edge"/>
          <c:x val="3.6957723777542272E-2"/>
          <c:y val="4.8700342296822477E-2"/>
          <c:w val="0.62672338305347652"/>
          <c:h val="0.8953296802167878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2014 год ФАКТ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212-4DB5-A336-5E6926BAD3C4}"/>
              </c:ext>
            </c:extLst>
          </c:dPt>
          <c:dPt>
            <c:idx val="1"/>
            <c:spPr>
              <a:solidFill>
                <a:srgbClr val="EAF959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54E-4EEC-AA50-A32340769C2F}"/>
              </c:ext>
            </c:extLst>
          </c:dPt>
          <c:dPt>
            <c:idx val="2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212-4DB5-A336-5E6926BAD3C4}"/>
              </c:ext>
            </c:extLst>
          </c:dPt>
          <c:dPt>
            <c:idx val="3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212-4DB5-A336-5E6926BAD3C4}"/>
              </c:ext>
            </c:extLst>
          </c:dPt>
          <c:dPt>
            <c:idx val="4"/>
            <c:spPr>
              <a:solidFill>
                <a:srgbClr val="CC3399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D212-4DB5-A336-5E6926BAD3C4}"/>
              </c:ext>
            </c:extLst>
          </c:dPt>
          <c:dPt>
            <c:idx val="5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54E-4EEC-AA50-A32340769C2F}"/>
              </c:ext>
            </c:extLst>
          </c:dPt>
          <c:dPt>
            <c:idx val="6"/>
            <c:explosion val="1"/>
            <c:spPr>
              <a:solidFill>
                <a:srgbClr val="FCD118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D212-4DB5-A336-5E6926BAD3C4}"/>
              </c:ext>
            </c:extLst>
          </c:dPt>
          <c:dPt>
            <c:idx val="7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D212-4DB5-A336-5E6926BAD3C4}"/>
              </c:ext>
            </c:extLst>
          </c:dPt>
          <c:dPt>
            <c:idx val="8"/>
            <c:spPr>
              <a:solidFill>
                <a:srgbClr val="00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D212-4DB5-A336-5E6926BAD3C4}"/>
              </c:ext>
            </c:extLst>
          </c:dPt>
          <c:dPt>
            <c:idx val="9"/>
            <c:spPr>
              <a:solidFill>
                <a:srgbClr val="92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D212-4DB5-A336-5E6926BAD3C4}"/>
              </c:ext>
            </c:extLst>
          </c:dPt>
          <c:dPt>
            <c:idx val="10"/>
            <c:spPr>
              <a:solidFill>
                <a:srgbClr val="FF6699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D212-4DB5-A336-5E6926BAD3C4}"/>
              </c:ext>
            </c:extLst>
          </c:dPt>
          <c:dLbls>
            <c:dLbl>
              <c:idx val="1"/>
              <c:layout>
                <c:manualLayout>
                  <c:x val="-9.4258258919511784E-2"/>
                  <c:y val="5.1011560501021694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4E-4EEC-AA50-A32340769C2F}"/>
                </c:ext>
              </c:extLst>
            </c:dLbl>
            <c:dLbl>
              <c:idx val="2"/>
              <c:layout>
                <c:manualLayout>
                  <c:x val="-0.15973363074107774"/>
                  <c:y val="8.4118773058147925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212-4DB5-A336-5E6926BAD3C4}"/>
                </c:ext>
              </c:extLst>
            </c:dLbl>
            <c:dLbl>
              <c:idx val="3"/>
              <c:layout>
                <c:manualLayout>
                  <c:x val="-7.6542046744367112E-2"/>
                  <c:y val="9.5479934739752081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212-4DB5-A336-5E6926BAD3C4}"/>
                </c:ext>
              </c:extLst>
            </c:dLbl>
            <c:dLbl>
              <c:idx val="4"/>
              <c:layout>
                <c:manualLayout>
                  <c:x val="-8.8872052701827065E-3"/>
                  <c:y val="2.5392314592783249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D212-4DB5-A336-5E6926BAD3C4}"/>
                </c:ext>
              </c:extLst>
            </c:dLbl>
            <c:dLbl>
              <c:idx val="5"/>
              <c:layout>
                <c:manualLayout>
                  <c:x val="-0.12390552664962089"/>
                  <c:y val="-2.4350171148411325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54E-4EEC-AA50-A32340769C2F}"/>
                </c:ext>
              </c:extLst>
            </c:dLbl>
            <c:dLbl>
              <c:idx val="7"/>
              <c:layout>
                <c:manualLayout>
                  <c:x val="-0.11553366851237515"/>
                  <c:y val="5.5016681617697107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D212-4DB5-A336-5E6926BAD3C4}"/>
                </c:ext>
              </c:extLst>
            </c:dLbl>
            <c:dLbl>
              <c:idx val="8"/>
              <c:layout>
                <c:manualLayout>
                  <c:x val="-7.4583712575185548E-2"/>
                  <c:y val="-8.2053498474461747E-3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D212-4DB5-A336-5E6926BAD3C4}"/>
                </c:ext>
              </c:extLst>
            </c:dLbl>
            <c:dLbl>
              <c:idx val="9"/>
              <c:layout>
                <c:manualLayout>
                  <c:x val="-6.4951708186165719E-2"/>
                  <c:y val="0.12858708097682439"/>
                </c:manualLayout>
              </c:layout>
              <c:spPr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7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D212-4DB5-A336-5E6926BAD3C4}"/>
                </c:ext>
              </c:extLst>
            </c:dLbl>
            <c:dLbl>
              <c:idx val="10"/>
              <c:layout>
                <c:manualLayout>
                  <c:x val="3.4265424666123347E-2"/>
                  <c:y val="8.1417024447267283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D212-4DB5-A336-5E6926BAD3C4}"/>
                </c:ext>
              </c:extLst>
            </c:dLbl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showCatName val="1"/>
            <c:separator>
</c:separator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11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</c:strCache>
            </c:strRef>
          </c:cat>
          <c:val>
            <c:numRef>
              <c:f>Лист1!$B$2:$B$12</c:f>
              <c:numCache>
                <c:formatCode>#,##0.00</c:formatCode>
                <c:ptCount val="11"/>
                <c:pt idx="0">
                  <c:v>57802.78</c:v>
                </c:pt>
                <c:pt idx="1">
                  <c:v>697.26</c:v>
                </c:pt>
                <c:pt idx="2">
                  <c:v>15441.79</c:v>
                </c:pt>
                <c:pt idx="3">
                  <c:v>791.6</c:v>
                </c:pt>
                <c:pt idx="4">
                  <c:v>85195.47</c:v>
                </c:pt>
                <c:pt idx="5">
                  <c:v>99.960000000000008</c:v>
                </c:pt>
                <c:pt idx="6">
                  <c:v>274668.39</c:v>
                </c:pt>
                <c:pt idx="7">
                  <c:v>33337.020000000004</c:v>
                </c:pt>
                <c:pt idx="8">
                  <c:v>6402.44</c:v>
                </c:pt>
                <c:pt idx="9">
                  <c:v>2196.56</c:v>
                </c:pt>
                <c:pt idx="10">
                  <c:v>5403.6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12-4DB5-A336-5E6926BAD3C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2015 год ФАКТ</c:v>
                </c:pt>
              </c:strCache>
            </c:strRef>
          </c:tx>
          <c:spPr>
            <a:ln w="19050">
              <a:solidFill>
                <a:schemeClr val="bg1"/>
              </a:solidFill>
            </a:ln>
          </c:spPr>
          <c:dPt>
            <c:idx val="0"/>
            <c:spPr>
              <a:solidFill>
                <a:schemeClr val="accent1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D212-4DB5-A336-5E6926BAD3C4}"/>
              </c:ext>
            </c:extLst>
          </c:dPt>
          <c:dPt>
            <c:idx val="1"/>
            <c:spPr>
              <a:solidFill>
                <a:srgbClr val="EAF959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154E-4EEC-AA50-A32340769C2F}"/>
              </c:ext>
            </c:extLst>
          </c:dPt>
          <c:dPt>
            <c:idx val="2"/>
            <c:spPr>
              <a:solidFill>
                <a:srgbClr val="FF0000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D212-4DB5-A336-5E6926BAD3C4}"/>
              </c:ext>
            </c:extLst>
          </c:dPt>
          <c:dPt>
            <c:idx val="3"/>
            <c:spPr>
              <a:solidFill>
                <a:srgbClr val="00B050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D212-4DB5-A336-5E6926BAD3C4}"/>
              </c:ext>
            </c:extLst>
          </c:dPt>
          <c:dPt>
            <c:idx val="4"/>
            <c:spPr>
              <a:solidFill>
                <a:srgbClr val="CC3399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D212-4DB5-A336-5E6926BAD3C4}"/>
              </c:ext>
            </c:extLst>
          </c:dPt>
          <c:dPt>
            <c:idx val="5"/>
            <c:spPr>
              <a:solidFill>
                <a:schemeClr val="accent5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0-154E-4EEC-AA50-A32340769C2F}"/>
              </c:ext>
            </c:extLst>
          </c:dPt>
          <c:dPt>
            <c:idx val="6"/>
            <c:spPr>
              <a:solidFill>
                <a:srgbClr val="FCD118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D212-4DB5-A336-5E6926BAD3C4}"/>
              </c:ext>
            </c:extLst>
          </c:dPt>
          <c:dPt>
            <c:idx val="7"/>
            <c:spPr>
              <a:solidFill>
                <a:srgbClr val="7030A0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D212-4DB5-A336-5E6926BAD3C4}"/>
              </c:ext>
            </c:extLst>
          </c:dPt>
          <c:dPt>
            <c:idx val="8"/>
            <c:spPr>
              <a:solidFill>
                <a:srgbClr val="00FF00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D212-4DB5-A336-5E6926BAD3C4}"/>
              </c:ext>
            </c:extLst>
          </c:dPt>
          <c:dPt>
            <c:idx val="9"/>
            <c:spPr>
              <a:solidFill>
                <a:srgbClr val="920000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D212-4DB5-A336-5E6926BAD3C4}"/>
              </c:ext>
            </c:extLst>
          </c:dPt>
          <c:dPt>
            <c:idx val="10"/>
            <c:spPr>
              <a:solidFill>
                <a:srgbClr val="FF6699"/>
              </a:solidFill>
              <a:ln w="19050"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D212-4DB5-A336-5E6926BAD3C4}"/>
              </c:ext>
            </c:extLst>
          </c:dPt>
          <c:dLbls>
            <c:dLbl>
              <c:idx val="1"/>
              <c:layout>
                <c:manualLayout>
                  <c:x val="5.0756480796230297E-2"/>
                  <c:y val="-0.11732355189689056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154E-4EEC-AA50-A32340769C2F}"/>
                </c:ext>
              </c:extLst>
            </c:dLbl>
            <c:dLbl>
              <c:idx val="2"/>
              <c:layout>
                <c:manualLayout>
                  <c:x val="5.2307501034507924E-2"/>
                  <c:y val="-5.4560319743224388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212-4DB5-A336-5E6926BAD3C4}"/>
                </c:ext>
              </c:extLst>
            </c:dLbl>
            <c:dLbl>
              <c:idx val="4"/>
              <c:layout>
                <c:manualLayout>
                  <c:x val="4.4436026350913593E-3"/>
                  <c:y val="-6.5596812698023393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D212-4DB5-A336-5E6926BAD3C4}"/>
                </c:ext>
              </c:extLst>
            </c:dLbl>
            <c:dLbl>
              <c:idx val="5"/>
              <c:layout>
                <c:manualLayout>
                  <c:x val="2.8142816688911897E-2"/>
                  <c:y val="0.16928209728522173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154E-4EEC-AA50-A32340769C2F}"/>
                </c:ext>
              </c:extLst>
            </c:dLbl>
            <c:dLbl>
              <c:idx val="7"/>
              <c:layout>
                <c:manualLayout>
                  <c:x val="-0.13330807905274056"/>
                  <c:y val="5.7132707833762342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D212-4DB5-A336-5E6926BAD3C4}"/>
                </c:ext>
              </c:extLst>
            </c:dLbl>
            <c:dLbl>
              <c:idx val="8"/>
              <c:layout>
                <c:manualLayout>
                  <c:x val="-0.13435539034296248"/>
                  <c:y val="-1.9923041606546562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D212-4DB5-A336-5E6926BAD3C4}"/>
                </c:ext>
              </c:extLst>
            </c:dLbl>
            <c:dLbl>
              <c:idx val="9"/>
              <c:layout>
                <c:manualLayout>
                  <c:x val="-0.10874440350990963"/>
                  <c:y val="-8.2936897765609682E-2"/>
                </c:manualLayout>
              </c:layout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D212-4DB5-A336-5E6926BAD3C4}"/>
                </c:ext>
              </c:extLst>
            </c:dLbl>
            <c:dLbl>
              <c:idx val="10"/>
              <c:layout>
                <c:manualLayout>
                  <c:x val="9.8527286251505752E-2"/>
                  <c:y val="-8.465702165160754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Средства массовой информации; </a:t>
                    </a:r>
                  </a:p>
                  <a:p>
                    <a:r>
                      <a:rPr lang="ru-RU" dirty="0"/>
                      <a:t>5 282,43</a:t>
                    </a:r>
                  </a:p>
                </c:rich>
              </c:tx>
              <c:showVal val="1"/>
              <c:showCatName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D212-4DB5-A336-5E6926BAD3C4}"/>
                </c:ext>
              </c:extLst>
            </c:dLbl>
            <c:spPr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showCatName val="1"/>
            <c:separator>
</c:separator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11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</c:strCache>
            </c:strRef>
          </c:cat>
          <c:val>
            <c:numRef>
              <c:f>Лист1!$C$2:$C$12</c:f>
              <c:numCache>
                <c:formatCode>#,##0.00</c:formatCode>
                <c:ptCount val="11"/>
                <c:pt idx="0">
                  <c:v>69167.12000000001</c:v>
                </c:pt>
                <c:pt idx="1">
                  <c:v>890.32999999999993</c:v>
                </c:pt>
                <c:pt idx="2">
                  <c:v>15207.69</c:v>
                </c:pt>
                <c:pt idx="3">
                  <c:v>4383.1000000000004</c:v>
                </c:pt>
                <c:pt idx="4">
                  <c:v>56673.810000000005</c:v>
                </c:pt>
                <c:pt idx="5">
                  <c:v>42.2</c:v>
                </c:pt>
                <c:pt idx="6">
                  <c:v>253165.84999999998</c:v>
                </c:pt>
                <c:pt idx="7">
                  <c:v>31947.06</c:v>
                </c:pt>
                <c:pt idx="8">
                  <c:v>7422.71</c:v>
                </c:pt>
                <c:pt idx="9">
                  <c:v>1359.99</c:v>
                </c:pt>
                <c:pt idx="10">
                  <c:v>5792.17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212-4DB5-A336-5E6926BAD3C4}"/>
            </c:ext>
          </c:extLst>
        </c:ser>
        <c:dLbls>
          <c:showPercent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8.9060506686996541E-2"/>
          <c:y val="9.3116042888877926E-2"/>
          <c:w val="0.38037373242053568"/>
          <c:h val="0.81695778143402409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0113 "Другие общегосударственные вопросы" </c:v>
                </c:pt>
              </c:strCache>
            </c:strRef>
          </c:tx>
          <c:spPr>
            <a:solidFill>
              <a:srgbClr val="EA36A1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год план</c:v>
                </c:pt>
                <c:pt idx="1">
                  <c:v>2015 год факт</c:v>
                </c:pt>
                <c:pt idx="2">
                  <c:v>2014 год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27263.59</c:v>
                </c:pt>
                <c:pt idx="1">
                  <c:v>23934.12</c:v>
                </c:pt>
                <c:pt idx="2" formatCode="#,##0.0">
                  <c:v>13706.91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51-4788-96D7-4248E2918B51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0111 "Резервные фонды"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9461439150439255E-2"/>
                  <c:y val="1.9787182917573823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A51-4788-96D7-4248E2918B51}"/>
                </c:ext>
              </c:extLst>
            </c:dLbl>
            <c:dLbl>
              <c:idx val="1"/>
              <c:layout>
                <c:manualLayout>
                  <c:x val="4.8653597876097635E-3"/>
                  <c:y val="3.5177521840532237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35E-459E-9738-08FECC810458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год план</c:v>
                </c:pt>
                <c:pt idx="1">
                  <c:v>2015 год факт</c:v>
                </c:pt>
                <c:pt idx="2">
                  <c:v>2014 год факт</c:v>
                </c:pt>
              </c:strCache>
            </c:strRef>
          </c:cat>
          <c:val>
            <c:numRef>
              <c:f>Лист1!$B$3:$D$3</c:f>
              <c:numCache>
                <c:formatCode>#,##0.00</c:formatCode>
                <c:ptCount val="3"/>
                <c:pt idx="0">
                  <c:v>1000</c:v>
                </c:pt>
                <c:pt idx="1">
                  <c:v>0</c:v>
                </c:pt>
                <c:pt idx="2" formatCode="#,##0.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A51-4788-96D7-4248E2918B51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0104 - местные администрации</c:v>
                </c:pt>
              </c:strCache>
            </c:strRef>
          </c:tx>
          <c:dLbls>
            <c:dLbl>
              <c:idx val="0"/>
              <c:layout>
                <c:manualLayout>
                  <c:x val="-4.8653597876098095E-3"/>
                  <c:y val="-2.4184546265366008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A51-4788-96D7-4248E2918B51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год план</c:v>
                </c:pt>
                <c:pt idx="1">
                  <c:v>2015 год факт</c:v>
                </c:pt>
                <c:pt idx="2">
                  <c:v>2014 год факт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37647.659999999996</c:v>
                </c:pt>
                <c:pt idx="1">
                  <c:v>37025.75</c:v>
                </c:pt>
                <c:pt idx="2" formatCode="#,##0.0">
                  <c:v>36854.46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A51-4788-96D7-4248E2918B51}"/>
            </c:ext>
          </c:extLst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0103 - представительные органы</c:v>
                </c:pt>
              </c:strCache>
            </c:strRef>
          </c:tx>
          <c:spPr>
            <a:solidFill>
              <a:srgbClr val="7030A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год план</c:v>
                </c:pt>
                <c:pt idx="1">
                  <c:v>2015 год факт</c:v>
                </c:pt>
                <c:pt idx="2">
                  <c:v>2014 год факт</c:v>
                </c:pt>
              </c:strCache>
            </c:strRef>
          </c:cat>
          <c:val>
            <c:numRef>
              <c:f>Лист1!$B$5:$D$5</c:f>
              <c:numCache>
                <c:formatCode>#,##0.00</c:formatCode>
                <c:ptCount val="3"/>
                <c:pt idx="0">
                  <c:v>6002.9</c:v>
                </c:pt>
                <c:pt idx="1">
                  <c:v>5654.78</c:v>
                </c:pt>
                <c:pt idx="2" formatCode="#,##0.0">
                  <c:v>5118.1600000000008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A51-4788-96D7-4248E2918B51}"/>
            </c:ext>
          </c:extLst>
        </c:ser>
        <c:ser>
          <c:idx val="4"/>
          <c:order val="4"/>
          <c:tx>
            <c:strRef>
              <c:f>Лист1!$A$6</c:f>
              <c:strCache>
                <c:ptCount val="1"/>
                <c:pt idx="0">
                  <c:v>0102 - Глава муниципального образования</c:v>
                </c:pt>
              </c:strCache>
            </c:strRef>
          </c:tx>
          <c:spPr>
            <a:solidFill>
              <a:srgbClr val="0BE730"/>
            </a:solidFill>
          </c:spPr>
          <c:dLbls>
            <c:dLbl>
              <c:idx val="0"/>
              <c:layout>
                <c:manualLayout>
                  <c:x val="-2.4326798938048995E-3"/>
                  <c:y val="-2.1985951150332462E-3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A51-4788-96D7-4248E2918B51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год план</c:v>
                </c:pt>
                <c:pt idx="1">
                  <c:v>2015 год факт</c:v>
                </c:pt>
                <c:pt idx="2">
                  <c:v>2014 год факт</c:v>
                </c:pt>
              </c:strCache>
            </c:strRef>
          </c:cat>
          <c:val>
            <c:numRef>
              <c:f>Лист1!$B$6:$D$6</c:f>
              <c:numCache>
                <c:formatCode>#,##0.00</c:formatCode>
                <c:ptCount val="3"/>
                <c:pt idx="0">
                  <c:v>2687.38</c:v>
                </c:pt>
                <c:pt idx="1">
                  <c:v>2552.4699999999998</c:v>
                </c:pt>
                <c:pt idx="2" formatCode="#,##0.0">
                  <c:v>2123.25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AA51-4788-96D7-4248E2918B51}"/>
            </c:ext>
          </c:extLst>
        </c:ser>
        <c:dLbls>
          <c:showVal val="1"/>
        </c:dLbls>
        <c:gapWidth val="160"/>
        <c:overlap val="100"/>
        <c:serLines/>
        <c:axId val="153792512"/>
        <c:axId val="153782144"/>
      </c:barChart>
      <c:valAx>
        <c:axId val="153782144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27883989901505252"/>
              <c:y val="0.37454366167533648"/>
            </c:manualLayout>
          </c:layout>
        </c:title>
        <c:numFmt formatCode="#,##0.00" sourceLinked="1"/>
        <c:tickLblPos val="nextTo"/>
        <c:crossAx val="153792512"/>
        <c:crosses val="autoZero"/>
        <c:crossBetween val="between"/>
      </c:valAx>
      <c:catAx>
        <c:axId val="153792512"/>
        <c:scaling>
          <c:orientation val="minMax"/>
        </c:scaling>
        <c:axPos val="b"/>
        <c:numFmt formatCode="General" sourceLinked="0"/>
        <c:tickLblPos val="nextTo"/>
        <c:crossAx val="153782144"/>
        <c:crosses val="autoZero"/>
        <c:auto val="1"/>
        <c:lblAlgn val="ctr"/>
        <c:lblOffset val="100"/>
      </c:catAx>
      <c:spPr>
        <a:scene3d>
          <a:camera prst="orthographicFront"/>
          <a:lightRig rig="threePt" dir="t"/>
        </a:scene3d>
        <a:sp3d>
          <a:bevelT w="6350"/>
        </a:sp3d>
      </c:spPr>
    </c:plotArea>
    <c:legend>
      <c:legendPos val="r"/>
      <c:layout>
        <c:manualLayout>
          <c:xMode val="edge"/>
          <c:yMode val="edge"/>
          <c:x val="0.48164447245325231"/>
          <c:y val="0.15156335693274195"/>
          <c:w val="0.44247468672063273"/>
          <c:h val="0.6141290724213776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38730562504541"/>
          <c:y val="8.7943804601330611E-3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0204 Мобилизационная подготовка экономики </c:v>
                </c:pt>
              </c:strCache>
            </c:strRef>
          </c:tx>
          <c:spPr>
            <a:solidFill>
              <a:srgbClr val="EA36A1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0.00</c:formatCode>
                <c:ptCount val="3"/>
                <c:pt idx="0">
                  <c:v>361.4</c:v>
                </c:pt>
                <c:pt idx="1">
                  <c:v>326.83</c:v>
                </c:pt>
                <c:pt idx="2">
                  <c:v>115.16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D48-4FCC-A3CC-053477B5E877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0203 Мобилизационная и вневойсковая подготовка</c:v>
                </c:pt>
              </c:strCache>
            </c:strRef>
          </c:tx>
          <c:spPr>
            <a:solidFill>
              <a:srgbClr val="FFFF0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Лист1!$B$3:$D$3</c:f>
              <c:numCache>
                <c:formatCode>0.00</c:formatCode>
                <c:ptCount val="3"/>
                <c:pt idx="0">
                  <c:v>563.5</c:v>
                </c:pt>
                <c:pt idx="1">
                  <c:v>563.5</c:v>
                </c:pt>
                <c:pt idx="2">
                  <c:v>582.1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D48-4FCC-A3CC-053477B5E877}"/>
            </c:ext>
          </c:extLst>
        </c:ser>
        <c:dLbls>
          <c:showVal val="1"/>
        </c:dLbls>
        <c:gapWidth val="160"/>
        <c:overlap val="100"/>
        <c:serLines/>
        <c:axId val="154029440"/>
        <c:axId val="154027520"/>
      </c:barChart>
      <c:valAx>
        <c:axId val="154027520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27883989901505252"/>
              <c:y val="0.37454366167533648"/>
            </c:manualLayout>
          </c:layout>
        </c:title>
        <c:numFmt formatCode="0.00" sourceLinked="1"/>
        <c:tickLblPos val="nextTo"/>
        <c:crossAx val="154029440"/>
        <c:crosses val="autoZero"/>
        <c:crossBetween val="between"/>
      </c:valAx>
      <c:catAx>
        <c:axId val="154029440"/>
        <c:scaling>
          <c:orientation val="minMax"/>
        </c:scaling>
        <c:axPos val="b"/>
        <c:numFmt formatCode="General" sourceLinked="0"/>
        <c:tickLblPos val="nextTo"/>
        <c:crossAx val="154027520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40866407563910545"/>
          <c:y val="0.22411699572883945"/>
          <c:w val="0.43396030709231603"/>
          <c:h val="0.48221336551938088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4733707748947475E-2"/>
          <c:y val="4.6945545473179133E-2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0314 "Другие вопросы в области национальной безопасности и правоохранительной деятельности"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-2.9192158725658834E-2"/>
                  <c:y val="-1.5390165805232879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F4F-4929-8E3A-C51B360FF003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418.42999999999995</c:v>
                </c:pt>
                <c:pt idx="1">
                  <c:v>218.43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F4F-4929-8E3A-C51B360FF003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0309 "Защита населения и территории от последствий чрезвычайных ситуаций природного и техногенного характера, гражданская оборона"</c:v>
                </c:pt>
              </c:strCache>
            </c:strRef>
          </c:tx>
          <c:spPr>
            <a:solidFill>
              <a:srgbClr val="60B5CC">
                <a:lumMod val="60000"/>
                <a:lumOff val="40000"/>
              </a:srgbClr>
            </a:solidFill>
          </c:spPr>
          <c:dPt>
            <c:idx val="0"/>
            <c:spPr>
              <a:solidFill>
                <a:srgbClr val="DBF5F9">
                  <a:lumMod val="5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6F4F-4929-8E3A-C51B360FF003}"/>
              </c:ext>
            </c:extLst>
          </c:dPt>
          <c:dPt>
            <c:idx val="1"/>
            <c:spPr>
              <a:solidFill>
                <a:srgbClr val="DBF5F9">
                  <a:lumMod val="5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97EA-4087-B51B-C125520E29C6}"/>
              </c:ext>
            </c:extLst>
          </c:dPt>
          <c:dLbls>
            <c:dLbl>
              <c:idx val="0"/>
              <c:layout>
                <c:manualLayout>
                  <c:x val="-1.8245099203536799E-2"/>
                  <c:y val="0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F4F-4929-8E3A-C51B360FF003}"/>
                </c:ext>
              </c:extLst>
            </c:dLbl>
            <c:dLbl>
              <c:idx val="1"/>
              <c:layout>
                <c:manualLayout>
                  <c:x val="-6.0816997345122647E-3"/>
                  <c:y val="2.6383141380399138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7EA-4087-B51B-C125520E29C6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Лист1!$B$3:$D$3</c:f>
              <c:numCache>
                <c:formatCode>#,##0.00</c:formatCode>
                <c:ptCount val="3"/>
                <c:pt idx="0">
                  <c:v>14236.57</c:v>
                </c:pt>
                <c:pt idx="1">
                  <c:v>13986.730000000001</c:v>
                </c:pt>
                <c:pt idx="2">
                  <c:v>14300.29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F4F-4929-8E3A-C51B360FF003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0304 "Органы юстиции"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1002.53</c:v>
                </c:pt>
                <c:pt idx="1">
                  <c:v>1002.53</c:v>
                </c:pt>
                <c:pt idx="2">
                  <c:v>1141.5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7EA-4087-B51B-C125520E29C6}"/>
            </c:ext>
          </c:extLst>
        </c:ser>
        <c:dLbls>
          <c:showVal val="1"/>
        </c:dLbls>
        <c:gapWidth val="160"/>
        <c:overlap val="100"/>
        <c:serLines/>
        <c:axId val="154080384"/>
        <c:axId val="153992192"/>
      </c:barChart>
      <c:valAx>
        <c:axId val="153992192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21802290166992941"/>
              <c:y val="0.38773523236553581"/>
            </c:manualLayout>
          </c:layout>
        </c:title>
        <c:numFmt formatCode="#,##0.00" sourceLinked="1"/>
        <c:tickLblPos val="nextTo"/>
        <c:crossAx val="154080384"/>
        <c:crosses val="autoZero"/>
        <c:crossBetween val="between"/>
      </c:valAx>
      <c:catAx>
        <c:axId val="154080384"/>
        <c:scaling>
          <c:orientation val="minMax"/>
        </c:scaling>
        <c:delete val="1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 b="0" dirty="0"/>
                  <a:t>2015</a:t>
                </a:r>
                <a:r>
                  <a:rPr lang="en-US" b="0" dirty="0"/>
                  <a:t> </a:t>
                </a:r>
                <a:r>
                  <a:rPr lang="ru-RU" b="0" dirty="0"/>
                  <a:t>план</a:t>
                </a:r>
                <a:r>
                  <a:rPr lang="ru-RU" b="0" baseline="0" dirty="0"/>
                  <a:t> 2015 факт </a:t>
                </a:r>
                <a:r>
                  <a:rPr lang="ru-RU" b="0" dirty="0"/>
                  <a:t> 2014 факт</a:t>
                </a:r>
              </a:p>
            </c:rich>
          </c:tx>
        </c:title>
        <c:numFmt formatCode="General" sourceLinked="0"/>
        <c:majorTickMark val="none"/>
        <c:tickLblPos val="nextTo"/>
        <c:crossAx val="153992192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6487583755061725"/>
          <c:y val="0.38241584401123468"/>
          <c:w val="0.53865308069218365"/>
          <c:h val="0.37134150310503961"/>
        </c:manualLayout>
      </c:layout>
      <c:txPr>
        <a:bodyPr/>
        <a:lstStyle/>
        <a:p>
          <a:pPr>
            <a:defRPr sz="14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5002988173727833E-2"/>
          <c:y val="9.5694285176136998E-3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0412 "Другие вопросы в области национальной экономики"</c:v>
                </c:pt>
              </c:strCache>
            </c:strRef>
          </c:tx>
          <c:spPr>
            <a:solidFill>
              <a:srgbClr val="EA36A1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0.00</c:formatCode>
                <c:ptCount val="3"/>
                <c:pt idx="0">
                  <c:v>110.6</c:v>
                </c:pt>
                <c:pt idx="1">
                  <c:v>20.6</c:v>
                </c:pt>
                <c:pt idx="2">
                  <c:v>30.2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6D-4436-8CB3-C0E1C75733F4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0410 "Связь и информатика"</c:v>
                </c:pt>
              </c:strCache>
            </c:strRef>
          </c:tx>
          <c:spPr>
            <a:solidFill>
              <a:srgbClr val="60B5CC">
                <a:lumMod val="60000"/>
                <a:lumOff val="40000"/>
              </a:srgbClr>
            </a:solidFill>
          </c:spPr>
          <c:dLbls>
            <c:dLbl>
              <c:idx val="0"/>
              <c:layout>
                <c:manualLayout>
                  <c:x val="-1.2163399469024526E-2"/>
                  <c:y val="-4.6170497415698779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5D6-4C7D-8A4A-93370AB5BF93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Лист1!$B$3:$D$3</c:f>
              <c:numCache>
                <c:formatCode>0.00</c:formatCode>
                <c:ptCount val="3"/>
                <c:pt idx="0">
                  <c:v>11.4</c:v>
                </c:pt>
                <c:pt idx="1">
                  <c:v>11.4</c:v>
                </c:pt>
                <c:pt idx="2">
                  <c:v>11.4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A6D-4436-8CB3-C0E1C75733F4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0409 "Дорожное хозяйство (дорожные фонды)"</c:v>
                </c:pt>
              </c:strCache>
            </c:strRef>
          </c:tx>
          <c:spPr>
            <a:solidFill>
              <a:srgbClr val="FF330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Лист1!$B$4:$D$4</c:f>
              <c:numCache>
                <c:formatCode>0.00</c:formatCode>
                <c:ptCount val="3"/>
                <c:pt idx="0">
                  <c:v>3640.79</c:v>
                </c:pt>
                <c:pt idx="1">
                  <c:v>3420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A6D-4436-8CB3-C0E1C75733F4}"/>
            </c:ext>
          </c:extLst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0408 "Транспорт"</c:v>
                </c:pt>
              </c:strCache>
            </c:strRef>
          </c:tx>
          <c:spPr>
            <a:solidFill>
              <a:srgbClr val="00B0F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Лист1!$B$5:$D$5</c:f>
              <c:numCache>
                <c:formatCode>0.00</c:formatCode>
                <c:ptCount val="3"/>
                <c:pt idx="0">
                  <c:v>788</c:v>
                </c:pt>
                <c:pt idx="1">
                  <c:v>788</c:v>
                </c:pt>
                <c:pt idx="2">
                  <c:v>750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A6D-4436-8CB3-C0E1C75733F4}"/>
            </c:ext>
          </c:extLst>
        </c:ser>
        <c:ser>
          <c:idx val="4"/>
          <c:order val="4"/>
          <c:tx>
            <c:strRef>
              <c:f>Лист1!$A$6</c:f>
              <c:strCache>
                <c:ptCount val="1"/>
                <c:pt idx="0">
                  <c:v>0405 "Сельское хозяйство и рыболовство"</c:v>
                </c:pt>
              </c:strCache>
            </c:strRef>
          </c:tx>
          <c:spPr>
            <a:solidFill>
              <a:srgbClr val="0BE730"/>
            </a:solidFill>
          </c:spPr>
          <c:dLbls>
            <c:dLbl>
              <c:idx val="0"/>
              <c:layout>
                <c:manualLayout>
                  <c:x val="0"/>
                  <c:y val="-6.5957853450997993E-3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A6D-4436-8CB3-C0E1C75733F4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Лист1!$B$6:$D$6</c:f>
              <c:numCache>
                <c:formatCode>0.00</c:formatCode>
                <c:ptCount val="3"/>
                <c:pt idx="0">
                  <c:v>264.24</c:v>
                </c:pt>
                <c:pt idx="1">
                  <c:v>143.1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A6D-4436-8CB3-C0E1C75733F4}"/>
            </c:ext>
          </c:extLst>
        </c:ser>
        <c:dLbls>
          <c:showVal val="1"/>
        </c:dLbls>
        <c:gapWidth val="160"/>
        <c:overlap val="100"/>
        <c:serLines/>
        <c:axId val="154186496"/>
        <c:axId val="154172032"/>
      </c:barChart>
      <c:valAx>
        <c:axId val="154172032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17666734347524618"/>
              <c:y val="0.36355068610017016"/>
            </c:manualLayout>
          </c:layout>
        </c:title>
        <c:numFmt formatCode="0.00" sourceLinked="1"/>
        <c:tickLblPos val="nextTo"/>
        <c:crossAx val="154186496"/>
        <c:crosses val="autoZero"/>
        <c:crossBetween val="between"/>
      </c:valAx>
      <c:catAx>
        <c:axId val="154186496"/>
        <c:scaling>
          <c:orientation val="minMax"/>
        </c:scaling>
        <c:axPos val="b"/>
        <c:numFmt formatCode="General" sourceLinked="0"/>
        <c:tickLblPos val="nextTo"/>
        <c:crossAx val="154172032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5027975818778756"/>
          <c:y val="0.25709592245433799"/>
          <c:w val="0.49779018806339526"/>
          <c:h val="0.63517291690903233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5950047695849889E-2"/>
          <c:y val="6.5957853450997993E-3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0505 "Другие вопросы в области жилищно-коммунального хозяйства"</c:v>
                </c:pt>
              </c:strCache>
            </c:strRef>
          </c:tx>
          <c:spPr>
            <a:solidFill>
              <a:srgbClr val="EA36A1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26683.85</c:v>
                </c:pt>
                <c:pt idx="1">
                  <c:v>25791.23</c:v>
                </c:pt>
                <c:pt idx="2">
                  <c:v>46278.54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F71-485C-8274-0ABE3A0B21B1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0503 "Благоустройство"</c:v>
                </c:pt>
              </c:strCache>
            </c:strRef>
          </c:tx>
          <c:spPr>
            <a:solidFill>
              <a:srgbClr val="0BE73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Лист1!$B$3:$D$3</c:f>
              <c:numCache>
                <c:formatCode>#,##0.00</c:formatCode>
                <c:ptCount val="3"/>
                <c:pt idx="0">
                  <c:v>28156.109999999997</c:v>
                </c:pt>
                <c:pt idx="1">
                  <c:v>26580.36</c:v>
                </c:pt>
                <c:pt idx="2">
                  <c:v>23966.03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F71-485C-8274-0ABE3A0B21B1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0502 "Коммунальное хозяйство"</c:v>
                </c:pt>
              </c:strCache>
            </c:strRef>
          </c:tx>
          <c:spPr>
            <a:solidFill>
              <a:srgbClr val="FF330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2198.42</c:v>
                </c:pt>
                <c:pt idx="1">
                  <c:v>2049.77</c:v>
                </c:pt>
                <c:pt idx="2">
                  <c:v>12368.66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F71-485C-8274-0ABE3A0B21B1}"/>
            </c:ext>
          </c:extLst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0501 "Жилищное хозяйство"</c:v>
                </c:pt>
              </c:strCache>
            </c:strRef>
          </c:tx>
          <c:spPr>
            <a:solidFill>
              <a:srgbClr val="00B0F0"/>
            </a:solidFill>
          </c:spPr>
          <c:dLbls>
            <c:dLbl>
              <c:idx val="0"/>
              <c:layout>
                <c:manualLayout>
                  <c:x val="-1.8245099203536782E-2"/>
                  <c:y val="-2.6383141380399214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040-4524-86F1-960FAF21AE42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Лист1!$B$5:$D$5</c:f>
              <c:numCache>
                <c:formatCode>#,##0.00</c:formatCode>
                <c:ptCount val="3"/>
                <c:pt idx="0">
                  <c:v>2507.0100000000002</c:v>
                </c:pt>
                <c:pt idx="1">
                  <c:v>2252.4499999999998</c:v>
                </c:pt>
                <c:pt idx="2">
                  <c:v>2582.2399999999998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F71-485C-8274-0ABE3A0B21B1}"/>
            </c:ext>
          </c:extLst>
        </c:ser>
        <c:dLbls>
          <c:showVal val="1"/>
        </c:dLbls>
        <c:gapWidth val="160"/>
        <c:overlap val="100"/>
        <c:serLines/>
        <c:axId val="154294912"/>
        <c:axId val="154292992"/>
      </c:barChart>
      <c:valAx>
        <c:axId val="154292992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17423466358144127"/>
              <c:y val="0.56142424645316424"/>
            </c:manualLayout>
          </c:layout>
        </c:title>
        <c:numFmt formatCode="#,##0.00" sourceLinked="1"/>
        <c:tickLblPos val="nextTo"/>
        <c:crossAx val="154294912"/>
        <c:crosses val="autoZero"/>
        <c:crossBetween val="between"/>
      </c:valAx>
      <c:catAx>
        <c:axId val="154294912"/>
        <c:scaling>
          <c:orientation val="minMax"/>
        </c:scaling>
        <c:axPos val="b"/>
        <c:numFmt formatCode="General" sourceLinked="0"/>
        <c:tickLblPos val="nextTo"/>
        <c:crossAx val="154292992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5027975818778756"/>
          <c:y val="0.25709592245433799"/>
          <c:w val="0.49779018806339526"/>
          <c:h val="0.36034852752987356"/>
        </c:manualLayout>
      </c:layout>
      <c:txPr>
        <a:bodyPr/>
        <a:lstStyle/>
        <a:p>
          <a:pPr>
            <a:defRPr sz="14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7704948492313111E-2"/>
          <c:y val="0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0603 "Охрана объектов растительного и животного мира и среды их обитания"</c:v>
                </c:pt>
              </c:strCache>
            </c:strRef>
          </c:tx>
          <c:spPr>
            <a:solidFill>
              <a:srgbClr val="0BE73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50</c:v>
                </c:pt>
                <c:pt idx="1">
                  <c:v>42.2</c:v>
                </c:pt>
                <c:pt idx="2">
                  <c:v>99.960000000000008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7C2-47CA-956C-FD62B8C690D3}"/>
            </c:ext>
          </c:extLst>
        </c:ser>
        <c:dLbls>
          <c:showVal val="1"/>
        </c:dLbls>
        <c:gapWidth val="160"/>
        <c:overlap val="100"/>
        <c:serLines/>
        <c:axId val="154498176"/>
        <c:axId val="154483712"/>
      </c:barChart>
      <c:valAx>
        <c:axId val="154483712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19369610273188034"/>
              <c:y val="0.37454366167533648"/>
            </c:manualLayout>
          </c:layout>
        </c:title>
        <c:numFmt formatCode="#,##0.00" sourceLinked="1"/>
        <c:tickLblPos val="nextTo"/>
        <c:crossAx val="154498176"/>
        <c:crosses val="autoZero"/>
        <c:crossBetween val="between"/>
      </c:valAx>
      <c:catAx>
        <c:axId val="154498176"/>
        <c:scaling>
          <c:orientation val="minMax"/>
        </c:scaling>
        <c:axPos val="b"/>
        <c:numFmt formatCode="General" sourceLinked="0"/>
        <c:tickLblPos val="nextTo"/>
        <c:crossAx val="154483712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5392877802849576"/>
          <c:y val="0.24610294687917242"/>
          <c:w val="0.49414116822268833"/>
          <c:h val="0.46148390282140384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608926594363086"/>
          <c:y val="9.5694285176136998E-3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0709 "Другие вопросы в области образования</c:v>
                </c:pt>
              </c:strCache>
            </c:strRef>
          </c:tx>
          <c:spPr>
            <a:solidFill>
              <a:srgbClr val="FF0066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23496.980000000003</c:v>
                </c:pt>
                <c:pt idx="1">
                  <c:v>22359.919999999995</c:v>
                </c:pt>
                <c:pt idx="2">
                  <c:v>23944.06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28-4E37-91A2-E6FF30E5A3C5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0707 "Молодежная политика и оздоровление детей"</c:v>
                </c:pt>
              </c:strCache>
            </c:strRef>
          </c:tx>
          <c:spPr>
            <a:solidFill>
              <a:srgbClr val="FFFF0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Лист1!$B$3:$D$3</c:f>
              <c:numCache>
                <c:formatCode>#,##0.00</c:formatCode>
                <c:ptCount val="3"/>
                <c:pt idx="0">
                  <c:v>4847.0200000000004</c:v>
                </c:pt>
                <c:pt idx="1">
                  <c:v>4817.7</c:v>
                </c:pt>
                <c:pt idx="2">
                  <c:v>4914.59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728-4E37-91A2-E6FF30E5A3C5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0702 "Общее образование"</c:v>
                </c:pt>
              </c:strCache>
            </c:strRef>
          </c:tx>
          <c:spPr>
            <a:solidFill>
              <a:srgbClr val="00B0F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140747.15</c:v>
                </c:pt>
                <c:pt idx="1">
                  <c:v>134840.54</c:v>
                </c:pt>
                <c:pt idx="2">
                  <c:v>144805.31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728-4E37-91A2-E6FF30E5A3C5}"/>
            </c:ext>
          </c:extLst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0701 "Дошкольное образование"</c:v>
                </c:pt>
              </c:strCache>
            </c:strRef>
          </c:tx>
          <c:spPr>
            <a:solidFill>
              <a:srgbClr val="0BE73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Лист1!$B$5:$D$5</c:f>
              <c:numCache>
                <c:formatCode>#,##0.00</c:formatCode>
                <c:ptCount val="3"/>
                <c:pt idx="0">
                  <c:v>105724.87000000001</c:v>
                </c:pt>
                <c:pt idx="1">
                  <c:v>91147.69</c:v>
                </c:pt>
                <c:pt idx="2">
                  <c:v>101004.43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728-4E37-91A2-E6FF30E5A3C5}"/>
            </c:ext>
          </c:extLst>
        </c:ser>
        <c:dLbls>
          <c:showVal val="1"/>
        </c:dLbls>
        <c:gapWidth val="160"/>
        <c:overlap val="100"/>
        <c:serLines/>
        <c:axId val="154573824"/>
        <c:axId val="154571904"/>
      </c:barChart>
      <c:valAx>
        <c:axId val="154571904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26059479981151518"/>
              <c:y val="0.37454366167533648"/>
            </c:manualLayout>
          </c:layout>
        </c:title>
        <c:numFmt formatCode="#,##0.00" sourceLinked="1"/>
        <c:tickLblPos val="nextTo"/>
        <c:crossAx val="154573824"/>
        <c:crosses val="autoZero"/>
        <c:crossBetween val="between"/>
      </c:valAx>
      <c:catAx>
        <c:axId val="154573824"/>
        <c:scaling>
          <c:orientation val="minMax"/>
        </c:scaling>
        <c:axPos val="b"/>
        <c:numFmt formatCode="General" sourceLinked="0"/>
        <c:tickLblPos val="nextTo"/>
        <c:crossAx val="154571904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819045968072517"/>
          <c:y val="0.25489732733930531"/>
          <c:w val="0.41264639178022383"/>
          <c:h val="0.39992323960047216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7974228917093525E-2"/>
          <c:y val="9.5694285176136998E-3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0801 "Культура"</c:v>
                </c:pt>
              </c:strCache>
            </c:strRef>
          </c:tx>
          <c:spPr>
            <a:solidFill>
              <a:srgbClr val="7030A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31951.780000000002</c:v>
                </c:pt>
                <c:pt idx="1">
                  <c:v>31947.06</c:v>
                </c:pt>
                <c:pt idx="2">
                  <c:v>33337.020000000004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D2D-47E8-9988-7ADB72E39882}"/>
            </c:ext>
          </c:extLst>
        </c:ser>
        <c:dLbls>
          <c:showVal val="1"/>
        </c:dLbls>
        <c:gapWidth val="160"/>
        <c:overlap val="100"/>
        <c:serLines/>
        <c:axId val="154682880"/>
        <c:axId val="154459520"/>
      </c:barChart>
      <c:valAx>
        <c:axId val="154459520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1730183236345387"/>
              <c:y val="0.43610432489626788"/>
            </c:manualLayout>
          </c:layout>
        </c:title>
        <c:numFmt formatCode="#,##0.00" sourceLinked="1"/>
        <c:tickLblPos val="nextTo"/>
        <c:crossAx val="154682880"/>
        <c:crosses val="autoZero"/>
        <c:crossBetween val="between"/>
      </c:valAx>
      <c:catAx>
        <c:axId val="154682880"/>
        <c:scaling>
          <c:orientation val="minMax"/>
        </c:scaling>
        <c:axPos val="b"/>
        <c:numFmt formatCode="General" sourceLinked="0"/>
        <c:tickLblPos val="nextTo"/>
        <c:crossAx val="154459520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819045968072517"/>
          <c:y val="0.28347906383473792"/>
          <c:w val="0.45521828992180963"/>
          <c:h val="0.1866595134422452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7974228917093525E-2"/>
          <c:y val="9.5694285176136998E-3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1006 "Другие вопросы в области социальной политики"</c:v>
                </c:pt>
              </c:strCache>
            </c:strRef>
          </c:tx>
          <c:spPr>
            <a:solidFill>
              <a:srgbClr val="0BE73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542</c:v>
                </c:pt>
                <c:pt idx="1">
                  <c:v>318.22999999999996</c:v>
                </c:pt>
                <c:pt idx="2">
                  <c:v>77.11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F96-4372-BDD2-7D0ACD52FEF3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1004 "Охрана семьи и детства"</c:v>
                </c:pt>
              </c:strCache>
            </c:strRef>
          </c:tx>
          <c:spPr>
            <a:solidFill>
              <a:srgbClr val="FFFF00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Лист1!$B$3:$D$3</c:f>
              <c:numCache>
                <c:formatCode>#,##0.00</c:formatCode>
                <c:ptCount val="3"/>
                <c:pt idx="0">
                  <c:v>7373.2</c:v>
                </c:pt>
                <c:pt idx="1">
                  <c:v>6855.46</c:v>
                </c:pt>
                <c:pt idx="2">
                  <c:v>6000.48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F96-4372-BDD2-7D0ACD52FEF3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1003 "Социальное обеспечение населения"</c:v>
                </c:pt>
              </c:strCache>
            </c:strRef>
          </c:tx>
          <c:spPr>
            <a:solidFill>
              <a:srgbClr val="00B0F0"/>
            </a:solidFill>
          </c:spPr>
          <c:dLbls>
            <c:dLbl>
              <c:idx val="0"/>
              <c:layout>
                <c:manualLayout>
                  <c:x val="3.4057518513268652E-2"/>
                  <c:y val="1.0992975575166333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F96-4372-BDD2-7D0ACD52FEF3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186.2</c:v>
                </c:pt>
                <c:pt idx="1">
                  <c:v>180.89000000000001</c:v>
                </c:pt>
                <c:pt idx="2">
                  <c:v>261.60000000000002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F96-4372-BDD2-7D0ACD52FEF3}"/>
            </c:ext>
          </c:extLst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1001 "Пенсионное обеспечение"</c:v>
                </c:pt>
              </c:strCache>
            </c:strRef>
          </c:tx>
          <c:spPr>
            <a:solidFill>
              <a:srgbClr val="FF0000"/>
            </a:solidFill>
          </c:spPr>
          <c:dLbls>
            <c:dLbl>
              <c:idx val="0"/>
              <c:layout>
                <c:manualLayout>
                  <c:x val="-1.8245099203536799E-2"/>
                  <c:y val="-6.5957853450997993E-3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F96-4372-BDD2-7D0ACD52FEF3}"/>
                </c:ext>
              </c:extLst>
            </c:dLbl>
            <c:dLbl>
              <c:idx val="1"/>
              <c:layout>
                <c:manualLayout>
                  <c:x val="-1.216339946902496E-3"/>
                  <c:y val="-4.3971902300665298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95E-47C2-AD5A-274448A6E92D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Лист1!$B$5:$D$5</c:f>
              <c:numCache>
                <c:formatCode>#,##0.00</c:formatCode>
                <c:ptCount val="3"/>
                <c:pt idx="0">
                  <c:v>72</c:v>
                </c:pt>
                <c:pt idx="1">
                  <c:v>68.13</c:v>
                </c:pt>
                <c:pt idx="2">
                  <c:v>63.25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F96-4372-BDD2-7D0ACD52FEF3}"/>
            </c:ext>
          </c:extLst>
        </c:ser>
        <c:dLbls>
          <c:showVal val="1"/>
        </c:dLbls>
        <c:gapWidth val="160"/>
        <c:overlap val="100"/>
        <c:serLines/>
        <c:axId val="154783104"/>
        <c:axId val="154781184"/>
      </c:barChart>
      <c:valAx>
        <c:axId val="154781184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16572028395312399"/>
              <c:y val="0.46248746627666726"/>
            </c:manualLayout>
          </c:layout>
        </c:title>
        <c:numFmt formatCode="#,##0.00" sourceLinked="1"/>
        <c:tickLblPos val="nextTo"/>
        <c:crossAx val="154783104"/>
        <c:crosses val="autoZero"/>
        <c:crossBetween val="between"/>
      </c:valAx>
      <c:catAx>
        <c:axId val="154783104"/>
        <c:scaling>
          <c:orientation val="minMax"/>
        </c:scaling>
        <c:axPos val="b"/>
        <c:numFmt formatCode="General" sourceLinked="0"/>
        <c:tickLblPos val="nextTo"/>
        <c:crossAx val="154781184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989333560638858"/>
          <c:y val="0.23291137618897281"/>
          <c:w val="0.44792025024039472"/>
          <c:h val="0.63517291690903233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8921288439215567E-2"/>
          <c:y val="0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1105 "Другие вопросы в области физической культуры и спорта"</c:v>
                </c:pt>
              </c:strCache>
            </c:strRef>
          </c:tx>
          <c:spPr>
            <a:solidFill>
              <a:srgbClr val="920000"/>
            </a:solidFill>
          </c:spPr>
          <c:dLbls>
            <c:dLbl>
              <c:idx val="0"/>
              <c:layout>
                <c:manualLayout>
                  <c:x val="0"/>
                  <c:y val="-4.3971902300665458E-2"/>
                </c:manualLayout>
              </c:layout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ED4-41C4-BC58-095FBF4BF3E1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 formatCode="#,##0.0">
                  <c:v>18.3</c:v>
                </c:pt>
                <c:pt idx="1">
                  <c:v>11.03</c:v>
                </c:pt>
                <c:pt idx="2">
                  <c:v>749.79000000000008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A95-4DB4-8738-6A2F249CF3CE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1101 "Физическая культура"</c:v>
                </c:pt>
              </c:strCache>
            </c:strRef>
          </c:tx>
          <c:spPr>
            <a:solidFill>
              <a:srgbClr val="00B050"/>
            </a:solidFill>
          </c:spPr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Лист1!$B$3:$D$3</c:f>
              <c:numCache>
                <c:formatCode>#,##0.00</c:formatCode>
                <c:ptCount val="3"/>
                <c:pt idx="0">
                  <c:v>1348.96</c:v>
                </c:pt>
                <c:pt idx="1">
                  <c:v>1348.96</c:v>
                </c:pt>
                <c:pt idx="2">
                  <c:v>1446.77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ED4-41C4-BC58-095FBF4BF3E1}"/>
            </c:ext>
          </c:extLst>
        </c:ser>
        <c:dLbls>
          <c:showVal val="1"/>
        </c:dLbls>
        <c:gapWidth val="160"/>
        <c:overlap val="100"/>
        <c:serLines/>
        <c:axId val="154840064"/>
        <c:axId val="154838144"/>
      </c:barChart>
      <c:valAx>
        <c:axId val="154838144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19369610273188034"/>
              <c:y val="0.39872820794070268"/>
            </c:manualLayout>
          </c:layout>
        </c:title>
        <c:numFmt formatCode="#,##0.0" sourceLinked="1"/>
        <c:tickLblPos val="nextTo"/>
        <c:crossAx val="154840064"/>
        <c:crosses val="autoZero"/>
        <c:crossBetween val="between"/>
      </c:valAx>
      <c:catAx>
        <c:axId val="154840064"/>
        <c:scaling>
          <c:orientation val="minMax"/>
        </c:scaling>
        <c:axPos val="b"/>
        <c:numFmt formatCode="General" sourceLinked="0"/>
        <c:tickLblPos val="nextTo"/>
        <c:crossAx val="154838144"/>
        <c:crosses val="autoZero"/>
        <c:auto val="1"/>
        <c:lblAlgn val="ctr"/>
        <c:lblOffset val="100"/>
      </c:catAx>
    </c:plotArea>
    <c:legend>
      <c:legendPos val="r"/>
      <c:legendEntry>
        <c:idx val="1"/>
        <c:txPr>
          <a:bodyPr/>
          <a:lstStyle/>
          <a:p>
            <a:pPr>
              <a:defRPr sz="2000" b="1"/>
            </a:pPr>
            <a:endParaRPr lang="ru-RU"/>
          </a:p>
        </c:txPr>
      </c:legendEntry>
      <c:layout>
        <c:manualLayout>
          <c:xMode val="edge"/>
          <c:yMode val="edge"/>
          <c:x val="0.39771701611698318"/>
          <c:y val="0.3054650149850705"/>
          <c:w val="0.30374862563163485"/>
          <c:h val="0.34523379202605903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0546127058679348E-2"/>
          <c:y val="0"/>
          <c:w val="0.31834039512851137"/>
          <c:h val="0.89171001534515515"/>
        </c:manualLayout>
      </c:layout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1202 "Периодическая печать и издательства"</c:v>
                </c:pt>
              </c:strCache>
            </c:strRef>
          </c:tx>
          <c:spPr>
            <a:solidFill>
              <a:srgbClr val="0BD0D9">
                <a:lumMod val="75000"/>
              </a:srgbClr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2015 план</c:v>
                </c:pt>
                <c:pt idx="1">
                  <c:v>2015 факт</c:v>
                </c:pt>
                <c:pt idx="2">
                  <c:v>2014 факт</c:v>
                </c:pt>
              </c:strCache>
            </c:strRef>
          </c:cat>
          <c:val>
            <c:numRef>
              <c:f>Лист1!$B$2:$D$2</c:f>
              <c:numCache>
                <c:formatCode>#,##0.00</c:formatCode>
                <c:ptCount val="3"/>
                <c:pt idx="0">
                  <c:v>5792.17</c:v>
                </c:pt>
                <c:pt idx="1">
                  <c:v>5792.17</c:v>
                </c:pt>
                <c:pt idx="2">
                  <c:v>5403.6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7C8-449A-8BF1-5523596DC6CC}"/>
            </c:ext>
          </c:extLst>
        </c:ser>
        <c:dLbls>
          <c:showVal val="1"/>
        </c:dLbls>
        <c:gapWidth val="160"/>
        <c:overlap val="100"/>
        <c:serLines/>
        <c:axId val="154949504"/>
        <c:axId val="154947584"/>
      </c:barChart>
      <c:valAx>
        <c:axId val="154947584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>
            <c:manualLayout>
              <c:xMode val="edge"/>
              <c:yMode val="edge"/>
              <c:x val="0.2423497006079785"/>
              <c:y val="0.47348044185183358"/>
            </c:manualLayout>
          </c:layout>
        </c:title>
        <c:numFmt formatCode="#,##0.00" sourceLinked="1"/>
        <c:tickLblPos val="nextTo"/>
        <c:crossAx val="154949504"/>
        <c:crosses val="autoZero"/>
        <c:crossBetween val="between"/>
      </c:valAx>
      <c:catAx>
        <c:axId val="154949504"/>
        <c:scaling>
          <c:orientation val="minMax"/>
        </c:scaling>
        <c:axPos val="b"/>
        <c:numFmt formatCode="General" sourceLinked="0"/>
        <c:tickLblPos val="nextTo"/>
        <c:crossAx val="154947584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32108759946212923"/>
          <c:y val="0.29447203940990457"/>
          <c:w val="0.44548757034658987"/>
          <c:h val="0.53623613673253356"/>
        </c:manualLayout>
      </c:layout>
      <c:txPr>
        <a:bodyPr/>
        <a:lstStyle/>
        <a:p>
          <a:pPr>
            <a:defRPr sz="2000" b="1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2"/>
  <c:userShapes r:id="rId3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10"/>
      <c:rotY val="0"/>
      <c:depthPercent val="100"/>
      <c:perspective val="30"/>
    </c:view3D>
    <c:floor>
      <c:spPr>
        <a:solidFill>
          <a:schemeClr val="lt1"/>
        </a:solidFill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2062361288022267"/>
          <c:y val="3.7062236366924239E-2"/>
          <c:w val="0.743208926398359"/>
          <c:h val="0.4538844404054817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план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FFC000"/>
              </a:solidFill>
            </a:ln>
            <a:effectLst/>
            <a:sp3d>
              <a:contourClr>
                <a:srgbClr val="FFC000"/>
              </a:contourClr>
            </a:sp3d>
          </c:spPr>
          <c:dLbls>
            <c:delete val="1"/>
          </c:dLbls>
          <c:cat>
            <c:strRef>
              <c:f>Лист1!$A$2:$A$7</c:f>
              <c:strCache>
                <c:ptCount val="6"/>
                <c:pt idx="0">
                  <c:v>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c:v>
                </c:pt>
                <c:pt idx="1">
                  <c:v>Закупка товаров, работ и услуг для государственных (муниципальных) нужд</c:v>
                </c:pt>
                <c:pt idx="2">
                  <c:v>Социальное обеспечение и иные выплаты населению</c:v>
                </c:pt>
                <c:pt idx="3">
                  <c:v>Иные межбюджетные трансферты на переселение граждан из закрытых административно-территориальных образований</c:v>
                </c:pt>
                <c:pt idx="4">
                  <c:v>Предоставление субсидий бюджетным. автономным учреждениям и иным некоммерческим организациям</c:v>
                </c:pt>
                <c:pt idx="5">
                  <c:v>Иные бюджетные ассигнования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87177.09</c:v>
                </c:pt>
                <c:pt idx="1">
                  <c:v>94041.04</c:v>
                </c:pt>
                <c:pt idx="2">
                  <c:v>6143.45</c:v>
                </c:pt>
                <c:pt idx="4">
                  <c:v>288228.21000000002</c:v>
                </c:pt>
                <c:pt idx="5">
                  <c:v>2105.2199999999998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6EB-4415-B5D5-8DEC5CC62B0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2015 факт</c:v>
                </c:pt>
              </c:strCache>
            </c:strRef>
          </c:tx>
          <c:spPr>
            <a:pattFill prst="ltDnDiag">
              <a:fgClr>
                <a:schemeClr val="accent2"/>
              </a:fgClr>
              <a:bgClr>
                <a:schemeClr val="accent2">
                  <a:lumMod val="20000"/>
                  <a:lumOff val="80000"/>
                </a:schemeClr>
              </a:bgClr>
            </a:pattFill>
            <a:ln>
              <a:solidFill>
                <a:schemeClr val="accent2"/>
              </a:solidFill>
            </a:ln>
            <a:effectLst/>
            <a:sp3d>
              <a:contourClr>
                <a:schemeClr val="accent2"/>
              </a:contourClr>
            </a:sp3d>
          </c:spPr>
          <c:dLbls>
            <c:delete val="1"/>
          </c:dLbls>
          <c:cat>
            <c:strRef>
              <c:f>Лист1!$A$2:$A$7</c:f>
              <c:strCache>
                <c:ptCount val="6"/>
                <c:pt idx="0">
                  <c:v>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c:v>
                </c:pt>
                <c:pt idx="1">
                  <c:v>Закупка товаров, работ и услуг для государственных (муниципальных) нужд</c:v>
                </c:pt>
                <c:pt idx="2">
                  <c:v>Социальное обеспечение и иные выплаты населению</c:v>
                </c:pt>
                <c:pt idx="3">
                  <c:v>Иные межбюджетные трансферты на переселение граждан из закрытых административно-территориальных образований</c:v>
                </c:pt>
                <c:pt idx="4">
                  <c:v>Предоставление субсидий бюджетным. автономным учреждениям и иным некоммерческим организациям</c:v>
                </c:pt>
                <c:pt idx="5">
                  <c:v>Иные бюджетные ассигнования</c:v>
                </c:pt>
              </c:strCache>
            </c:strRef>
          </c:cat>
          <c:val>
            <c:numRef>
              <c:f>Лист1!$C$2:$C$7</c:f>
              <c:numCache>
                <c:formatCode>#,##0.00</c:formatCode>
                <c:ptCount val="6"/>
                <c:pt idx="0">
                  <c:v>86372.53</c:v>
                </c:pt>
                <c:pt idx="1">
                  <c:v>79856.489999999991</c:v>
                </c:pt>
                <c:pt idx="2">
                  <c:v>5499.63</c:v>
                </c:pt>
                <c:pt idx="4">
                  <c:v>273279.48000000004</c:v>
                </c:pt>
                <c:pt idx="5">
                  <c:v>1043.9000000000001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6EB-4415-B5D5-8DEC5CC62B0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2014 факт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chemeClr val="accent3"/>
              </a:solidFill>
            </a:ln>
            <a:effectLst/>
            <a:sp3d>
              <a:contourClr>
                <a:schemeClr val="accent3"/>
              </a:contourClr>
            </a:sp3d>
          </c:spPr>
          <c:dLbls>
            <c:delete val="1"/>
          </c:dLbls>
          <c:cat>
            <c:strRef>
              <c:f>Лист1!$A$2:$A$7</c:f>
              <c:strCache>
                <c:ptCount val="6"/>
                <c:pt idx="0">
                  <c:v>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c:v>
                </c:pt>
                <c:pt idx="1">
                  <c:v>Закупка товаров, работ и услуг для государственных (муниципальных) нужд</c:v>
                </c:pt>
                <c:pt idx="2">
                  <c:v>Социальное обеспечение и иные выплаты населению</c:v>
                </c:pt>
                <c:pt idx="3">
                  <c:v>Иные межбюджетные трансферты на переселение граждан из закрытых административно-территориальных образований</c:v>
                </c:pt>
                <c:pt idx="4">
                  <c:v>Предоставление субсидий бюджетным. автономным учреждениям и иным некоммерческим организациям</c:v>
                </c:pt>
                <c:pt idx="5">
                  <c:v>Иные бюджетные ассигнования</c:v>
                </c:pt>
              </c:strCache>
            </c:strRef>
          </c:cat>
          <c:val>
            <c:numRef>
              <c:f>Лист1!$D$2:$D$7</c:f>
              <c:numCache>
                <c:formatCode>#,##0.00</c:formatCode>
                <c:ptCount val="6"/>
                <c:pt idx="0">
                  <c:v>84669.98</c:v>
                </c:pt>
                <c:pt idx="1">
                  <c:v>91215.47</c:v>
                </c:pt>
                <c:pt idx="2">
                  <c:v>9649.4599999999955</c:v>
                </c:pt>
                <c:pt idx="3">
                  <c:v>16196.58</c:v>
                </c:pt>
                <c:pt idx="4">
                  <c:v>278668.34000000003</c:v>
                </c:pt>
                <c:pt idx="5">
                  <c:v>1637.04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BF0-4D1A-8BC2-613FBEDCA053}"/>
            </c:ext>
          </c:extLst>
        </c:ser>
        <c:dLbls>
          <c:showVal val="1"/>
        </c:dLbls>
        <c:gapWidth val="160"/>
        <c:gapDepth val="0"/>
        <c:shape val="box"/>
        <c:axId val="155225472"/>
        <c:axId val="155239552"/>
        <c:axId val="0"/>
      </c:bar3DChart>
      <c:catAx>
        <c:axId val="1552254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239552"/>
        <c:crosses val="autoZero"/>
        <c:auto val="1"/>
        <c:lblAlgn val="ctr"/>
        <c:lblOffset val="100"/>
      </c:catAx>
      <c:valAx>
        <c:axId val="155239552"/>
        <c:scaling>
          <c:orientation val="minMax"/>
        </c:scaling>
        <c:delete val="1"/>
        <c:axPos val="l"/>
        <c:numFmt formatCode="#,##0.00" sourceLinked="1"/>
        <c:majorTickMark val="none"/>
        <c:tickLblPos val="nextTo"/>
        <c:crossAx val="155225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5691268043388132"/>
          <c:y val="8.2305669740399226E-2"/>
          <c:w val="0.46493477468911726"/>
          <c:h val="4.1391319642635885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otX val="20"/>
      <c:rotY val="30"/>
      <c:depthPercent val="8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 план</c:v>
                </c:pt>
              </c:strCache>
            </c:strRef>
          </c:tx>
          <c:spPr>
            <a:solidFill>
              <a:srgbClr val="0BE730"/>
            </a:solidFill>
            <a:scene3d>
              <a:camera prst="orthographicFront"/>
              <a:lightRig rig="threePt" dir="t"/>
            </a:scene3d>
            <a:sp3d prstMaterial="plastic">
              <a:bevelT w="234950" h="158750"/>
            </a:sp3d>
          </c:spPr>
          <c:dLbls>
            <c:dLbl>
              <c:idx val="0"/>
              <c:layout>
                <c:manualLayout>
                  <c:x val="1.4456499368922581E-2"/>
                  <c:y val="8.366235660425216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C46-417A-8E79-67BF1841AC9A}"/>
                </c:ext>
              </c:extLst>
            </c:dLbl>
            <c:dLbl>
              <c:idx val="1"/>
              <c:layout>
                <c:manualLayout>
                  <c:x val="-7.2282496844613365E-3"/>
                  <c:y val="0.12368755563956098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C46-417A-8E79-67BF1841AC9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Программы</c:v>
                </c:pt>
              </c:strCache>
            </c:strRef>
          </c:cat>
          <c:val>
            <c:numRef>
              <c:f>Лист1!$B$2</c:f>
              <c:numCache>
                <c:formatCode>#,##0.00</c:formatCode>
                <c:ptCount val="1"/>
                <c:pt idx="0">
                  <c:v>467476.39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C46-417A-8E79-67BF1841AC9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2015 год факт</c:v>
                </c:pt>
              </c:strCache>
            </c:strRef>
          </c:tx>
          <c:spPr>
            <a:solidFill>
              <a:srgbClr val="71DAFF"/>
            </a:solidFill>
            <a:scene3d>
              <a:camera prst="orthographicFront"/>
              <a:lightRig rig="threePt" dir="t"/>
            </a:scene3d>
            <a:sp3d prstMaterial="plastic">
              <a:bevelT w="234950" h="158750"/>
            </a:sp3d>
          </c:spPr>
          <c:dLbls>
            <c:dLbl>
              <c:idx val="0"/>
              <c:layout>
                <c:manualLayout>
                  <c:x val="0"/>
                  <c:y val="8.818464615042795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C46-417A-8E79-67BF1841AC9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Программы</c:v>
                </c:pt>
              </c:strCache>
            </c:strRef>
          </c:cat>
          <c:val>
            <c:numRef>
              <c:f>Лист1!$C$2</c:f>
              <c:numCache>
                <c:formatCode>#,##0.0</c:formatCode>
                <c:ptCount val="1"/>
                <c:pt idx="0">
                  <c:v>436304.9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C46-417A-8E79-67BF1841AC9A}"/>
            </c:ext>
          </c:extLst>
        </c:ser>
        <c:dLbls/>
        <c:shape val="box"/>
        <c:axId val="155245952"/>
        <c:axId val="155161728"/>
        <c:axId val="0"/>
      </c:bar3DChart>
      <c:catAx>
        <c:axId val="15524595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2200" b="1" baseline="0">
                <a:latin typeface="Times New Roman" pitchFamily="18" charset="0"/>
              </a:defRPr>
            </a:pPr>
            <a:endParaRPr lang="ru-RU"/>
          </a:p>
        </c:txPr>
        <c:crossAx val="155161728"/>
        <c:crosses val="autoZero"/>
        <c:auto val="1"/>
        <c:lblAlgn val="ctr"/>
        <c:lblOffset val="100"/>
      </c:catAx>
      <c:valAx>
        <c:axId val="155161728"/>
        <c:scaling>
          <c:orientation val="minMax"/>
        </c:scaling>
        <c:axPos val="l"/>
        <c:majorGridlines>
          <c:spPr>
            <a:ln w="6350"/>
          </c:spPr>
        </c:majorGridlines>
        <c:numFmt formatCode="#,##0.00" sourceLinked="1"/>
        <c:tickLblPos val="nextTo"/>
        <c:txPr>
          <a:bodyPr/>
          <a:lstStyle/>
          <a:p>
            <a:pPr>
              <a:defRPr b="1" baseline="0">
                <a:latin typeface="Times New Roman" pitchFamily="18" charset="0"/>
              </a:defRPr>
            </a:pPr>
            <a:endParaRPr lang="ru-RU"/>
          </a:p>
        </c:txPr>
        <c:crossAx val="155245952"/>
        <c:crosses val="autoZero"/>
        <c:crossBetween val="between"/>
        <c:majorUnit val="20000"/>
        <c:minorUnit val="10000"/>
      </c:valAx>
    </c:plotArea>
    <c:legend>
      <c:legendPos val="r"/>
      <c:layout>
        <c:manualLayout>
          <c:xMode val="edge"/>
          <c:yMode val="edge"/>
          <c:x val="0.81072708678999261"/>
          <c:y val="0.34701183486735132"/>
          <c:w val="0.13757010061242395"/>
          <c:h val="0.20662076542757737"/>
        </c:manualLayout>
      </c:layout>
      <c:txPr>
        <a:bodyPr/>
        <a:lstStyle/>
        <a:p>
          <a:pPr>
            <a:defRPr sz="2000" b="1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9.7982940167141968E-3"/>
          <c:y val="0.10754608372179562"/>
          <c:w val="0.973054691454037"/>
          <c:h val="0.62728504660443585"/>
        </c:manualLayout>
      </c:layout>
      <c:bar3DChart>
        <c:barDir val="bar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Развитие человеческого капитала 67,80%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#,##0.0</c:formatCode>
                <c:ptCount val="1"/>
                <c:pt idx="0">
                  <c:v>295807.08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C9E-4389-AE23-49A6173B47C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Комфортная и безопасная среда 16,63%</c:v>
                </c:pt>
              </c:strCache>
            </c:strRef>
          </c:tx>
          <c:spPr>
            <a:solidFill>
              <a:srgbClr val="FFFF99"/>
            </a:solidFill>
          </c:spPr>
          <c:dPt>
            <c:idx val="0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12BE-4C2D-AA69-C6EF9914EEF5}"/>
              </c:ext>
            </c:extLst>
          </c:dPt>
          <c:dLbls>
            <c:dLbl>
              <c:idx val="0"/>
              <c:layout>
                <c:manualLayout>
                  <c:x val="-1.224786752089283E-2"/>
                  <c:y val="-6.683117853566555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2BE-4C2D-AA69-C6EF9914EEF5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#,##0.0</c:formatCode>
                <c:ptCount val="1"/>
                <c:pt idx="0">
                  <c:v>72567.62000000001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C9E-4389-AE23-49A6173B47C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Устойчивый экономический рост 0,002%</c:v>
                </c:pt>
              </c:strCache>
            </c:strRef>
          </c:tx>
          <c:spPr>
            <a:solidFill>
              <a:srgbClr val="C00000"/>
            </a:solidFill>
          </c:spPr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#,##0.0</c:formatCode>
                <c:ptCount val="1"/>
                <c:pt idx="0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C9E-4389-AE23-49A6173B47C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Эффективное государственное управление 15,57%</c:v>
                </c:pt>
              </c:strCache>
            </c:strRef>
          </c:tx>
          <c:dLbls>
            <c:dLbl>
              <c:idx val="0"/>
              <c:layout>
                <c:manualLayout>
                  <c:x val="1.7147014529249834E-2"/>
                  <c:y val="-6.036364512898844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C9E-4389-AE23-49A6173B47CD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#,##0.0</c:formatCode>
                <c:ptCount val="1"/>
                <c:pt idx="0">
                  <c:v>67920.2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C9E-4389-AE23-49A6173B47CD}"/>
            </c:ext>
          </c:extLst>
        </c:ser>
        <c:dLbls>
          <c:showVal val="1"/>
        </c:dLbls>
        <c:gapWidth val="95"/>
        <c:gapDepth val="95"/>
        <c:shape val="cylinder"/>
        <c:axId val="155457792"/>
        <c:axId val="155471872"/>
        <c:axId val="0"/>
      </c:bar3DChart>
      <c:catAx>
        <c:axId val="155457792"/>
        <c:scaling>
          <c:orientation val="minMax"/>
        </c:scaling>
        <c:delete val="1"/>
        <c:axPos val="l"/>
        <c:numFmt formatCode="General" sourceLinked="0"/>
        <c:majorTickMark val="none"/>
        <c:tickLblPos val="nextTo"/>
        <c:crossAx val="155471872"/>
        <c:crosses val="autoZero"/>
        <c:auto val="1"/>
        <c:lblAlgn val="ctr"/>
        <c:lblOffset val="100"/>
      </c:catAx>
      <c:valAx>
        <c:axId val="155471872"/>
        <c:scaling>
          <c:orientation val="minMax"/>
        </c:scaling>
        <c:delete val="1"/>
        <c:axPos val="b"/>
        <c:numFmt formatCode="0%" sourceLinked="1"/>
        <c:majorTickMark val="none"/>
        <c:tickLblPos val="nextTo"/>
        <c:crossAx val="15545779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0024339502400968"/>
          <c:y val="6.0363645128988376E-2"/>
          <c:w val="0.7848157689269083"/>
          <c:h val="0.23610978374842984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image" Target="../media/image13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56A4FF-6FC3-4185-9622-997C6ED1C2E1}" type="doc">
      <dgm:prSet loTypeId="urn:microsoft.com/office/officeart/2005/8/layout/vList4#1" loCatId="list" qsTypeId="urn:microsoft.com/office/officeart/2005/8/quickstyle/3d2#1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AE85DAA1-CE8F-4C9A-909F-00CC9626EE33}">
      <dgm:prSet phldrT="[Текст]" custT="1"/>
      <dgm:spPr/>
      <dgm:t>
        <a:bodyPr/>
        <a:lstStyle/>
        <a:p>
          <a:pPr algn="ctr"/>
          <a:r>
            <a:rPr lang="ru-RU" sz="2800" b="1" dirty="0">
              <a:solidFill>
                <a:srgbClr val="002060"/>
              </a:solidFill>
            </a:rPr>
            <a:t>Деф</a:t>
          </a:r>
          <a:r>
            <a:rPr lang="ru-RU" sz="2800" b="1" dirty="0">
              <a:solidFill>
                <a:schemeClr val="accent1">
                  <a:lumMod val="50000"/>
                </a:schemeClr>
              </a:solidFill>
            </a:rPr>
            <a:t>ицит</a:t>
          </a:r>
          <a:r>
            <a:rPr lang="ru-RU" sz="28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b="1" dirty="0">
              <a:solidFill>
                <a:schemeClr val="accent1">
                  <a:lumMod val="50000"/>
                </a:schemeClr>
              </a:solidFill>
            </a:rPr>
            <a:t>– </a:t>
          </a:r>
          <a:r>
            <a:rPr lang="ru-RU" sz="2800" b="0" dirty="0">
              <a:solidFill>
                <a:schemeClr val="accent1">
                  <a:lumMod val="50000"/>
                </a:schemeClr>
              </a:solidFill>
            </a:rPr>
            <a:t>превышение</a:t>
          </a:r>
          <a:r>
            <a:rPr lang="ru-RU" sz="2800" b="1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dirty="0">
              <a:solidFill>
                <a:schemeClr val="accent1">
                  <a:lumMod val="50000"/>
                </a:schemeClr>
              </a:solidFill>
            </a:rPr>
            <a:t>расходной части бюджета над доходной</a:t>
          </a:r>
          <a:endParaRPr lang="ru-RU" sz="2800" b="1" dirty="0">
            <a:solidFill>
              <a:schemeClr val="accent1">
                <a:lumMod val="50000"/>
              </a:schemeClr>
            </a:solidFill>
          </a:endParaRPr>
        </a:p>
      </dgm:t>
    </dgm:pt>
    <dgm:pt modelId="{9FB525F0-8164-4F98-9489-4427CCC3C35A}" type="parTrans" cxnId="{86E0AA91-A796-4F61-9E59-071198A273C0}">
      <dgm:prSet/>
      <dgm:spPr/>
      <dgm:t>
        <a:bodyPr/>
        <a:lstStyle/>
        <a:p>
          <a:endParaRPr lang="ru-RU"/>
        </a:p>
      </dgm:t>
    </dgm:pt>
    <dgm:pt modelId="{5DB00ED9-30AE-4F6E-85ED-56025241FBBB}" type="sibTrans" cxnId="{86E0AA91-A796-4F61-9E59-071198A273C0}">
      <dgm:prSet/>
      <dgm:spPr/>
      <dgm:t>
        <a:bodyPr/>
        <a:lstStyle/>
        <a:p>
          <a:endParaRPr lang="ru-RU"/>
        </a:p>
      </dgm:t>
    </dgm:pt>
    <dgm:pt modelId="{CFC6FF3C-8E2B-4D0E-8B44-FD71FAB6AA90}">
      <dgm:prSet phldrT="[Текст]" custT="1"/>
      <dgm:spPr/>
      <dgm:t>
        <a:bodyPr/>
        <a:lstStyle/>
        <a:p>
          <a:pPr algn="ctr"/>
          <a:r>
            <a:rPr lang="ru-RU" sz="2800" b="1" dirty="0">
              <a:solidFill>
                <a:schemeClr val="accent1">
                  <a:lumMod val="50000"/>
                </a:schemeClr>
              </a:solidFill>
            </a:rPr>
            <a:t>Профицит - </a:t>
          </a:r>
          <a:r>
            <a:rPr lang="ru-RU" sz="2800" b="0" dirty="0">
              <a:solidFill>
                <a:schemeClr val="accent1">
                  <a:lumMod val="50000"/>
                </a:schemeClr>
              </a:solidFill>
            </a:rPr>
            <a:t>пр</a:t>
          </a:r>
          <a:r>
            <a:rPr lang="ru-RU" sz="2800" dirty="0">
              <a:solidFill>
                <a:schemeClr val="accent1">
                  <a:lumMod val="50000"/>
                </a:schemeClr>
              </a:solidFill>
            </a:rPr>
            <a:t>евышение доходов над расходами  (образуется положительный остаток бюджета)</a:t>
          </a:r>
          <a:endParaRPr lang="ru-RU" sz="2800" b="1" dirty="0">
            <a:solidFill>
              <a:schemeClr val="accent1">
                <a:lumMod val="50000"/>
              </a:schemeClr>
            </a:solidFill>
          </a:endParaRPr>
        </a:p>
      </dgm:t>
    </dgm:pt>
    <dgm:pt modelId="{440BDDF6-97E0-473D-84C8-A77124BA0394}" type="parTrans" cxnId="{D6F25189-6DAC-44E1-B628-A8C7A369374F}">
      <dgm:prSet/>
      <dgm:spPr/>
      <dgm:t>
        <a:bodyPr/>
        <a:lstStyle/>
        <a:p>
          <a:endParaRPr lang="ru-RU"/>
        </a:p>
      </dgm:t>
    </dgm:pt>
    <dgm:pt modelId="{12B055A1-306C-4088-93DD-A47DA46EADC4}" type="sibTrans" cxnId="{D6F25189-6DAC-44E1-B628-A8C7A369374F}">
      <dgm:prSet/>
      <dgm:spPr/>
      <dgm:t>
        <a:bodyPr/>
        <a:lstStyle/>
        <a:p>
          <a:endParaRPr lang="ru-RU"/>
        </a:p>
      </dgm:t>
    </dgm:pt>
    <dgm:pt modelId="{32E33C5E-7138-457E-9DCC-A8BA4E52B141}" type="pres">
      <dgm:prSet presAssocID="{8556A4FF-6FC3-4185-9622-997C6ED1C2E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2CF7F9-FFEC-4BA8-85D9-24E2C5FA6BA2}" type="pres">
      <dgm:prSet presAssocID="{AE85DAA1-CE8F-4C9A-909F-00CC9626EE33}" presName="comp" presStyleCnt="0"/>
      <dgm:spPr/>
    </dgm:pt>
    <dgm:pt modelId="{5270716B-BC12-4C6E-98E7-05C62EFE7CEF}" type="pres">
      <dgm:prSet presAssocID="{AE85DAA1-CE8F-4C9A-909F-00CC9626EE33}" presName="box" presStyleLbl="node1" presStyleIdx="0" presStyleCnt="2"/>
      <dgm:spPr/>
      <dgm:t>
        <a:bodyPr/>
        <a:lstStyle/>
        <a:p>
          <a:endParaRPr lang="ru-RU"/>
        </a:p>
      </dgm:t>
    </dgm:pt>
    <dgm:pt modelId="{82C9E28A-B604-4281-82B9-90405E89532F}" type="pres">
      <dgm:prSet presAssocID="{AE85DAA1-CE8F-4C9A-909F-00CC9626EE33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C43895-CBE5-45A6-90C3-D34531A3E654}" type="pres">
      <dgm:prSet presAssocID="{AE85DAA1-CE8F-4C9A-909F-00CC9626EE33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F6BDA-54F0-4C70-AE74-6A449C87F6A3}" type="pres">
      <dgm:prSet presAssocID="{5DB00ED9-30AE-4F6E-85ED-56025241FBBB}" presName="spacer" presStyleCnt="0"/>
      <dgm:spPr/>
    </dgm:pt>
    <dgm:pt modelId="{68CAFE03-875C-4883-8928-58321F6F4480}" type="pres">
      <dgm:prSet presAssocID="{CFC6FF3C-8E2B-4D0E-8B44-FD71FAB6AA90}" presName="comp" presStyleCnt="0"/>
      <dgm:spPr/>
    </dgm:pt>
    <dgm:pt modelId="{7DB9F5C9-5E22-4BDB-BD88-DE69489FCC30}" type="pres">
      <dgm:prSet presAssocID="{CFC6FF3C-8E2B-4D0E-8B44-FD71FAB6AA90}" presName="box" presStyleLbl="node1" presStyleIdx="1" presStyleCnt="2"/>
      <dgm:spPr/>
      <dgm:t>
        <a:bodyPr/>
        <a:lstStyle/>
        <a:p>
          <a:endParaRPr lang="ru-RU"/>
        </a:p>
      </dgm:t>
    </dgm:pt>
    <dgm:pt modelId="{3B8F6C74-0CDB-4426-BE55-C30F40D4B30D}" type="pres">
      <dgm:prSet presAssocID="{CFC6FF3C-8E2B-4D0E-8B44-FD71FAB6AA90}" presName="img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7CC6E38-85D7-4F75-A23A-2C356F094798}" type="pres">
      <dgm:prSet presAssocID="{CFC6FF3C-8E2B-4D0E-8B44-FD71FAB6AA90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0CDC8E-D497-44E8-80C5-55170EDD40F4}" type="presOf" srcId="{CFC6FF3C-8E2B-4D0E-8B44-FD71FAB6AA90}" destId="{7DB9F5C9-5E22-4BDB-BD88-DE69489FCC30}" srcOrd="0" destOrd="0" presId="urn:microsoft.com/office/officeart/2005/8/layout/vList4#1"/>
    <dgm:cxn modelId="{4E016F0F-58B8-41ED-B2B4-7A9C474A96F0}" type="presOf" srcId="{AE85DAA1-CE8F-4C9A-909F-00CC9626EE33}" destId="{54C43895-CBE5-45A6-90C3-D34531A3E654}" srcOrd="1" destOrd="0" presId="urn:microsoft.com/office/officeart/2005/8/layout/vList4#1"/>
    <dgm:cxn modelId="{86E0AA91-A796-4F61-9E59-071198A273C0}" srcId="{8556A4FF-6FC3-4185-9622-997C6ED1C2E1}" destId="{AE85DAA1-CE8F-4C9A-909F-00CC9626EE33}" srcOrd="0" destOrd="0" parTransId="{9FB525F0-8164-4F98-9489-4427CCC3C35A}" sibTransId="{5DB00ED9-30AE-4F6E-85ED-56025241FBBB}"/>
    <dgm:cxn modelId="{787B7ECF-0D8F-4754-B453-22256069FF1D}" type="presOf" srcId="{CFC6FF3C-8E2B-4D0E-8B44-FD71FAB6AA90}" destId="{57CC6E38-85D7-4F75-A23A-2C356F094798}" srcOrd="1" destOrd="0" presId="urn:microsoft.com/office/officeart/2005/8/layout/vList4#1"/>
    <dgm:cxn modelId="{D6F25189-6DAC-44E1-B628-A8C7A369374F}" srcId="{8556A4FF-6FC3-4185-9622-997C6ED1C2E1}" destId="{CFC6FF3C-8E2B-4D0E-8B44-FD71FAB6AA90}" srcOrd="1" destOrd="0" parTransId="{440BDDF6-97E0-473D-84C8-A77124BA0394}" sibTransId="{12B055A1-306C-4088-93DD-A47DA46EADC4}"/>
    <dgm:cxn modelId="{BF6464AD-B528-4AD3-BF5F-C9FC8906DDEF}" type="presOf" srcId="{AE85DAA1-CE8F-4C9A-909F-00CC9626EE33}" destId="{5270716B-BC12-4C6E-98E7-05C62EFE7CEF}" srcOrd="0" destOrd="0" presId="urn:microsoft.com/office/officeart/2005/8/layout/vList4#1"/>
    <dgm:cxn modelId="{4AD65493-580D-4F7F-BD38-19ECD2A9F8C2}" type="presOf" srcId="{8556A4FF-6FC3-4185-9622-997C6ED1C2E1}" destId="{32E33C5E-7138-457E-9DCC-A8BA4E52B141}" srcOrd="0" destOrd="0" presId="urn:microsoft.com/office/officeart/2005/8/layout/vList4#1"/>
    <dgm:cxn modelId="{35473030-20D9-4606-AFC7-B76D6195EC74}" type="presParOf" srcId="{32E33C5E-7138-457E-9DCC-A8BA4E52B141}" destId="{E92CF7F9-FFEC-4BA8-85D9-24E2C5FA6BA2}" srcOrd="0" destOrd="0" presId="urn:microsoft.com/office/officeart/2005/8/layout/vList4#1"/>
    <dgm:cxn modelId="{8DF769D1-F534-4A97-A2CE-7429699B9E29}" type="presParOf" srcId="{E92CF7F9-FFEC-4BA8-85D9-24E2C5FA6BA2}" destId="{5270716B-BC12-4C6E-98E7-05C62EFE7CEF}" srcOrd="0" destOrd="0" presId="urn:microsoft.com/office/officeart/2005/8/layout/vList4#1"/>
    <dgm:cxn modelId="{35ED16E6-F965-4416-A82D-7FB4B0578B06}" type="presParOf" srcId="{E92CF7F9-FFEC-4BA8-85D9-24E2C5FA6BA2}" destId="{82C9E28A-B604-4281-82B9-90405E89532F}" srcOrd="1" destOrd="0" presId="urn:microsoft.com/office/officeart/2005/8/layout/vList4#1"/>
    <dgm:cxn modelId="{786F5730-C358-43AF-99DC-C3CDF8E0F9C1}" type="presParOf" srcId="{E92CF7F9-FFEC-4BA8-85D9-24E2C5FA6BA2}" destId="{54C43895-CBE5-45A6-90C3-D34531A3E654}" srcOrd="2" destOrd="0" presId="urn:microsoft.com/office/officeart/2005/8/layout/vList4#1"/>
    <dgm:cxn modelId="{693C3847-BC0B-491C-BBB8-20D63DB00B79}" type="presParOf" srcId="{32E33C5E-7138-457E-9DCC-A8BA4E52B141}" destId="{793F6BDA-54F0-4C70-AE74-6A449C87F6A3}" srcOrd="1" destOrd="0" presId="urn:microsoft.com/office/officeart/2005/8/layout/vList4#1"/>
    <dgm:cxn modelId="{7E614132-5F66-4213-9D42-9A7A7EB591B6}" type="presParOf" srcId="{32E33C5E-7138-457E-9DCC-A8BA4E52B141}" destId="{68CAFE03-875C-4883-8928-58321F6F4480}" srcOrd="2" destOrd="0" presId="urn:microsoft.com/office/officeart/2005/8/layout/vList4#1"/>
    <dgm:cxn modelId="{BDFFD378-1F6B-4550-BFC6-A0F8A9AD2449}" type="presParOf" srcId="{68CAFE03-875C-4883-8928-58321F6F4480}" destId="{7DB9F5C9-5E22-4BDB-BD88-DE69489FCC30}" srcOrd="0" destOrd="0" presId="urn:microsoft.com/office/officeart/2005/8/layout/vList4#1"/>
    <dgm:cxn modelId="{C6560222-D08D-43A3-9F24-90DCD540487F}" type="presParOf" srcId="{68CAFE03-875C-4883-8928-58321F6F4480}" destId="{3B8F6C74-0CDB-4426-BE55-C30F40D4B30D}" srcOrd="1" destOrd="0" presId="urn:microsoft.com/office/officeart/2005/8/layout/vList4#1"/>
    <dgm:cxn modelId="{01000946-CA75-48A4-B347-3595A0D0FA45}" type="presParOf" srcId="{68CAFE03-875C-4883-8928-58321F6F4480}" destId="{57CC6E38-85D7-4F75-A23A-2C356F094798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51DCB0-9A26-4102-9A21-F9A9D7719C47}" type="doc">
      <dgm:prSet loTypeId="urn:microsoft.com/office/officeart/2005/8/layout/matrix1" loCatId="matrix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DC06C8AF-B4F3-428D-BFED-05CD8483B4D4}">
      <dgm:prSet phldrT="[Текст]" custT="1"/>
      <dgm:spPr/>
      <dgm:t>
        <a:bodyPr/>
        <a:lstStyle/>
        <a:p>
          <a:r>
            <a:rPr lang="ru-RU" sz="4000" b="1"/>
            <a:t>Стадии</a:t>
          </a:r>
          <a:endParaRPr lang="ru-RU" sz="4000" b="1" dirty="0"/>
        </a:p>
      </dgm:t>
    </dgm:pt>
    <dgm:pt modelId="{12C751D4-1DF0-44EC-8A82-85B640FAF391}" type="parTrans" cxnId="{7A086F68-00F2-406B-9D73-8E302855F1C6}">
      <dgm:prSet/>
      <dgm:spPr/>
      <dgm:t>
        <a:bodyPr/>
        <a:lstStyle/>
        <a:p>
          <a:endParaRPr lang="ru-RU"/>
        </a:p>
      </dgm:t>
    </dgm:pt>
    <dgm:pt modelId="{1960434D-0DCA-4163-A6A8-0E05D82F8D13}" type="sibTrans" cxnId="{7A086F68-00F2-406B-9D73-8E302855F1C6}">
      <dgm:prSet/>
      <dgm:spPr/>
      <dgm:t>
        <a:bodyPr/>
        <a:lstStyle/>
        <a:p>
          <a:endParaRPr lang="ru-RU"/>
        </a:p>
      </dgm:t>
    </dgm:pt>
    <dgm:pt modelId="{4AB9D5C6-CFF6-47C5-A215-B57DC19C1A5E}">
      <dgm:prSet phldrT="[Текст]" custT="1"/>
      <dgm:spPr/>
      <dgm:t>
        <a:bodyPr/>
        <a:lstStyle/>
        <a:p>
          <a:r>
            <a:rPr lang="ru-RU" sz="2600" b="1" i="0" dirty="0">
              <a:solidFill>
                <a:srgbClr val="5B052A"/>
              </a:solidFill>
            </a:rPr>
            <a:t>Составление проектов бюджетов</a:t>
          </a:r>
          <a:r>
            <a:rPr lang="ru-RU" sz="1700" b="0" i="0" dirty="0"/>
            <a:t> — подготовка экономического обоснования доходов и расходов бюджета</a:t>
          </a:r>
          <a:endParaRPr lang="ru-RU" sz="1700" dirty="0"/>
        </a:p>
      </dgm:t>
    </dgm:pt>
    <dgm:pt modelId="{E68F91E7-DE98-4D3E-814F-F29BC96207EC}" type="parTrans" cxnId="{21C08518-AA19-4A98-AA58-A0A33C1D3D06}">
      <dgm:prSet/>
      <dgm:spPr/>
      <dgm:t>
        <a:bodyPr/>
        <a:lstStyle/>
        <a:p>
          <a:endParaRPr lang="ru-RU"/>
        </a:p>
      </dgm:t>
    </dgm:pt>
    <dgm:pt modelId="{23277E28-9440-480C-8D5A-42DC1603EC88}" type="sibTrans" cxnId="{21C08518-AA19-4A98-AA58-A0A33C1D3D06}">
      <dgm:prSet/>
      <dgm:spPr/>
      <dgm:t>
        <a:bodyPr/>
        <a:lstStyle/>
        <a:p>
          <a:endParaRPr lang="ru-RU"/>
        </a:p>
      </dgm:t>
    </dgm:pt>
    <dgm:pt modelId="{5E9DE650-4EC6-4E25-87AF-46D297C7969A}">
      <dgm:prSet phldrT="[Текст]" custT="1"/>
      <dgm:spPr/>
      <dgm:t>
        <a:bodyPr/>
        <a:lstStyle/>
        <a:p>
          <a:r>
            <a:rPr lang="ru-RU" sz="2600" b="1" i="0" dirty="0">
              <a:solidFill>
                <a:srgbClr val="5B052A"/>
              </a:solidFill>
            </a:rPr>
            <a:t>Утверждение проектов бюджетов</a:t>
          </a:r>
          <a:r>
            <a:rPr lang="ru-RU" sz="1700" b="0" i="0" dirty="0"/>
            <a:t> — принятие нормативных правовых актов о бюджете соответствующего уровня на очередной финансовый год</a:t>
          </a:r>
          <a:endParaRPr lang="ru-RU" sz="1700" dirty="0"/>
        </a:p>
      </dgm:t>
    </dgm:pt>
    <dgm:pt modelId="{5C8A5E44-192F-4E71-A2FD-72DCACF4E992}" type="parTrans" cxnId="{CCD1832B-A5E2-4FFB-9ACD-71366F38E1D2}">
      <dgm:prSet/>
      <dgm:spPr/>
      <dgm:t>
        <a:bodyPr/>
        <a:lstStyle/>
        <a:p>
          <a:endParaRPr lang="ru-RU"/>
        </a:p>
      </dgm:t>
    </dgm:pt>
    <dgm:pt modelId="{8D5A84BD-00ED-497B-B663-DE6B2425AF31}" type="sibTrans" cxnId="{CCD1832B-A5E2-4FFB-9ACD-71366F38E1D2}">
      <dgm:prSet/>
      <dgm:spPr/>
      <dgm:t>
        <a:bodyPr/>
        <a:lstStyle/>
        <a:p>
          <a:endParaRPr lang="ru-RU"/>
        </a:p>
      </dgm:t>
    </dgm:pt>
    <dgm:pt modelId="{3452220A-19D6-4F61-A5AE-8AAE4804A099}">
      <dgm:prSet phldrT="[Текст]" custT="1"/>
      <dgm:spPr/>
      <dgm:t>
        <a:bodyPr/>
        <a:lstStyle/>
        <a:p>
          <a:r>
            <a:rPr lang="ru-RU" sz="2600" b="1" i="0" dirty="0">
              <a:solidFill>
                <a:srgbClr val="5B052A"/>
              </a:solidFill>
            </a:rPr>
            <a:t>Исполнение бюджетов</a:t>
          </a:r>
          <a:r>
            <a:rPr lang="ru-RU" sz="1700" b="0" i="0" dirty="0"/>
            <a:t> — получение доходов бюджета и распределение бюджетных средств в соответствии с нормативно-правовым актом о бюджете</a:t>
          </a:r>
          <a:endParaRPr lang="ru-RU" sz="1700" dirty="0"/>
        </a:p>
      </dgm:t>
    </dgm:pt>
    <dgm:pt modelId="{6C5B37C7-6164-48CB-AC50-88A0165DCDE7}" type="parTrans" cxnId="{9A1DCF28-891A-4EB6-8AEB-DB57A9C0E094}">
      <dgm:prSet/>
      <dgm:spPr/>
      <dgm:t>
        <a:bodyPr/>
        <a:lstStyle/>
        <a:p>
          <a:endParaRPr lang="ru-RU"/>
        </a:p>
      </dgm:t>
    </dgm:pt>
    <dgm:pt modelId="{6E0E136D-07DE-4372-9B5B-019F0BBD9F9F}" type="sibTrans" cxnId="{9A1DCF28-891A-4EB6-8AEB-DB57A9C0E094}">
      <dgm:prSet/>
      <dgm:spPr/>
      <dgm:t>
        <a:bodyPr/>
        <a:lstStyle/>
        <a:p>
          <a:endParaRPr lang="ru-RU"/>
        </a:p>
      </dgm:t>
    </dgm:pt>
    <dgm:pt modelId="{8F8C17C1-438B-4A04-BB1E-1C79AB1A978F}">
      <dgm:prSet phldrT="[Текст]" custT="1"/>
      <dgm:spPr/>
      <dgm:t>
        <a:bodyPr/>
        <a:lstStyle/>
        <a:p>
          <a:r>
            <a:rPr lang="ru-RU" sz="2600" b="1" i="0" dirty="0">
              <a:solidFill>
                <a:srgbClr val="5B052A"/>
              </a:solidFill>
            </a:rPr>
            <a:t>Контроль и отчет</a:t>
          </a:r>
          <a:r>
            <a:rPr lang="ru-RU" sz="1700" b="0" i="0" dirty="0"/>
            <a:t>— текущий контроль за использованием бюджетных средств и подведение итогов исполнения бюджета по окончании финансового года</a:t>
          </a:r>
          <a:endParaRPr lang="ru-RU" sz="1700" dirty="0"/>
        </a:p>
      </dgm:t>
    </dgm:pt>
    <dgm:pt modelId="{D69129C7-C789-4D90-A54D-24B7A6AEAE8A}" type="parTrans" cxnId="{A6407C0B-7619-4B1C-86EA-5CC91B181A21}">
      <dgm:prSet/>
      <dgm:spPr/>
      <dgm:t>
        <a:bodyPr/>
        <a:lstStyle/>
        <a:p>
          <a:endParaRPr lang="ru-RU"/>
        </a:p>
      </dgm:t>
    </dgm:pt>
    <dgm:pt modelId="{D188C2CC-D56E-41B7-BFC6-B52DBFF90912}" type="sibTrans" cxnId="{A6407C0B-7619-4B1C-86EA-5CC91B181A21}">
      <dgm:prSet/>
      <dgm:spPr/>
      <dgm:t>
        <a:bodyPr/>
        <a:lstStyle/>
        <a:p>
          <a:endParaRPr lang="ru-RU"/>
        </a:p>
      </dgm:t>
    </dgm:pt>
    <dgm:pt modelId="{DEC91F9F-A83A-42D1-927F-EC9561862633}" type="pres">
      <dgm:prSet presAssocID="{7F51DCB0-9A26-4102-9A21-F9A9D7719C47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1EF035-6B69-4E51-9DB3-D53BD4686FF3}" type="pres">
      <dgm:prSet presAssocID="{7F51DCB0-9A26-4102-9A21-F9A9D7719C47}" presName="matrix" presStyleCnt="0"/>
      <dgm:spPr/>
    </dgm:pt>
    <dgm:pt modelId="{9B0AD3E9-9DAB-477B-99FA-838937D51A3F}" type="pres">
      <dgm:prSet presAssocID="{7F51DCB0-9A26-4102-9A21-F9A9D7719C47}" presName="tile1" presStyleLbl="node1" presStyleIdx="0" presStyleCnt="4"/>
      <dgm:spPr/>
      <dgm:t>
        <a:bodyPr/>
        <a:lstStyle/>
        <a:p>
          <a:endParaRPr lang="ru-RU"/>
        </a:p>
      </dgm:t>
    </dgm:pt>
    <dgm:pt modelId="{9FE178D9-DF71-4FE9-A2BF-71A8C9546CBE}" type="pres">
      <dgm:prSet presAssocID="{7F51DCB0-9A26-4102-9A21-F9A9D7719C47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168AAD-F421-4D51-8C68-A2B9DCB75354}" type="pres">
      <dgm:prSet presAssocID="{7F51DCB0-9A26-4102-9A21-F9A9D7719C47}" presName="tile2" presStyleLbl="node1" presStyleIdx="1" presStyleCnt="4"/>
      <dgm:spPr/>
      <dgm:t>
        <a:bodyPr/>
        <a:lstStyle/>
        <a:p>
          <a:endParaRPr lang="ru-RU"/>
        </a:p>
      </dgm:t>
    </dgm:pt>
    <dgm:pt modelId="{52E49CBF-90FB-4E67-AFED-BAB2E5E6FECC}" type="pres">
      <dgm:prSet presAssocID="{7F51DCB0-9A26-4102-9A21-F9A9D7719C47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4B8565-D8FF-4915-9704-C18BE126AD62}" type="pres">
      <dgm:prSet presAssocID="{7F51DCB0-9A26-4102-9A21-F9A9D7719C47}" presName="tile3" presStyleLbl="node1" presStyleIdx="2" presStyleCnt="4"/>
      <dgm:spPr/>
      <dgm:t>
        <a:bodyPr/>
        <a:lstStyle/>
        <a:p>
          <a:endParaRPr lang="ru-RU"/>
        </a:p>
      </dgm:t>
    </dgm:pt>
    <dgm:pt modelId="{9D15661D-1F10-4DFC-A9E8-93A24A496042}" type="pres">
      <dgm:prSet presAssocID="{7F51DCB0-9A26-4102-9A21-F9A9D7719C47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8DC48-BBE7-46F7-8810-CE220EEDF48C}" type="pres">
      <dgm:prSet presAssocID="{7F51DCB0-9A26-4102-9A21-F9A9D7719C47}" presName="tile4" presStyleLbl="node1" presStyleIdx="3" presStyleCnt="4"/>
      <dgm:spPr/>
      <dgm:t>
        <a:bodyPr/>
        <a:lstStyle/>
        <a:p>
          <a:endParaRPr lang="ru-RU"/>
        </a:p>
      </dgm:t>
    </dgm:pt>
    <dgm:pt modelId="{FB7BC875-3505-4915-94D5-C280F1353A03}" type="pres">
      <dgm:prSet presAssocID="{7F51DCB0-9A26-4102-9A21-F9A9D7719C47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A49D3A-AAC1-4286-B2F9-C4D667862C7F}" type="pres">
      <dgm:prSet presAssocID="{7F51DCB0-9A26-4102-9A21-F9A9D7719C47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B519E-2330-47ED-99A5-A872DDCE5989}" type="presOf" srcId="{4AB9D5C6-CFF6-47C5-A215-B57DC19C1A5E}" destId="{9FE178D9-DF71-4FE9-A2BF-71A8C9546CBE}" srcOrd="1" destOrd="0" presId="urn:microsoft.com/office/officeart/2005/8/layout/matrix1"/>
    <dgm:cxn modelId="{321FD95B-AF4E-4CB1-AC81-05C194A38A02}" type="presOf" srcId="{DC06C8AF-B4F3-428D-BFED-05CD8483B4D4}" destId="{0FA49D3A-AAC1-4286-B2F9-C4D667862C7F}" srcOrd="0" destOrd="0" presId="urn:microsoft.com/office/officeart/2005/8/layout/matrix1"/>
    <dgm:cxn modelId="{CCD1832B-A5E2-4FFB-9ACD-71366F38E1D2}" srcId="{DC06C8AF-B4F3-428D-BFED-05CD8483B4D4}" destId="{5E9DE650-4EC6-4E25-87AF-46D297C7969A}" srcOrd="1" destOrd="0" parTransId="{5C8A5E44-192F-4E71-A2FD-72DCACF4E992}" sibTransId="{8D5A84BD-00ED-497B-B663-DE6B2425AF31}"/>
    <dgm:cxn modelId="{21C08518-AA19-4A98-AA58-A0A33C1D3D06}" srcId="{DC06C8AF-B4F3-428D-BFED-05CD8483B4D4}" destId="{4AB9D5C6-CFF6-47C5-A215-B57DC19C1A5E}" srcOrd="0" destOrd="0" parTransId="{E68F91E7-DE98-4D3E-814F-F29BC96207EC}" sibTransId="{23277E28-9440-480C-8D5A-42DC1603EC88}"/>
    <dgm:cxn modelId="{3C3DF265-E440-4E37-A99F-0F4F07F8ED05}" type="presOf" srcId="{5E9DE650-4EC6-4E25-87AF-46D297C7969A}" destId="{52168AAD-F421-4D51-8C68-A2B9DCB75354}" srcOrd="0" destOrd="0" presId="urn:microsoft.com/office/officeart/2005/8/layout/matrix1"/>
    <dgm:cxn modelId="{7A086F68-00F2-406B-9D73-8E302855F1C6}" srcId="{7F51DCB0-9A26-4102-9A21-F9A9D7719C47}" destId="{DC06C8AF-B4F3-428D-BFED-05CD8483B4D4}" srcOrd="0" destOrd="0" parTransId="{12C751D4-1DF0-44EC-8A82-85B640FAF391}" sibTransId="{1960434D-0DCA-4163-A6A8-0E05D82F8D13}"/>
    <dgm:cxn modelId="{605F647E-DD13-4428-819B-03AB10CAE1FF}" type="presOf" srcId="{4AB9D5C6-CFF6-47C5-A215-B57DC19C1A5E}" destId="{9B0AD3E9-9DAB-477B-99FA-838937D51A3F}" srcOrd="0" destOrd="0" presId="urn:microsoft.com/office/officeart/2005/8/layout/matrix1"/>
    <dgm:cxn modelId="{7DAC322A-61BC-43FF-B121-86825238C9ED}" type="presOf" srcId="{8F8C17C1-438B-4A04-BB1E-1C79AB1A978F}" destId="{42E8DC48-BBE7-46F7-8810-CE220EEDF48C}" srcOrd="0" destOrd="0" presId="urn:microsoft.com/office/officeart/2005/8/layout/matrix1"/>
    <dgm:cxn modelId="{8A96F162-A746-4127-A45B-264ED474896C}" type="presOf" srcId="{8F8C17C1-438B-4A04-BB1E-1C79AB1A978F}" destId="{FB7BC875-3505-4915-94D5-C280F1353A03}" srcOrd="1" destOrd="0" presId="urn:microsoft.com/office/officeart/2005/8/layout/matrix1"/>
    <dgm:cxn modelId="{A6407C0B-7619-4B1C-86EA-5CC91B181A21}" srcId="{DC06C8AF-B4F3-428D-BFED-05CD8483B4D4}" destId="{8F8C17C1-438B-4A04-BB1E-1C79AB1A978F}" srcOrd="3" destOrd="0" parTransId="{D69129C7-C789-4D90-A54D-24B7A6AEAE8A}" sibTransId="{D188C2CC-D56E-41B7-BFC6-B52DBFF90912}"/>
    <dgm:cxn modelId="{D0417261-BAFC-4B60-BD50-BD63D0CD3888}" type="presOf" srcId="{7F51DCB0-9A26-4102-9A21-F9A9D7719C47}" destId="{DEC91F9F-A83A-42D1-927F-EC9561862633}" srcOrd="0" destOrd="0" presId="urn:microsoft.com/office/officeart/2005/8/layout/matrix1"/>
    <dgm:cxn modelId="{6140EC19-1C09-4F24-9CA6-D0559D03EA43}" type="presOf" srcId="{3452220A-19D6-4F61-A5AE-8AAE4804A099}" destId="{FD4B8565-D8FF-4915-9704-C18BE126AD62}" srcOrd="0" destOrd="0" presId="urn:microsoft.com/office/officeart/2005/8/layout/matrix1"/>
    <dgm:cxn modelId="{2C2BD53C-2000-41D7-BAE1-ECE4BFFE3702}" type="presOf" srcId="{5E9DE650-4EC6-4E25-87AF-46D297C7969A}" destId="{52E49CBF-90FB-4E67-AFED-BAB2E5E6FECC}" srcOrd="1" destOrd="0" presId="urn:microsoft.com/office/officeart/2005/8/layout/matrix1"/>
    <dgm:cxn modelId="{9A1DCF28-891A-4EB6-8AEB-DB57A9C0E094}" srcId="{DC06C8AF-B4F3-428D-BFED-05CD8483B4D4}" destId="{3452220A-19D6-4F61-A5AE-8AAE4804A099}" srcOrd="2" destOrd="0" parTransId="{6C5B37C7-6164-48CB-AC50-88A0165DCDE7}" sibTransId="{6E0E136D-07DE-4372-9B5B-019F0BBD9F9F}"/>
    <dgm:cxn modelId="{12092DD9-FC5E-47A5-AE62-FBDE10E62366}" type="presOf" srcId="{3452220A-19D6-4F61-A5AE-8AAE4804A099}" destId="{9D15661D-1F10-4DFC-A9E8-93A24A496042}" srcOrd="1" destOrd="0" presId="urn:microsoft.com/office/officeart/2005/8/layout/matrix1"/>
    <dgm:cxn modelId="{2853FBC6-5C12-43F5-B760-E40973882D48}" type="presParOf" srcId="{DEC91F9F-A83A-42D1-927F-EC9561862633}" destId="{181EF035-6B69-4E51-9DB3-D53BD4686FF3}" srcOrd="0" destOrd="0" presId="urn:microsoft.com/office/officeart/2005/8/layout/matrix1"/>
    <dgm:cxn modelId="{F05BB9CE-F9E7-4C2E-8E6E-C301AAB1AA18}" type="presParOf" srcId="{181EF035-6B69-4E51-9DB3-D53BD4686FF3}" destId="{9B0AD3E9-9DAB-477B-99FA-838937D51A3F}" srcOrd="0" destOrd="0" presId="urn:microsoft.com/office/officeart/2005/8/layout/matrix1"/>
    <dgm:cxn modelId="{4F5E053F-D244-4B64-9F21-AC0A7288E40A}" type="presParOf" srcId="{181EF035-6B69-4E51-9DB3-D53BD4686FF3}" destId="{9FE178D9-DF71-4FE9-A2BF-71A8C9546CBE}" srcOrd="1" destOrd="0" presId="urn:microsoft.com/office/officeart/2005/8/layout/matrix1"/>
    <dgm:cxn modelId="{A641EC9F-5B04-458D-8779-BB09F19A3C54}" type="presParOf" srcId="{181EF035-6B69-4E51-9DB3-D53BD4686FF3}" destId="{52168AAD-F421-4D51-8C68-A2B9DCB75354}" srcOrd="2" destOrd="0" presId="urn:microsoft.com/office/officeart/2005/8/layout/matrix1"/>
    <dgm:cxn modelId="{E8728EB5-0826-49D8-ADE8-281834271096}" type="presParOf" srcId="{181EF035-6B69-4E51-9DB3-D53BD4686FF3}" destId="{52E49CBF-90FB-4E67-AFED-BAB2E5E6FECC}" srcOrd="3" destOrd="0" presId="urn:microsoft.com/office/officeart/2005/8/layout/matrix1"/>
    <dgm:cxn modelId="{AE632DF3-950C-414F-8D82-7AF3AC81B321}" type="presParOf" srcId="{181EF035-6B69-4E51-9DB3-D53BD4686FF3}" destId="{FD4B8565-D8FF-4915-9704-C18BE126AD62}" srcOrd="4" destOrd="0" presId="urn:microsoft.com/office/officeart/2005/8/layout/matrix1"/>
    <dgm:cxn modelId="{B5055BCC-48FB-41E2-96D7-A436ACCC9944}" type="presParOf" srcId="{181EF035-6B69-4E51-9DB3-D53BD4686FF3}" destId="{9D15661D-1F10-4DFC-A9E8-93A24A496042}" srcOrd="5" destOrd="0" presId="urn:microsoft.com/office/officeart/2005/8/layout/matrix1"/>
    <dgm:cxn modelId="{2B13B0A2-7129-4E18-9CBD-2D78439E4EA9}" type="presParOf" srcId="{181EF035-6B69-4E51-9DB3-D53BD4686FF3}" destId="{42E8DC48-BBE7-46F7-8810-CE220EEDF48C}" srcOrd="6" destOrd="0" presId="urn:microsoft.com/office/officeart/2005/8/layout/matrix1"/>
    <dgm:cxn modelId="{76FD99E2-C449-457B-9AA2-E660263B0A1A}" type="presParOf" srcId="{181EF035-6B69-4E51-9DB3-D53BD4686FF3}" destId="{FB7BC875-3505-4915-94D5-C280F1353A03}" srcOrd="7" destOrd="0" presId="urn:microsoft.com/office/officeart/2005/8/layout/matrix1"/>
    <dgm:cxn modelId="{6048E18F-49A4-45C9-B929-6F2D9CA47600}" type="presParOf" srcId="{DEC91F9F-A83A-42D1-927F-EC9561862633}" destId="{0FA49D3A-AAC1-4286-B2F9-C4D667862C7F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B6D04EC-4BCC-4391-8A89-551A5CD322B6}" type="doc">
      <dgm:prSet loTypeId="urn:microsoft.com/office/officeart/2005/8/layout/equation1" loCatId="relationship" qsTypeId="urn:microsoft.com/office/officeart/2005/8/quickstyle/simple1" qsCatId="simple" csTypeId="urn:microsoft.com/office/officeart/2005/8/colors/colorful5" csCatId="colorful" phldr="1"/>
      <dgm:spPr/>
    </dgm:pt>
    <dgm:pt modelId="{FF6CFBAD-CA4F-4B16-9839-118CBB624B50}">
      <dgm:prSet phldrT="[Текст]" custT="1"/>
      <dgm:sp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000" dirty="0">
              <a:solidFill>
                <a:schemeClr val="tx1"/>
              </a:solidFill>
            </a:rPr>
            <a:t>5 345,91 тыс. руб.</a:t>
          </a:r>
        </a:p>
        <a:p>
          <a:r>
            <a:rPr lang="ru-RU" sz="2000" dirty="0">
              <a:solidFill>
                <a:schemeClr val="tx1"/>
              </a:solidFill>
            </a:rPr>
            <a:t>изменение остатков средств бюджета</a:t>
          </a:r>
        </a:p>
      </dgm:t>
    </dgm:pt>
    <dgm:pt modelId="{E696499E-7E87-4286-903A-2F01D72D4209}" type="parTrans" cxnId="{0ED9F664-BEE2-4CFF-AE54-CF124D499C12}">
      <dgm:prSet/>
      <dgm:spPr/>
      <dgm:t>
        <a:bodyPr/>
        <a:lstStyle/>
        <a:p>
          <a:endParaRPr lang="ru-RU"/>
        </a:p>
      </dgm:t>
    </dgm:pt>
    <dgm:pt modelId="{F9E3D739-6CB4-47A7-B2CA-B89399EE3B28}" type="sibTrans" cxnId="{0ED9F664-BEE2-4CFF-AE54-CF124D499C12}">
      <dgm:prSet/>
      <dgm:spPr/>
      <dgm:t>
        <a:bodyPr/>
        <a:lstStyle/>
        <a:p>
          <a:endParaRPr lang="ru-RU"/>
        </a:p>
      </dgm:t>
    </dgm:pt>
    <dgm:pt modelId="{D01827F3-533F-494C-BAB1-D1B74185D603}" type="pres">
      <dgm:prSet presAssocID="{AB6D04EC-4BCC-4391-8A89-551A5CD322B6}" presName="linearFlow" presStyleCnt="0">
        <dgm:presLayoutVars>
          <dgm:dir/>
          <dgm:resizeHandles val="exact"/>
        </dgm:presLayoutVars>
      </dgm:prSet>
      <dgm:spPr/>
    </dgm:pt>
    <dgm:pt modelId="{C474010D-574E-4E00-930B-8AF64FB42184}" type="pres">
      <dgm:prSet presAssocID="{FF6CFBAD-CA4F-4B16-9839-118CBB624B50}" presName="node" presStyleLbl="node1" presStyleIdx="0" presStyleCnt="1" custScaleX="127768" custScaleY="118063" custLinFactNeighborX="17817" custLinFactNeighborY="117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0F54DF-A5AC-4391-B1CB-AD0D41F8C280}" type="presOf" srcId="{AB6D04EC-4BCC-4391-8A89-551A5CD322B6}" destId="{D01827F3-533F-494C-BAB1-D1B74185D603}" srcOrd="0" destOrd="0" presId="urn:microsoft.com/office/officeart/2005/8/layout/equation1"/>
    <dgm:cxn modelId="{0ED9F664-BEE2-4CFF-AE54-CF124D499C12}" srcId="{AB6D04EC-4BCC-4391-8A89-551A5CD322B6}" destId="{FF6CFBAD-CA4F-4B16-9839-118CBB624B50}" srcOrd="0" destOrd="0" parTransId="{E696499E-7E87-4286-903A-2F01D72D4209}" sibTransId="{F9E3D739-6CB4-47A7-B2CA-B89399EE3B28}"/>
    <dgm:cxn modelId="{520AE6C3-F70E-4096-8327-A9D775374507}" type="presOf" srcId="{FF6CFBAD-CA4F-4B16-9839-118CBB624B50}" destId="{C474010D-574E-4E00-930B-8AF64FB42184}" srcOrd="0" destOrd="0" presId="urn:microsoft.com/office/officeart/2005/8/layout/equation1"/>
    <dgm:cxn modelId="{FA3C3687-0B53-4111-BB69-61BC4E7DF602}" type="presParOf" srcId="{D01827F3-533F-494C-BAB1-D1B74185D603}" destId="{C474010D-574E-4E00-930B-8AF64FB42184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33CF78-6BFF-41D8-AB84-69CACDE9FDA4}" type="doc">
      <dgm:prSet loTypeId="urn:microsoft.com/office/officeart/2005/8/layout/hierarchy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67EC706-A60B-4C17-97F6-FC9AF0649810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3,45%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акцизы по подакцизным товарам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3 642,14 </a:t>
          </a:r>
          <a:r>
            <a:rPr lang="ru-RU" sz="15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70FFC76E-5B47-40F5-8238-363D34EF5BA5}" type="parTrans" cxnId="{FCB3E4DC-05A9-4B0F-90B3-DCB1CCEE05D3}">
      <dgm:prSet/>
      <dgm:spPr/>
      <dgm:t>
        <a:bodyPr/>
        <a:lstStyle/>
        <a:p>
          <a:endParaRPr lang="ru-RU"/>
        </a:p>
      </dgm:t>
    </dgm:pt>
    <dgm:pt modelId="{DA890C3B-CF7C-476C-8B02-2399602B7515}" type="sibTrans" cxnId="{FCB3E4DC-05A9-4B0F-90B3-DCB1CCEE05D3}">
      <dgm:prSet/>
      <dgm:spPr/>
      <dgm:t>
        <a:bodyPr/>
        <a:lstStyle/>
        <a:p>
          <a:endParaRPr lang="ru-RU"/>
        </a:p>
      </dgm:t>
    </dgm:pt>
    <dgm:pt modelId="{8BFD8226-7331-4AE2-A86D-C907F3428776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86,96%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 на доходы физических лиц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91 840,98 т. р.</a:t>
          </a:r>
        </a:p>
      </dgm:t>
    </dgm:pt>
    <dgm:pt modelId="{E7320666-A31C-4152-8DE6-E90645B4D7EF}" type="sibTrans" cxnId="{761D312E-545A-44E3-864E-991E66CD6808}">
      <dgm:prSet/>
      <dgm:spPr/>
      <dgm:t>
        <a:bodyPr/>
        <a:lstStyle/>
        <a:p>
          <a:endParaRPr lang="ru-RU"/>
        </a:p>
      </dgm:t>
    </dgm:pt>
    <dgm:pt modelId="{BB85C25E-5DE3-4749-8E5F-9A62F3918831}" type="parTrans" cxnId="{761D312E-545A-44E3-864E-991E66CD6808}">
      <dgm:prSet/>
      <dgm:spPr/>
      <dgm:t>
        <a:bodyPr/>
        <a:lstStyle/>
        <a:p>
          <a:endParaRPr lang="ru-RU"/>
        </a:p>
      </dgm:t>
    </dgm:pt>
    <dgm:pt modelId="{CE66326D-6C10-4F15-8BE6-42D1F955F67A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7,97%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налоги на совокупный доход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8 421,75 </a:t>
          </a:r>
          <a:r>
            <a:rPr lang="ru-RU" sz="15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FE5A7ED0-225E-48CB-A9A2-CB9D7BF45FC6}" type="parTrans" cxnId="{6A08D2E9-08DF-4350-8CEF-F8CB7088F127}">
      <dgm:prSet/>
      <dgm:spPr/>
      <dgm:t>
        <a:bodyPr/>
        <a:lstStyle/>
        <a:p>
          <a:endParaRPr lang="ru-RU"/>
        </a:p>
      </dgm:t>
    </dgm:pt>
    <dgm:pt modelId="{029A964C-C48B-4487-A4B2-721C0F9DC92F}" type="sibTrans" cxnId="{6A08D2E9-08DF-4350-8CEF-F8CB7088F127}">
      <dgm:prSet/>
      <dgm:spPr/>
      <dgm:t>
        <a:bodyPr/>
        <a:lstStyle/>
        <a:p>
          <a:endParaRPr lang="ru-RU"/>
        </a:p>
      </dgm:t>
    </dgm:pt>
    <dgm:pt modelId="{BB7B9223-B9F1-43F4-ACB3-3E38D75965C2}">
      <dgm:prSet custT="1"/>
      <dgm:spPr/>
      <dgm:t>
        <a:bodyPr/>
        <a:lstStyle/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0,17%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налоги на имущество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180,44 т.р.</a:t>
          </a:r>
        </a:p>
      </dgm:t>
    </dgm:pt>
    <dgm:pt modelId="{271834AF-8A19-45EA-BB75-614D9952AE51}" type="parTrans" cxnId="{9F939788-A9A9-4015-9F12-07BFB6D37F8D}">
      <dgm:prSet/>
      <dgm:spPr/>
      <dgm:t>
        <a:bodyPr/>
        <a:lstStyle/>
        <a:p>
          <a:endParaRPr lang="ru-RU"/>
        </a:p>
      </dgm:t>
    </dgm:pt>
    <dgm:pt modelId="{38630CD8-B79A-4D64-B926-318538A227EB}" type="sibTrans" cxnId="{9F939788-A9A9-4015-9F12-07BFB6D37F8D}">
      <dgm:prSet/>
      <dgm:spPr/>
      <dgm:t>
        <a:bodyPr/>
        <a:lstStyle/>
        <a:p>
          <a:endParaRPr lang="ru-RU"/>
        </a:p>
      </dgm:t>
    </dgm:pt>
    <dgm:pt modelId="{CBC396C0-B60C-4E9D-B269-C8A94CBC0946}">
      <dgm:prSet custT="1"/>
      <dgm:spPr/>
      <dgm:t>
        <a:bodyPr/>
        <a:lstStyle/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1,45%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государственная пошлина и прочие налоги</a:t>
          </a:r>
        </a:p>
        <a:p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1 529,46 </a:t>
          </a:r>
          <a:r>
            <a:rPr lang="ru-RU" sz="15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59CA6C16-BC68-49F3-9E8E-2FC640B64076}" type="parTrans" cxnId="{F849C303-83E6-4D85-A82C-222411C3ECD8}">
      <dgm:prSet/>
      <dgm:spPr/>
      <dgm:t>
        <a:bodyPr/>
        <a:lstStyle/>
        <a:p>
          <a:endParaRPr lang="ru-RU"/>
        </a:p>
      </dgm:t>
    </dgm:pt>
    <dgm:pt modelId="{620E97CD-A729-4FBC-ABE4-C3C17BF4B5F8}" type="sibTrans" cxnId="{F849C303-83E6-4D85-A82C-222411C3ECD8}">
      <dgm:prSet/>
      <dgm:spPr/>
      <dgm:t>
        <a:bodyPr/>
        <a:lstStyle/>
        <a:p>
          <a:endParaRPr lang="ru-RU"/>
        </a:p>
      </dgm:t>
    </dgm:pt>
    <dgm:pt modelId="{BB4E91D2-78A0-4B74-9B50-5C5ADF6BDD6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>
              <a:latin typeface="Times New Roman" pitchFamily="18" charset="0"/>
              <a:cs typeface="Times New Roman" pitchFamily="18" charset="0"/>
            </a:rPr>
            <a:t>НДФЛ  (ст. 228 НК РФ)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latin typeface="Times New Roman" pitchFamily="18" charset="0"/>
              <a:cs typeface="Times New Roman" pitchFamily="18" charset="0"/>
            </a:rPr>
            <a:t>84,09 т. р.</a:t>
          </a:r>
        </a:p>
      </dgm:t>
    </dgm:pt>
    <dgm:pt modelId="{C133028F-0578-4DBF-AF7F-CA7CB90996F5}" type="sibTrans" cxnId="{C99E7B44-32BE-4C4F-8D2C-9513668CBC10}">
      <dgm:prSet/>
      <dgm:spPr/>
      <dgm:t>
        <a:bodyPr/>
        <a:lstStyle/>
        <a:p>
          <a:endParaRPr lang="ru-RU"/>
        </a:p>
      </dgm:t>
    </dgm:pt>
    <dgm:pt modelId="{F7BCC425-E77D-44A4-84A0-E77DA205C530}" type="parTrans" cxnId="{C99E7B44-32BE-4C4F-8D2C-9513668CBC10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AC80032C-0D47-4814-AA61-E3C697DBE400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>
              <a:latin typeface="Times New Roman" pitchFamily="18" charset="0"/>
              <a:cs typeface="Times New Roman" pitchFamily="18" charset="0"/>
            </a:rPr>
            <a:t>ИП (ст. 224 НК РФ)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latin typeface="Times New Roman" pitchFamily="18" charset="0"/>
              <a:cs typeface="Times New Roman" pitchFamily="18" charset="0"/>
            </a:rPr>
            <a:t>5,97 т. р.</a:t>
          </a:r>
        </a:p>
      </dgm:t>
    </dgm:pt>
    <dgm:pt modelId="{A912108D-2541-47B7-B16E-20DBB259F458}" type="sibTrans" cxnId="{E33A7656-B0F5-41B2-923C-96A5801F1489}">
      <dgm:prSet/>
      <dgm:spPr/>
      <dgm:t>
        <a:bodyPr/>
        <a:lstStyle/>
        <a:p>
          <a:endParaRPr lang="ru-RU"/>
        </a:p>
      </dgm:t>
    </dgm:pt>
    <dgm:pt modelId="{4315EEAB-59D0-4797-AA19-59A1B4225611}" type="parTrans" cxnId="{E33A7656-B0F5-41B2-923C-96A5801F1489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CFC425BD-F398-4A22-86B3-AD1B5E10A928}">
      <dgm:prSet custT="1"/>
      <dgm:spPr/>
      <dgm:t>
        <a:bodyPr/>
        <a:lstStyle/>
        <a:p>
          <a:r>
            <a: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УСН</a:t>
          </a:r>
        </a:p>
        <a:p>
          <a:r>
            <a: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4 321,05 т. р.</a:t>
          </a:r>
        </a:p>
      </dgm:t>
    </dgm:pt>
    <dgm:pt modelId="{53A0F1AE-0ACF-46F4-851E-5E23EF44DF0D}" type="sibTrans" cxnId="{8B7ABA28-0B55-41A4-BFAC-348EE7E16BC9}">
      <dgm:prSet/>
      <dgm:spPr/>
      <dgm:t>
        <a:bodyPr/>
        <a:lstStyle/>
        <a:p>
          <a:endParaRPr lang="ru-RU"/>
        </a:p>
      </dgm:t>
    </dgm:pt>
    <dgm:pt modelId="{0CC78023-5129-44AD-AF9A-C098DF92137C}" type="parTrans" cxnId="{8B7ABA28-0B55-41A4-BFAC-348EE7E16BC9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13CF5905-70A1-471E-B0BA-891E66194465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на моторные масла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 34,40 т. р.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E6FA586-9BF4-4F64-BF21-77E7CBF1B117}" type="sibTrans" cxnId="{48E1E0F8-96F0-4ABA-862D-8E8FA6C0835B}">
      <dgm:prSet/>
      <dgm:spPr/>
      <dgm:t>
        <a:bodyPr/>
        <a:lstStyle/>
        <a:p>
          <a:endParaRPr lang="ru-RU"/>
        </a:p>
      </dgm:t>
    </dgm:pt>
    <dgm:pt modelId="{0617E8FA-4515-421D-ABBD-8EA6BBA472CC}" type="parTrans" cxnId="{48E1E0F8-96F0-4ABA-862D-8E8FA6C0835B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DC1C96E8-A7A5-4D9F-B8F8-8160538A55B8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автомобильный бензин 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2 501,38 т. р.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619D33A-8EE7-46A9-B0E8-397E402D60BB}" type="sibTrans" cxnId="{4423E04C-F9C7-40E3-AEE0-C62B64268261}">
      <dgm:prSet/>
      <dgm:spPr/>
      <dgm:t>
        <a:bodyPr/>
        <a:lstStyle/>
        <a:p>
          <a:endParaRPr lang="ru-RU"/>
        </a:p>
      </dgm:t>
    </dgm:pt>
    <dgm:pt modelId="{FEE53074-E38F-438A-BE2D-03905026C349}" type="parTrans" cxnId="{4423E04C-F9C7-40E3-AEE0-C62B64268261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4D5AFB65-B810-48FA-9C4E-722FDF8FBA10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дизельное топливо 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 1 269,66  т. р.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A0CFAD-0E2B-4EBC-B76D-B98F95AABEA4}" type="sibTrans" cxnId="{40A82EE6-3BCA-4A02-A2C5-42B712E2185A}">
      <dgm:prSet/>
      <dgm:spPr/>
      <dgm:t>
        <a:bodyPr/>
        <a:lstStyle/>
        <a:p>
          <a:endParaRPr lang="ru-RU"/>
        </a:p>
      </dgm:t>
    </dgm:pt>
    <dgm:pt modelId="{FFDFFCD5-68B1-40D8-A33B-662D658BC671}" type="parTrans" cxnId="{40A82EE6-3BCA-4A02-A2C5-42B712E2185A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B7EB9534-9B96-4981-B950-6AE1FC7D3EA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>
              <a:latin typeface="Times New Roman" pitchFamily="18" charset="0"/>
              <a:cs typeface="Times New Roman" pitchFamily="18" charset="0"/>
            </a:rPr>
            <a:t>НДФЛ (за </a:t>
          </a:r>
          <a:r>
            <a:rPr lang="ru-RU" sz="1200" dirty="0" err="1">
              <a:latin typeface="Times New Roman" pitchFamily="18" charset="0"/>
              <a:cs typeface="Times New Roman" pitchFamily="18" charset="0"/>
            </a:rPr>
            <a:t>искл</a:t>
          </a:r>
          <a:r>
            <a:rPr lang="ru-RU" sz="1200" dirty="0">
              <a:latin typeface="Times New Roman" pitchFamily="18" charset="0"/>
              <a:cs typeface="Times New Roman" pitchFamily="18" charset="0"/>
            </a:rPr>
            <a:t>. доходов в соответствии со ст. 227, 227.1, 228 НК РФ)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latin typeface="Times New Roman" pitchFamily="18" charset="0"/>
              <a:cs typeface="Times New Roman" pitchFamily="18" charset="0"/>
            </a:rPr>
            <a:t>91 750,92 т. р.</a:t>
          </a:r>
        </a:p>
      </dgm:t>
    </dgm:pt>
    <dgm:pt modelId="{EFEEA817-47F0-4FF5-B6A1-2828F185BA9E}" type="sibTrans" cxnId="{E8786755-8EA5-4BBB-B342-5E5D11297EBC}">
      <dgm:prSet/>
      <dgm:spPr/>
      <dgm:t>
        <a:bodyPr/>
        <a:lstStyle/>
        <a:p>
          <a:endParaRPr lang="ru-RU"/>
        </a:p>
      </dgm:t>
    </dgm:pt>
    <dgm:pt modelId="{DF3DDA74-F599-49D7-A31E-41F4A1D9F8B6}" type="parTrans" cxnId="{E8786755-8EA5-4BBB-B342-5E5D11297EBC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EDFA83F3-8FC1-4E35-B88F-483E30AD74C3}">
      <dgm:prSet custT="1"/>
      <dgm:spPr/>
      <dgm:t>
        <a:bodyPr/>
        <a:lstStyle/>
        <a:p>
          <a:r>
            <a: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ЕНВД </a:t>
          </a:r>
        </a:p>
        <a:p>
          <a:r>
            <a: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3 734,67 т. р.</a:t>
          </a:r>
        </a:p>
      </dgm:t>
    </dgm:pt>
    <dgm:pt modelId="{23BF5064-19A6-42B3-B91D-7F0BDD3843E5}" type="parTrans" cxnId="{67A223DC-0861-44C5-A276-39522093C5FE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BAA0DC51-2586-469A-96CC-F75D5B2AED36}" type="sibTrans" cxnId="{67A223DC-0861-44C5-A276-39522093C5FE}">
      <dgm:prSet/>
      <dgm:spPr/>
      <dgm:t>
        <a:bodyPr/>
        <a:lstStyle/>
        <a:p>
          <a:endParaRPr lang="ru-RU"/>
        </a:p>
      </dgm:t>
    </dgm:pt>
    <dgm:pt modelId="{CF648C0E-DBE0-43FC-A240-7BB3D2117E9A}">
      <dgm:prSet custT="1"/>
      <dgm:spPr/>
      <dgm:t>
        <a:bodyPr/>
        <a:lstStyle/>
        <a:p>
          <a:r>
            <a: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Патент </a:t>
          </a:r>
        </a:p>
        <a:p>
          <a:r>
            <a: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366,03 т. р.</a:t>
          </a:r>
        </a:p>
      </dgm:t>
    </dgm:pt>
    <dgm:pt modelId="{1C4AE152-71C1-4A30-8C6E-27DD54860DCF}" type="parTrans" cxnId="{B5166036-D018-4CBD-B019-5CB9BE7DDADF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20553342-7EBE-4C06-8B41-B596B811AB82}" type="sibTrans" cxnId="{B5166036-D018-4CBD-B019-5CB9BE7DDADF}">
      <dgm:prSet/>
      <dgm:spPr/>
      <dgm:t>
        <a:bodyPr/>
        <a:lstStyle/>
        <a:p>
          <a:endParaRPr lang="ru-RU"/>
        </a:p>
      </dgm:t>
    </dgm:pt>
    <dgm:pt modelId="{A417E076-4647-4D3C-9935-5982E2694BD1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Налог на имущество физ.лиц. 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4,00 т. р.</a:t>
          </a:r>
        </a:p>
      </dgm:t>
    </dgm:pt>
    <dgm:pt modelId="{535A4580-6218-40F9-9CBA-2B03E0B489DB}" type="parTrans" cxnId="{81DB7AF9-1023-483D-B9C9-6AF27A339757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8870182A-B5BC-47CF-8CC4-5EB25E9174F9}" type="sibTrans" cxnId="{81DB7AF9-1023-483D-B9C9-6AF27A339757}">
      <dgm:prSet/>
      <dgm:spPr/>
      <dgm:t>
        <a:bodyPr/>
        <a:lstStyle/>
        <a:p>
          <a:endParaRPr lang="ru-RU"/>
        </a:p>
      </dgm:t>
    </dgm:pt>
    <dgm:pt modelId="{992853F0-9965-4D00-83FE-7FB41833D95E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Земельный налог 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176,44 т. р.</a:t>
          </a:r>
        </a:p>
      </dgm:t>
    </dgm:pt>
    <dgm:pt modelId="{AA9CCBD2-43C7-4FE6-87FE-51A1D465AAD8}" type="parTrans" cxnId="{FBDBE3FD-8591-4714-AA0D-769135B5B164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3F57F4F4-1529-4311-8E6C-EA64160E9754}" type="sibTrans" cxnId="{FBDBE3FD-8591-4714-AA0D-769135B5B164}">
      <dgm:prSet/>
      <dgm:spPr/>
      <dgm:t>
        <a:bodyPr/>
        <a:lstStyle/>
        <a:p>
          <a:endParaRPr lang="ru-RU"/>
        </a:p>
      </dgm:t>
    </dgm:pt>
    <dgm:pt modelId="{84A1E9E4-86F3-41EB-B8B5-C96E470A4691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По делам, рассматриваемых в судах</a:t>
          </a:r>
        </a:p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1 529,59 т. р.</a:t>
          </a:r>
        </a:p>
      </dgm:t>
    </dgm:pt>
    <dgm:pt modelId="{ECAF908F-A8AA-49AC-AFB2-541E2E709A7C}" type="parTrans" cxnId="{164E8902-C6E9-4AE0-87D1-580F3A401524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3BFED495-F9FE-4B21-946E-F43E2F69C909}" type="sibTrans" cxnId="{164E8902-C6E9-4AE0-87D1-580F3A401524}">
      <dgm:prSet/>
      <dgm:spPr/>
      <dgm:t>
        <a:bodyPr/>
        <a:lstStyle/>
        <a:p>
          <a:endParaRPr lang="ru-RU"/>
        </a:p>
      </dgm:t>
    </dgm:pt>
    <dgm:pt modelId="{5D735EEE-9A0E-4F76-B425-AF46E7CDD3D7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За выдачу разрешения на установку рекламной конструкции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0,00 т. р.</a:t>
          </a:r>
        </a:p>
      </dgm:t>
    </dgm:pt>
    <dgm:pt modelId="{C3BDFC3B-F921-4C84-AF33-2F8E3C741724}" type="parTrans" cxnId="{03572949-DCE7-4937-A623-49D3ABDC0096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D24FD4A1-1640-45AE-BF93-9AA4608ECA5F}" type="sibTrans" cxnId="{03572949-DCE7-4937-A623-49D3ABDC0096}">
      <dgm:prSet/>
      <dgm:spPr/>
      <dgm:t>
        <a:bodyPr/>
        <a:lstStyle/>
        <a:p>
          <a:endParaRPr lang="ru-RU"/>
        </a:p>
      </dgm:t>
    </dgm:pt>
    <dgm:pt modelId="{E492DC86-3A05-4E77-8D91-9FB093A26600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на прямогонный бензин -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163,30 </a:t>
          </a:r>
          <a:r>
            <a:rPr lang="ru-RU" sz="1200" b="1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099D94D0-6DD8-47D1-8C88-1990A0F2C09F}" type="parTrans" cxnId="{AD15BAB7-D826-4EA3-953C-7766DBEA7192}">
      <dgm:prSet/>
      <dgm:spPr/>
      <dgm:t>
        <a:bodyPr/>
        <a:lstStyle/>
        <a:p>
          <a:endParaRPr lang="ru-RU" sz="1500"/>
        </a:p>
      </dgm:t>
    </dgm:pt>
    <dgm:pt modelId="{121AF38A-C0C7-4E61-BF0F-507FB45A8F5C}" type="sibTrans" cxnId="{AD15BAB7-D826-4EA3-953C-7766DBEA7192}">
      <dgm:prSet/>
      <dgm:spPr/>
      <dgm:t>
        <a:bodyPr/>
        <a:lstStyle/>
        <a:p>
          <a:endParaRPr lang="ru-RU"/>
        </a:p>
      </dgm:t>
    </dgm:pt>
    <dgm:pt modelId="{AF096D45-420A-47EB-8563-2EACB6CD141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0" dirty="0" err="1">
              <a:latin typeface="Times New Roman" pitchFamily="18" charset="0"/>
              <a:cs typeface="Times New Roman" pitchFamily="18" charset="0"/>
            </a:rPr>
            <a:t>Задолж-ть</a:t>
          </a:r>
          <a:r>
            <a:rPr lang="ru-RU" sz="1200" b="0" dirty="0">
              <a:latin typeface="Times New Roman" pitchFamily="18" charset="0"/>
              <a:cs typeface="Times New Roman" pitchFamily="18" charset="0"/>
            </a:rPr>
            <a:t> и перерасчеты по отмененным местным налогам и сборам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: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latin typeface="Times New Roman" pitchFamily="18" charset="0"/>
              <a:cs typeface="Times New Roman" pitchFamily="18" charset="0"/>
            </a:rPr>
            <a:t> -0,13 </a:t>
          </a:r>
          <a:r>
            <a:rPr lang="ru-RU" sz="1200" b="1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72F82AD6-CF88-466F-B381-F0EF0E308B28}" type="parTrans" cxnId="{C4142C9E-45E1-4557-BBEE-AE6BE6EDE2FE}">
      <dgm:prSet/>
      <dgm:spPr/>
      <dgm:t>
        <a:bodyPr/>
        <a:lstStyle/>
        <a:p>
          <a:endParaRPr lang="ru-RU"/>
        </a:p>
      </dgm:t>
    </dgm:pt>
    <dgm:pt modelId="{0B86CFE1-CF99-43D0-8979-7781DADB388F}" type="sibTrans" cxnId="{C4142C9E-45E1-4557-BBEE-AE6BE6EDE2FE}">
      <dgm:prSet/>
      <dgm:spPr/>
      <dgm:t>
        <a:bodyPr/>
        <a:lstStyle/>
        <a:p>
          <a:endParaRPr lang="ru-RU"/>
        </a:p>
      </dgm:t>
    </dgm:pt>
    <dgm:pt modelId="{9026C2AF-AC56-4F51-9A86-59E202AEDD64}" type="pres">
      <dgm:prSet presAssocID="{0833CF78-6BFF-41D8-AB84-69CACDE9FDA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0A1E9E9-54E0-46EC-9F10-C109A399AFA2}" type="pres">
      <dgm:prSet presAssocID="{8BFD8226-7331-4AE2-A86D-C907F3428776}" presName="root" presStyleCnt="0"/>
      <dgm:spPr/>
    </dgm:pt>
    <dgm:pt modelId="{5D7E291A-C24F-4A17-B6A7-41F4D9529935}" type="pres">
      <dgm:prSet presAssocID="{8BFD8226-7331-4AE2-A86D-C907F3428776}" presName="rootComposite" presStyleCnt="0"/>
      <dgm:spPr/>
    </dgm:pt>
    <dgm:pt modelId="{0320A78E-BABE-4638-86AE-0BF4A84E0B41}" type="pres">
      <dgm:prSet presAssocID="{8BFD8226-7331-4AE2-A86D-C907F3428776}" presName="rootText" presStyleLbl="node1" presStyleIdx="0" presStyleCnt="5" custScaleX="145626" custScaleY="219644"/>
      <dgm:spPr/>
      <dgm:t>
        <a:bodyPr/>
        <a:lstStyle/>
        <a:p>
          <a:endParaRPr lang="ru-RU"/>
        </a:p>
      </dgm:t>
    </dgm:pt>
    <dgm:pt modelId="{B62154A5-1804-47E5-B77D-FD8BC3AE938B}" type="pres">
      <dgm:prSet presAssocID="{8BFD8226-7331-4AE2-A86D-C907F3428776}" presName="rootConnector" presStyleLbl="node1" presStyleIdx="0" presStyleCnt="5"/>
      <dgm:spPr/>
      <dgm:t>
        <a:bodyPr/>
        <a:lstStyle/>
        <a:p>
          <a:endParaRPr lang="ru-RU"/>
        </a:p>
      </dgm:t>
    </dgm:pt>
    <dgm:pt modelId="{3F5E7C95-2619-4381-93A8-0E7B5EA47981}" type="pres">
      <dgm:prSet presAssocID="{8BFD8226-7331-4AE2-A86D-C907F3428776}" presName="childShape" presStyleCnt="0"/>
      <dgm:spPr/>
    </dgm:pt>
    <dgm:pt modelId="{5600FE4F-104D-430A-8FAC-417C81E261A1}" type="pres">
      <dgm:prSet presAssocID="{DF3DDA74-F599-49D7-A31E-41F4A1D9F8B6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B8958EFB-0420-444A-9782-F115EB69D9D1}" type="pres">
      <dgm:prSet presAssocID="{B7EB9534-9B96-4981-B950-6AE1FC7D3EA7}" presName="childText" presStyleLbl="bgAcc1" presStyleIdx="0" presStyleCnt="15" custScaleX="136504" custScaleY="187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85AA89-A391-4151-AAC1-E62F9CD4C2D0}" type="pres">
      <dgm:prSet presAssocID="{4315EEAB-59D0-4797-AA19-59A1B422561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E02929D9-7CEB-4760-B86E-E0F0CCC1D8DB}" type="pres">
      <dgm:prSet presAssocID="{AC80032C-0D47-4814-AA61-E3C697DBE400}" presName="childText" presStyleLbl="bgAcc1" presStyleIdx="1" presStyleCnt="15" custScaleX="1411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C3A4F8-3377-4A00-9E4F-ED24BC75B9FE}" type="pres">
      <dgm:prSet presAssocID="{F7BCC425-E77D-44A4-84A0-E77DA205C530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06FD0236-3F05-46CA-AD54-C8158E943CBD}" type="pres">
      <dgm:prSet presAssocID="{BB4E91D2-78A0-4B74-9B50-5C5ADF6BDD65}" presName="childText" presStyleLbl="bgAcc1" presStyleIdx="2" presStyleCnt="15" custScaleX="1497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EFE1D-E13D-4DA0-807B-8DBBCF1C2059}" type="pres">
      <dgm:prSet presAssocID="{167EC706-A60B-4C17-97F6-FC9AF0649810}" presName="root" presStyleCnt="0"/>
      <dgm:spPr/>
    </dgm:pt>
    <dgm:pt modelId="{3C632174-9FCE-4DD1-8E22-E2461D1D8F38}" type="pres">
      <dgm:prSet presAssocID="{167EC706-A60B-4C17-97F6-FC9AF0649810}" presName="rootComposite" presStyleCnt="0"/>
      <dgm:spPr/>
    </dgm:pt>
    <dgm:pt modelId="{432CD0A1-179E-4116-8F98-5C4AA410E65E}" type="pres">
      <dgm:prSet presAssocID="{167EC706-A60B-4C17-97F6-FC9AF0649810}" presName="rootText" presStyleLbl="node1" presStyleIdx="1" presStyleCnt="5" custScaleY="216291"/>
      <dgm:spPr/>
      <dgm:t>
        <a:bodyPr/>
        <a:lstStyle/>
        <a:p>
          <a:endParaRPr lang="ru-RU"/>
        </a:p>
      </dgm:t>
    </dgm:pt>
    <dgm:pt modelId="{B1FCE007-18FB-4607-83D0-A5850056F70B}" type="pres">
      <dgm:prSet presAssocID="{167EC706-A60B-4C17-97F6-FC9AF0649810}" presName="rootConnector" presStyleLbl="node1" presStyleIdx="1" presStyleCnt="5"/>
      <dgm:spPr/>
      <dgm:t>
        <a:bodyPr/>
        <a:lstStyle/>
        <a:p>
          <a:endParaRPr lang="ru-RU"/>
        </a:p>
      </dgm:t>
    </dgm:pt>
    <dgm:pt modelId="{DFAE41EB-3E6D-4F72-B3FC-8323CBAA68A5}" type="pres">
      <dgm:prSet presAssocID="{167EC706-A60B-4C17-97F6-FC9AF0649810}" presName="childShape" presStyleCnt="0"/>
      <dgm:spPr/>
    </dgm:pt>
    <dgm:pt modelId="{9C5BA31A-E177-4860-92A0-D62B31A38F50}" type="pres">
      <dgm:prSet presAssocID="{FEE53074-E38F-438A-BE2D-03905026C349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9278B13E-9A50-41E2-8066-4E1C5A827C71}" type="pres">
      <dgm:prSet presAssocID="{DC1C96E8-A7A5-4D9F-B8F8-8160538A55B8}" presName="childText" presStyleLbl="bgAcc1" presStyleIdx="3" presStyleCnt="15" custScaleX="1076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56025-C416-4FF6-9588-CF0EECC8F3A2}" type="pres">
      <dgm:prSet presAssocID="{FFDFFCD5-68B1-40D8-A33B-662D658BC671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116A5E57-1005-4478-A155-4208F47C5F29}" type="pres">
      <dgm:prSet presAssocID="{4D5AFB65-B810-48FA-9C4E-722FDF8FBA10}" presName="childText" presStyleLbl="bgAcc1" presStyleIdx="4" presStyleCnt="15" custScaleX="109255" custScaleY="140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33394-3481-486C-A740-F9A28FF918A0}" type="pres">
      <dgm:prSet presAssocID="{0617E8FA-4515-421D-ABBD-8EA6BBA472CC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E4BFAB02-1ECF-48D7-B97A-AC6F81126F83}" type="pres">
      <dgm:prSet presAssocID="{13CF5905-70A1-471E-B0BA-891E66194465}" presName="childText" presStyleLbl="bgAcc1" presStyleIdx="5" presStyleCnt="15" custScaleX="109255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8FCB47-2D40-4E2F-AF1B-4EB4C8963DB0}" type="pres">
      <dgm:prSet presAssocID="{099D94D0-6DD8-47D1-8C88-1990A0F2C09F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63A747BA-B556-4EB2-8E61-7D0701B300DE}" type="pres">
      <dgm:prSet presAssocID="{E492DC86-3A05-4E77-8D91-9FB093A26600}" presName="childText" presStyleLbl="bgAcc1" presStyleIdx="6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79A359-4B1C-4200-93C5-ACD4C957F9AD}" type="pres">
      <dgm:prSet presAssocID="{CE66326D-6C10-4F15-8BE6-42D1F955F67A}" presName="root" presStyleCnt="0"/>
      <dgm:spPr/>
    </dgm:pt>
    <dgm:pt modelId="{3326FBC4-1EF1-47E7-928E-A0CBDE3DCB5E}" type="pres">
      <dgm:prSet presAssocID="{CE66326D-6C10-4F15-8BE6-42D1F955F67A}" presName="rootComposite" presStyleCnt="0"/>
      <dgm:spPr/>
    </dgm:pt>
    <dgm:pt modelId="{F56841BD-AAB8-4051-8E8E-ADE9959CABF3}" type="pres">
      <dgm:prSet presAssocID="{CE66326D-6C10-4F15-8BE6-42D1F955F67A}" presName="rootText" presStyleLbl="node1" presStyleIdx="2" presStyleCnt="5" custScaleY="208879"/>
      <dgm:spPr/>
      <dgm:t>
        <a:bodyPr/>
        <a:lstStyle/>
        <a:p>
          <a:endParaRPr lang="ru-RU"/>
        </a:p>
      </dgm:t>
    </dgm:pt>
    <dgm:pt modelId="{A494359C-DDA7-4543-B468-F4E00C4A2991}" type="pres">
      <dgm:prSet presAssocID="{CE66326D-6C10-4F15-8BE6-42D1F955F67A}" presName="rootConnector" presStyleLbl="node1" presStyleIdx="2" presStyleCnt="5"/>
      <dgm:spPr/>
      <dgm:t>
        <a:bodyPr/>
        <a:lstStyle/>
        <a:p>
          <a:endParaRPr lang="ru-RU"/>
        </a:p>
      </dgm:t>
    </dgm:pt>
    <dgm:pt modelId="{4A17D406-9274-44FC-A161-2817F204836C}" type="pres">
      <dgm:prSet presAssocID="{CE66326D-6C10-4F15-8BE6-42D1F955F67A}" presName="childShape" presStyleCnt="0"/>
      <dgm:spPr/>
    </dgm:pt>
    <dgm:pt modelId="{FA55447C-4E3E-432B-8B19-76CC85A38D54}" type="pres">
      <dgm:prSet presAssocID="{0CC78023-5129-44AD-AF9A-C098DF92137C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364BF617-8082-4AFD-8CFA-98CA65B070D4}" type="pres">
      <dgm:prSet presAssocID="{CFC425BD-F398-4A22-86B3-AD1B5E10A928}" presName="childText" presStyleLbl="bgAcc1" presStyleIdx="7" presStyleCnt="15" custLinFactY="98017" custLinFactNeighborX="535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C45F44-9BE1-40FD-BCF2-7AF05595B80A}" type="pres">
      <dgm:prSet presAssocID="{23BF5064-19A6-42B3-B91D-7F0BDD3843E5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6011D96D-04C4-47C0-BB52-E89564B6575B}" type="pres">
      <dgm:prSet presAssocID="{EDFA83F3-8FC1-4E35-B88F-483E30AD74C3}" presName="childText" presStyleLbl="bgAcc1" presStyleIdx="8" presStyleCnt="15" custLinFactY="-38938" custLinFactNeighborX="265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B2604-FF06-4BD9-B172-56EECB45D483}" type="pres">
      <dgm:prSet presAssocID="{1C4AE152-71C1-4A30-8C6E-27DD54860DCF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7EBCF266-7D45-4BC7-A6D6-AC3BC8B57B01}" type="pres">
      <dgm:prSet presAssocID="{CF648C0E-DBE0-43FC-A240-7BB3D2117E9A}" presName="childText" presStyleLbl="bgAcc1" presStyleIdx="9" presStyleCnt="15" custLinFactY="-57393" custLinFactNeighborX="265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63783E-EA17-4CCE-9599-B7EBBADC7C9C}" type="pres">
      <dgm:prSet presAssocID="{BB7B9223-B9F1-43F4-ACB3-3E38D75965C2}" presName="root" presStyleCnt="0"/>
      <dgm:spPr/>
    </dgm:pt>
    <dgm:pt modelId="{3FB67DF5-F5A8-49C9-939C-A2C8D3259947}" type="pres">
      <dgm:prSet presAssocID="{BB7B9223-B9F1-43F4-ACB3-3E38D75965C2}" presName="rootComposite" presStyleCnt="0"/>
      <dgm:spPr/>
    </dgm:pt>
    <dgm:pt modelId="{F1D36773-90E9-4A9D-94A4-56E5AF0C60D7}" type="pres">
      <dgm:prSet presAssocID="{BB7B9223-B9F1-43F4-ACB3-3E38D75965C2}" presName="rootText" presStyleLbl="node1" presStyleIdx="3" presStyleCnt="5" custScaleY="216291"/>
      <dgm:spPr/>
      <dgm:t>
        <a:bodyPr/>
        <a:lstStyle/>
        <a:p>
          <a:endParaRPr lang="ru-RU"/>
        </a:p>
      </dgm:t>
    </dgm:pt>
    <dgm:pt modelId="{14C2BF0F-CBC9-4F02-80F1-A23A46B69FE2}" type="pres">
      <dgm:prSet presAssocID="{BB7B9223-B9F1-43F4-ACB3-3E38D75965C2}" presName="rootConnector" presStyleLbl="node1" presStyleIdx="3" presStyleCnt="5"/>
      <dgm:spPr/>
      <dgm:t>
        <a:bodyPr/>
        <a:lstStyle/>
        <a:p>
          <a:endParaRPr lang="ru-RU"/>
        </a:p>
      </dgm:t>
    </dgm:pt>
    <dgm:pt modelId="{DEABFECA-AF59-41E2-AF51-DB9DB99F3E21}" type="pres">
      <dgm:prSet presAssocID="{BB7B9223-B9F1-43F4-ACB3-3E38D75965C2}" presName="childShape" presStyleCnt="0"/>
      <dgm:spPr/>
    </dgm:pt>
    <dgm:pt modelId="{8BE29E79-1597-4556-8F2B-F491050D1B3D}" type="pres">
      <dgm:prSet presAssocID="{535A4580-6218-40F9-9CBA-2B03E0B489DB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81EA4423-22D2-482E-9DBC-B1301FF367F6}" type="pres">
      <dgm:prSet presAssocID="{A417E076-4647-4D3C-9935-5982E2694BD1}" presName="childText" presStyleLbl="bgAcc1" presStyleIdx="10" presStyleCnt="15" custScaleY="146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0B436A-0A59-494C-AE59-EA7655BE841E}" type="pres">
      <dgm:prSet presAssocID="{AA9CCBD2-43C7-4FE6-87FE-51A1D465AAD8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7FA2B13F-0FE0-476A-A46D-6F835E61B3F0}" type="pres">
      <dgm:prSet presAssocID="{992853F0-9965-4D00-83FE-7FB41833D95E}" presName="childText" presStyleLbl="bgAcc1" presStyleIdx="11" presStyleCnt="15" custScaleY="1815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60270A-C50F-48E1-9698-4EB5FA2C555A}" type="pres">
      <dgm:prSet presAssocID="{CBC396C0-B60C-4E9D-B269-C8A94CBC0946}" presName="root" presStyleCnt="0"/>
      <dgm:spPr/>
    </dgm:pt>
    <dgm:pt modelId="{FC2B6CB5-DE5D-453B-93F9-B5C5A36D8398}" type="pres">
      <dgm:prSet presAssocID="{CBC396C0-B60C-4E9D-B269-C8A94CBC0946}" presName="rootComposite" presStyleCnt="0"/>
      <dgm:spPr/>
    </dgm:pt>
    <dgm:pt modelId="{7755E05A-5DB2-4C6E-8EB1-AFC73F74CF1B}" type="pres">
      <dgm:prSet presAssocID="{CBC396C0-B60C-4E9D-B269-C8A94CBC0946}" presName="rootText" presStyleLbl="node1" presStyleIdx="4" presStyleCnt="5" custScaleX="116713" custScaleY="216291"/>
      <dgm:spPr/>
      <dgm:t>
        <a:bodyPr/>
        <a:lstStyle/>
        <a:p>
          <a:endParaRPr lang="ru-RU"/>
        </a:p>
      </dgm:t>
    </dgm:pt>
    <dgm:pt modelId="{0B56F7D9-5872-496C-849D-C00F81DF86F0}" type="pres">
      <dgm:prSet presAssocID="{CBC396C0-B60C-4E9D-B269-C8A94CBC0946}" presName="rootConnector" presStyleLbl="node1" presStyleIdx="4" presStyleCnt="5"/>
      <dgm:spPr/>
      <dgm:t>
        <a:bodyPr/>
        <a:lstStyle/>
        <a:p>
          <a:endParaRPr lang="ru-RU"/>
        </a:p>
      </dgm:t>
    </dgm:pt>
    <dgm:pt modelId="{78DCCC09-B99F-4075-AE10-6268D72384EB}" type="pres">
      <dgm:prSet presAssocID="{CBC396C0-B60C-4E9D-B269-C8A94CBC0946}" presName="childShape" presStyleCnt="0"/>
      <dgm:spPr/>
    </dgm:pt>
    <dgm:pt modelId="{81A1315B-5639-4F9E-8A66-5380ACB81F90}" type="pres">
      <dgm:prSet presAssocID="{ECAF908F-A8AA-49AC-AFB2-541E2E709A7C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D4CCA8F9-8BA7-4410-814A-0E07744769BA}" type="pres">
      <dgm:prSet presAssocID="{84A1E9E4-86F3-41EB-B8B5-C96E470A4691}" presName="childText" presStyleLbl="bgAcc1" presStyleIdx="12" presStyleCnt="15" custScaleX="129248" custScaleY="211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03D6D-1DF9-49BC-8904-345905C9C731}" type="pres">
      <dgm:prSet presAssocID="{C3BDFC3B-F921-4C84-AF33-2F8E3C741724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3A3CC233-4EEF-48E2-977B-E763054D8B50}" type="pres">
      <dgm:prSet presAssocID="{5D735EEE-9A0E-4F76-B425-AF46E7CDD3D7}" presName="childText" presStyleLbl="bgAcc1" presStyleIdx="13" presStyleCnt="15" custScaleX="170089" custScaleY="132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793E88-A55D-4B7C-82CD-F09068BB539B}" type="pres">
      <dgm:prSet presAssocID="{72F82AD6-CF88-466F-B381-F0EF0E308B28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9875DAEF-FE6D-423E-A39A-FC7D9CC4BA81}" type="pres">
      <dgm:prSet presAssocID="{AF096D45-420A-47EB-8563-2EACB6CD141A}" presName="childText" presStyleLbl="bgAcc1" presStyleIdx="14" presStyleCnt="15" custScaleX="171697" custScaleY="134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E028CE-8461-426F-A2D8-EF6B23126E2D}" type="presOf" srcId="{AA9CCBD2-43C7-4FE6-87FE-51A1D465AAD8}" destId="{B20B436A-0A59-494C-AE59-EA7655BE841E}" srcOrd="0" destOrd="0" presId="urn:microsoft.com/office/officeart/2005/8/layout/hierarchy3"/>
    <dgm:cxn modelId="{FBDBE3FD-8591-4714-AA0D-769135B5B164}" srcId="{BB7B9223-B9F1-43F4-ACB3-3E38D75965C2}" destId="{992853F0-9965-4D00-83FE-7FB41833D95E}" srcOrd="1" destOrd="0" parTransId="{AA9CCBD2-43C7-4FE6-87FE-51A1D465AAD8}" sibTransId="{3F57F4F4-1529-4311-8E6C-EA64160E9754}"/>
    <dgm:cxn modelId="{84419A61-336F-41FF-B075-D9B696FDE7CC}" type="presOf" srcId="{A417E076-4647-4D3C-9935-5982E2694BD1}" destId="{81EA4423-22D2-482E-9DBC-B1301FF367F6}" srcOrd="0" destOrd="0" presId="urn:microsoft.com/office/officeart/2005/8/layout/hierarchy3"/>
    <dgm:cxn modelId="{E33A7656-B0F5-41B2-923C-96A5801F1489}" srcId="{8BFD8226-7331-4AE2-A86D-C907F3428776}" destId="{AC80032C-0D47-4814-AA61-E3C697DBE400}" srcOrd="1" destOrd="0" parTransId="{4315EEAB-59D0-4797-AA19-59A1B4225611}" sibTransId="{A912108D-2541-47B7-B16E-20DBB259F458}"/>
    <dgm:cxn modelId="{AD15BAB7-D826-4EA3-953C-7766DBEA7192}" srcId="{167EC706-A60B-4C17-97F6-FC9AF0649810}" destId="{E492DC86-3A05-4E77-8D91-9FB093A26600}" srcOrd="3" destOrd="0" parTransId="{099D94D0-6DD8-47D1-8C88-1990A0F2C09F}" sibTransId="{121AF38A-C0C7-4E61-BF0F-507FB45A8F5C}"/>
    <dgm:cxn modelId="{C4142C9E-45E1-4557-BBEE-AE6BE6EDE2FE}" srcId="{CBC396C0-B60C-4E9D-B269-C8A94CBC0946}" destId="{AF096D45-420A-47EB-8563-2EACB6CD141A}" srcOrd="2" destOrd="0" parTransId="{72F82AD6-CF88-466F-B381-F0EF0E308B28}" sibTransId="{0B86CFE1-CF99-43D0-8979-7781DADB388F}"/>
    <dgm:cxn modelId="{D5FCF885-C218-4381-B922-5580927F5490}" type="presOf" srcId="{0617E8FA-4515-421D-ABBD-8EA6BBA472CC}" destId="{76833394-3481-486C-A740-F9A28FF918A0}" srcOrd="0" destOrd="0" presId="urn:microsoft.com/office/officeart/2005/8/layout/hierarchy3"/>
    <dgm:cxn modelId="{EAEB1289-42C5-4E13-8F26-DD82F3D03930}" type="presOf" srcId="{DC1C96E8-A7A5-4D9F-B8F8-8160538A55B8}" destId="{9278B13E-9A50-41E2-8066-4E1C5A827C71}" srcOrd="0" destOrd="0" presId="urn:microsoft.com/office/officeart/2005/8/layout/hierarchy3"/>
    <dgm:cxn modelId="{4423E04C-F9C7-40E3-AEE0-C62B64268261}" srcId="{167EC706-A60B-4C17-97F6-FC9AF0649810}" destId="{DC1C96E8-A7A5-4D9F-B8F8-8160538A55B8}" srcOrd="0" destOrd="0" parTransId="{FEE53074-E38F-438A-BE2D-03905026C349}" sibTransId="{A619D33A-8EE7-46A9-B0E8-397E402D60BB}"/>
    <dgm:cxn modelId="{03572949-DCE7-4937-A623-49D3ABDC0096}" srcId="{CBC396C0-B60C-4E9D-B269-C8A94CBC0946}" destId="{5D735EEE-9A0E-4F76-B425-AF46E7CDD3D7}" srcOrd="1" destOrd="0" parTransId="{C3BDFC3B-F921-4C84-AF33-2F8E3C741724}" sibTransId="{D24FD4A1-1640-45AE-BF93-9AA4608ECA5F}"/>
    <dgm:cxn modelId="{B5D25DFA-1EAB-4AA6-B00B-5FB716B7BB45}" type="presOf" srcId="{F7BCC425-E77D-44A4-84A0-E77DA205C530}" destId="{6DC3A4F8-3377-4A00-9E4F-ED24BC75B9FE}" srcOrd="0" destOrd="0" presId="urn:microsoft.com/office/officeart/2005/8/layout/hierarchy3"/>
    <dgm:cxn modelId="{3E19902C-175F-4FCC-B2C8-8A5CA5FD22CA}" type="presOf" srcId="{5D735EEE-9A0E-4F76-B425-AF46E7CDD3D7}" destId="{3A3CC233-4EEF-48E2-977B-E763054D8B50}" srcOrd="0" destOrd="0" presId="urn:microsoft.com/office/officeart/2005/8/layout/hierarchy3"/>
    <dgm:cxn modelId="{8B7ABA28-0B55-41A4-BFAC-348EE7E16BC9}" srcId="{CE66326D-6C10-4F15-8BE6-42D1F955F67A}" destId="{CFC425BD-F398-4A22-86B3-AD1B5E10A928}" srcOrd="0" destOrd="0" parTransId="{0CC78023-5129-44AD-AF9A-C098DF92137C}" sibTransId="{53A0F1AE-0ACF-46F4-851E-5E23EF44DF0D}"/>
    <dgm:cxn modelId="{81DB7AF9-1023-483D-B9C9-6AF27A339757}" srcId="{BB7B9223-B9F1-43F4-ACB3-3E38D75965C2}" destId="{A417E076-4647-4D3C-9935-5982E2694BD1}" srcOrd="0" destOrd="0" parTransId="{535A4580-6218-40F9-9CBA-2B03E0B489DB}" sibTransId="{8870182A-B5BC-47CF-8CC4-5EB25E9174F9}"/>
    <dgm:cxn modelId="{80753EDB-6D37-43D4-8504-0CFE173231C8}" type="presOf" srcId="{167EC706-A60B-4C17-97F6-FC9AF0649810}" destId="{B1FCE007-18FB-4607-83D0-A5850056F70B}" srcOrd="1" destOrd="0" presId="urn:microsoft.com/office/officeart/2005/8/layout/hierarchy3"/>
    <dgm:cxn modelId="{9F939788-A9A9-4015-9F12-07BFB6D37F8D}" srcId="{0833CF78-6BFF-41D8-AB84-69CACDE9FDA4}" destId="{BB7B9223-B9F1-43F4-ACB3-3E38D75965C2}" srcOrd="3" destOrd="0" parTransId="{271834AF-8A19-45EA-BB75-614D9952AE51}" sibTransId="{38630CD8-B79A-4D64-B926-318538A227EB}"/>
    <dgm:cxn modelId="{01F61019-4D03-4B3A-B5AD-91CAC6789FEA}" type="presOf" srcId="{CF648C0E-DBE0-43FC-A240-7BB3D2117E9A}" destId="{7EBCF266-7D45-4BC7-A6D6-AC3BC8B57B01}" srcOrd="0" destOrd="0" presId="urn:microsoft.com/office/officeart/2005/8/layout/hierarchy3"/>
    <dgm:cxn modelId="{5D073BC5-7DB9-43B6-AE36-1D58290C741C}" type="presOf" srcId="{167EC706-A60B-4C17-97F6-FC9AF0649810}" destId="{432CD0A1-179E-4116-8F98-5C4AA410E65E}" srcOrd="0" destOrd="0" presId="urn:microsoft.com/office/officeart/2005/8/layout/hierarchy3"/>
    <dgm:cxn modelId="{761D312E-545A-44E3-864E-991E66CD6808}" srcId="{0833CF78-6BFF-41D8-AB84-69CACDE9FDA4}" destId="{8BFD8226-7331-4AE2-A86D-C907F3428776}" srcOrd="0" destOrd="0" parTransId="{BB85C25E-5DE3-4749-8E5F-9A62F3918831}" sibTransId="{E7320666-A31C-4152-8DE6-E90645B4D7EF}"/>
    <dgm:cxn modelId="{0E9F912E-0DC0-43DC-A103-75BA4A59145B}" type="presOf" srcId="{CE66326D-6C10-4F15-8BE6-42D1F955F67A}" destId="{A494359C-DDA7-4543-B468-F4E00C4A2991}" srcOrd="1" destOrd="0" presId="urn:microsoft.com/office/officeart/2005/8/layout/hierarchy3"/>
    <dgm:cxn modelId="{F9153A0D-D3FA-454C-9EC0-E4D0036563CA}" type="presOf" srcId="{099D94D0-6DD8-47D1-8C88-1990A0F2C09F}" destId="{E68FCB47-2D40-4E2F-AF1B-4EB4C8963DB0}" srcOrd="0" destOrd="0" presId="urn:microsoft.com/office/officeart/2005/8/layout/hierarchy3"/>
    <dgm:cxn modelId="{2A7012F6-A2B0-40EC-B656-A0EEC7F15985}" type="presOf" srcId="{C3BDFC3B-F921-4C84-AF33-2F8E3C741724}" destId="{AB003D6D-1DF9-49BC-8904-345905C9C731}" srcOrd="0" destOrd="0" presId="urn:microsoft.com/office/officeart/2005/8/layout/hierarchy3"/>
    <dgm:cxn modelId="{95E9D2F4-812E-4A53-A30B-882A142ED06E}" type="presOf" srcId="{23BF5064-19A6-42B3-B91D-7F0BDD3843E5}" destId="{88C45F44-9BE1-40FD-BCF2-7AF05595B80A}" srcOrd="0" destOrd="0" presId="urn:microsoft.com/office/officeart/2005/8/layout/hierarchy3"/>
    <dgm:cxn modelId="{ADE15BEF-A710-42AA-AAB2-75ABF15C9423}" type="presOf" srcId="{DF3DDA74-F599-49D7-A31E-41F4A1D9F8B6}" destId="{5600FE4F-104D-430A-8FAC-417C81E261A1}" srcOrd="0" destOrd="0" presId="urn:microsoft.com/office/officeart/2005/8/layout/hierarchy3"/>
    <dgm:cxn modelId="{B92BE045-C368-4115-A85E-E09B1568F378}" type="presOf" srcId="{FEE53074-E38F-438A-BE2D-03905026C349}" destId="{9C5BA31A-E177-4860-92A0-D62B31A38F50}" srcOrd="0" destOrd="0" presId="urn:microsoft.com/office/officeart/2005/8/layout/hierarchy3"/>
    <dgm:cxn modelId="{0A7DB057-73CE-41F7-8A2C-BAF74CDAC4CA}" type="presOf" srcId="{535A4580-6218-40F9-9CBA-2B03E0B489DB}" destId="{8BE29E79-1597-4556-8F2B-F491050D1B3D}" srcOrd="0" destOrd="0" presId="urn:microsoft.com/office/officeart/2005/8/layout/hierarchy3"/>
    <dgm:cxn modelId="{40CDFA7E-3A8D-48EB-BD9C-04BA81BF7BF9}" type="presOf" srcId="{84A1E9E4-86F3-41EB-B8B5-C96E470A4691}" destId="{D4CCA8F9-8BA7-4410-814A-0E07744769BA}" srcOrd="0" destOrd="0" presId="urn:microsoft.com/office/officeart/2005/8/layout/hierarchy3"/>
    <dgm:cxn modelId="{167264D2-3ADB-4EFD-97E9-B0ECAAEB1F33}" type="presOf" srcId="{AC80032C-0D47-4814-AA61-E3C697DBE400}" destId="{E02929D9-7CEB-4760-B86E-E0F0CCC1D8DB}" srcOrd="0" destOrd="0" presId="urn:microsoft.com/office/officeart/2005/8/layout/hierarchy3"/>
    <dgm:cxn modelId="{67A223DC-0861-44C5-A276-39522093C5FE}" srcId="{CE66326D-6C10-4F15-8BE6-42D1F955F67A}" destId="{EDFA83F3-8FC1-4E35-B88F-483E30AD74C3}" srcOrd="1" destOrd="0" parTransId="{23BF5064-19A6-42B3-B91D-7F0BDD3843E5}" sibTransId="{BAA0DC51-2586-469A-96CC-F75D5B2AED36}"/>
    <dgm:cxn modelId="{48E1E0F8-96F0-4ABA-862D-8E8FA6C0835B}" srcId="{167EC706-A60B-4C17-97F6-FC9AF0649810}" destId="{13CF5905-70A1-471E-B0BA-891E66194465}" srcOrd="2" destOrd="0" parTransId="{0617E8FA-4515-421D-ABBD-8EA6BBA472CC}" sibTransId="{8E6FA586-9BF4-4F64-BF21-77E7CBF1B117}"/>
    <dgm:cxn modelId="{FCB3E4DC-05A9-4B0F-90B3-DCB1CCEE05D3}" srcId="{0833CF78-6BFF-41D8-AB84-69CACDE9FDA4}" destId="{167EC706-A60B-4C17-97F6-FC9AF0649810}" srcOrd="1" destOrd="0" parTransId="{70FFC76E-5B47-40F5-8238-363D34EF5BA5}" sibTransId="{DA890C3B-CF7C-476C-8B02-2399602B7515}"/>
    <dgm:cxn modelId="{40A82EE6-3BCA-4A02-A2C5-42B712E2185A}" srcId="{167EC706-A60B-4C17-97F6-FC9AF0649810}" destId="{4D5AFB65-B810-48FA-9C4E-722FDF8FBA10}" srcOrd="1" destOrd="0" parTransId="{FFDFFCD5-68B1-40D8-A33B-662D658BC671}" sibTransId="{66A0CFAD-0E2B-4EBC-B76D-B98F95AABEA4}"/>
    <dgm:cxn modelId="{9C13184F-C522-4171-BD41-A1BD4476F006}" type="presOf" srcId="{CE66326D-6C10-4F15-8BE6-42D1F955F67A}" destId="{F56841BD-AAB8-4051-8E8E-ADE9959CABF3}" srcOrd="0" destOrd="0" presId="urn:microsoft.com/office/officeart/2005/8/layout/hierarchy3"/>
    <dgm:cxn modelId="{C99E7B44-32BE-4C4F-8D2C-9513668CBC10}" srcId="{8BFD8226-7331-4AE2-A86D-C907F3428776}" destId="{BB4E91D2-78A0-4B74-9B50-5C5ADF6BDD65}" srcOrd="2" destOrd="0" parTransId="{F7BCC425-E77D-44A4-84A0-E77DA205C530}" sibTransId="{C133028F-0578-4DBF-AF7F-CA7CB90996F5}"/>
    <dgm:cxn modelId="{E0D6B56F-CFED-4917-A653-794D6297E475}" type="presOf" srcId="{ECAF908F-A8AA-49AC-AFB2-541E2E709A7C}" destId="{81A1315B-5639-4F9E-8A66-5380ACB81F90}" srcOrd="0" destOrd="0" presId="urn:microsoft.com/office/officeart/2005/8/layout/hierarchy3"/>
    <dgm:cxn modelId="{D8042251-EC6B-45ED-A065-C58A64EF755A}" type="presOf" srcId="{BB7B9223-B9F1-43F4-ACB3-3E38D75965C2}" destId="{F1D36773-90E9-4A9D-94A4-56E5AF0C60D7}" srcOrd="0" destOrd="0" presId="urn:microsoft.com/office/officeart/2005/8/layout/hierarchy3"/>
    <dgm:cxn modelId="{08D478D7-CFBB-4A87-9C35-AA89A18175CC}" type="presOf" srcId="{0CC78023-5129-44AD-AF9A-C098DF92137C}" destId="{FA55447C-4E3E-432B-8B19-76CC85A38D54}" srcOrd="0" destOrd="0" presId="urn:microsoft.com/office/officeart/2005/8/layout/hierarchy3"/>
    <dgm:cxn modelId="{C098D06C-0085-42B7-813F-59460163CE2E}" type="presOf" srcId="{8BFD8226-7331-4AE2-A86D-C907F3428776}" destId="{0320A78E-BABE-4638-86AE-0BF4A84E0B41}" srcOrd="0" destOrd="0" presId="urn:microsoft.com/office/officeart/2005/8/layout/hierarchy3"/>
    <dgm:cxn modelId="{E9687DF3-67F1-4F5B-88E4-704702F78A54}" type="presOf" srcId="{EDFA83F3-8FC1-4E35-B88F-483E30AD74C3}" destId="{6011D96D-04C4-47C0-BB52-E89564B6575B}" srcOrd="0" destOrd="0" presId="urn:microsoft.com/office/officeart/2005/8/layout/hierarchy3"/>
    <dgm:cxn modelId="{6A08D2E9-08DF-4350-8CEF-F8CB7088F127}" srcId="{0833CF78-6BFF-41D8-AB84-69CACDE9FDA4}" destId="{CE66326D-6C10-4F15-8BE6-42D1F955F67A}" srcOrd="2" destOrd="0" parTransId="{FE5A7ED0-225E-48CB-A9A2-CB9D7BF45FC6}" sibTransId="{029A964C-C48B-4487-A4B2-721C0F9DC92F}"/>
    <dgm:cxn modelId="{07983269-F5C8-4C2A-A128-5190E2811495}" type="presOf" srcId="{0833CF78-6BFF-41D8-AB84-69CACDE9FDA4}" destId="{9026C2AF-AC56-4F51-9A86-59E202AEDD64}" srcOrd="0" destOrd="0" presId="urn:microsoft.com/office/officeart/2005/8/layout/hierarchy3"/>
    <dgm:cxn modelId="{2158FAA8-4499-4ACB-93A5-469E693E7B62}" type="presOf" srcId="{AF096D45-420A-47EB-8563-2EACB6CD141A}" destId="{9875DAEF-FE6D-423E-A39A-FC7D9CC4BA81}" srcOrd="0" destOrd="0" presId="urn:microsoft.com/office/officeart/2005/8/layout/hierarchy3"/>
    <dgm:cxn modelId="{430A351D-C1D4-439D-A351-8456502414AE}" type="presOf" srcId="{992853F0-9965-4D00-83FE-7FB41833D95E}" destId="{7FA2B13F-0FE0-476A-A46D-6F835E61B3F0}" srcOrd="0" destOrd="0" presId="urn:microsoft.com/office/officeart/2005/8/layout/hierarchy3"/>
    <dgm:cxn modelId="{B5166036-D018-4CBD-B019-5CB9BE7DDADF}" srcId="{CE66326D-6C10-4F15-8BE6-42D1F955F67A}" destId="{CF648C0E-DBE0-43FC-A240-7BB3D2117E9A}" srcOrd="2" destOrd="0" parTransId="{1C4AE152-71C1-4A30-8C6E-27DD54860DCF}" sibTransId="{20553342-7EBE-4C06-8B41-B596B811AB82}"/>
    <dgm:cxn modelId="{58DF53C0-1D63-486C-AEE0-DDE08155026F}" type="presOf" srcId="{8BFD8226-7331-4AE2-A86D-C907F3428776}" destId="{B62154A5-1804-47E5-B77D-FD8BC3AE938B}" srcOrd="1" destOrd="0" presId="urn:microsoft.com/office/officeart/2005/8/layout/hierarchy3"/>
    <dgm:cxn modelId="{CC4B228D-2B78-43AF-98FF-FEA6049CF8ED}" type="presOf" srcId="{BB7B9223-B9F1-43F4-ACB3-3E38D75965C2}" destId="{14C2BF0F-CBC9-4F02-80F1-A23A46B69FE2}" srcOrd="1" destOrd="0" presId="urn:microsoft.com/office/officeart/2005/8/layout/hierarchy3"/>
    <dgm:cxn modelId="{E8786755-8EA5-4BBB-B342-5E5D11297EBC}" srcId="{8BFD8226-7331-4AE2-A86D-C907F3428776}" destId="{B7EB9534-9B96-4981-B950-6AE1FC7D3EA7}" srcOrd="0" destOrd="0" parTransId="{DF3DDA74-F599-49D7-A31E-41F4A1D9F8B6}" sibTransId="{EFEEA817-47F0-4FF5-B6A1-2828F185BA9E}"/>
    <dgm:cxn modelId="{830B89BC-C112-446E-A656-1E8C45975E26}" type="presOf" srcId="{CFC425BD-F398-4A22-86B3-AD1B5E10A928}" destId="{364BF617-8082-4AFD-8CFA-98CA65B070D4}" srcOrd="0" destOrd="0" presId="urn:microsoft.com/office/officeart/2005/8/layout/hierarchy3"/>
    <dgm:cxn modelId="{6F43BA87-B7BA-4599-B3AC-7824513BDC85}" type="presOf" srcId="{72F82AD6-CF88-466F-B381-F0EF0E308B28}" destId="{C4793E88-A55D-4B7C-82CD-F09068BB539B}" srcOrd="0" destOrd="0" presId="urn:microsoft.com/office/officeart/2005/8/layout/hierarchy3"/>
    <dgm:cxn modelId="{8451644C-FCEF-4F3B-9B0E-B5404D0683FE}" type="presOf" srcId="{CBC396C0-B60C-4E9D-B269-C8A94CBC0946}" destId="{0B56F7D9-5872-496C-849D-C00F81DF86F0}" srcOrd="1" destOrd="0" presId="urn:microsoft.com/office/officeart/2005/8/layout/hierarchy3"/>
    <dgm:cxn modelId="{F849C303-83E6-4D85-A82C-222411C3ECD8}" srcId="{0833CF78-6BFF-41D8-AB84-69CACDE9FDA4}" destId="{CBC396C0-B60C-4E9D-B269-C8A94CBC0946}" srcOrd="4" destOrd="0" parTransId="{59CA6C16-BC68-49F3-9E8E-2FC640B64076}" sibTransId="{620E97CD-A729-4FBC-ABE4-C3C17BF4B5F8}"/>
    <dgm:cxn modelId="{5F5013AA-3337-4ECE-98CB-7635F4C1317C}" type="presOf" srcId="{FFDFFCD5-68B1-40D8-A33B-662D658BC671}" destId="{E6456025-C416-4FF6-9588-CF0EECC8F3A2}" srcOrd="0" destOrd="0" presId="urn:microsoft.com/office/officeart/2005/8/layout/hierarchy3"/>
    <dgm:cxn modelId="{BEF524BD-0329-47F6-B035-5FE05E51648D}" type="presOf" srcId="{B7EB9534-9B96-4981-B950-6AE1FC7D3EA7}" destId="{B8958EFB-0420-444A-9782-F115EB69D9D1}" srcOrd="0" destOrd="0" presId="urn:microsoft.com/office/officeart/2005/8/layout/hierarchy3"/>
    <dgm:cxn modelId="{7344CDCB-F7B9-432D-BC52-203F009FF4E2}" type="presOf" srcId="{1C4AE152-71C1-4A30-8C6E-27DD54860DCF}" destId="{B93B2604-FF06-4BD9-B172-56EECB45D483}" srcOrd="0" destOrd="0" presId="urn:microsoft.com/office/officeart/2005/8/layout/hierarchy3"/>
    <dgm:cxn modelId="{FBE342DE-F9A4-45C0-8C0E-7C980E5903CF}" type="presOf" srcId="{4315EEAB-59D0-4797-AA19-59A1B4225611}" destId="{C885AA89-A391-4151-AAC1-E62F9CD4C2D0}" srcOrd="0" destOrd="0" presId="urn:microsoft.com/office/officeart/2005/8/layout/hierarchy3"/>
    <dgm:cxn modelId="{29E3BB83-83E7-4D31-A565-49E745A25AB3}" type="presOf" srcId="{BB4E91D2-78A0-4B74-9B50-5C5ADF6BDD65}" destId="{06FD0236-3F05-46CA-AD54-C8158E943CBD}" srcOrd="0" destOrd="0" presId="urn:microsoft.com/office/officeart/2005/8/layout/hierarchy3"/>
    <dgm:cxn modelId="{B7FBCCB2-6D54-4EE1-BFA8-16AE961E4468}" type="presOf" srcId="{CBC396C0-B60C-4E9D-B269-C8A94CBC0946}" destId="{7755E05A-5DB2-4C6E-8EB1-AFC73F74CF1B}" srcOrd="0" destOrd="0" presId="urn:microsoft.com/office/officeart/2005/8/layout/hierarchy3"/>
    <dgm:cxn modelId="{164E8902-C6E9-4AE0-87D1-580F3A401524}" srcId="{CBC396C0-B60C-4E9D-B269-C8A94CBC0946}" destId="{84A1E9E4-86F3-41EB-B8B5-C96E470A4691}" srcOrd="0" destOrd="0" parTransId="{ECAF908F-A8AA-49AC-AFB2-541E2E709A7C}" sibTransId="{3BFED495-F9FE-4B21-946E-F43E2F69C909}"/>
    <dgm:cxn modelId="{0E158A38-3BB9-4670-9E2E-9B34989CF25C}" type="presOf" srcId="{13CF5905-70A1-471E-B0BA-891E66194465}" destId="{E4BFAB02-1ECF-48D7-B97A-AC6F81126F83}" srcOrd="0" destOrd="0" presId="urn:microsoft.com/office/officeart/2005/8/layout/hierarchy3"/>
    <dgm:cxn modelId="{D8A08D0D-4D7F-4AA1-9C00-0CD41B0FC26F}" type="presOf" srcId="{4D5AFB65-B810-48FA-9C4E-722FDF8FBA10}" destId="{116A5E57-1005-4478-A155-4208F47C5F29}" srcOrd="0" destOrd="0" presId="urn:microsoft.com/office/officeart/2005/8/layout/hierarchy3"/>
    <dgm:cxn modelId="{156F680E-C8DF-4058-9D61-4644E7EFB187}" type="presOf" srcId="{E492DC86-3A05-4E77-8D91-9FB093A26600}" destId="{63A747BA-B556-4EB2-8E61-7D0701B300DE}" srcOrd="0" destOrd="0" presId="urn:microsoft.com/office/officeart/2005/8/layout/hierarchy3"/>
    <dgm:cxn modelId="{A3BE55D2-B271-4467-BC0B-8E3874ED7AA7}" type="presParOf" srcId="{9026C2AF-AC56-4F51-9A86-59E202AEDD64}" destId="{10A1E9E9-54E0-46EC-9F10-C109A399AFA2}" srcOrd="0" destOrd="0" presId="urn:microsoft.com/office/officeart/2005/8/layout/hierarchy3"/>
    <dgm:cxn modelId="{717DC75B-F287-4F85-BA60-E37992DA0992}" type="presParOf" srcId="{10A1E9E9-54E0-46EC-9F10-C109A399AFA2}" destId="{5D7E291A-C24F-4A17-B6A7-41F4D9529935}" srcOrd="0" destOrd="0" presId="urn:microsoft.com/office/officeart/2005/8/layout/hierarchy3"/>
    <dgm:cxn modelId="{A0BFFC94-74D6-422D-87F8-64818A40FC54}" type="presParOf" srcId="{5D7E291A-C24F-4A17-B6A7-41F4D9529935}" destId="{0320A78E-BABE-4638-86AE-0BF4A84E0B41}" srcOrd="0" destOrd="0" presId="urn:microsoft.com/office/officeart/2005/8/layout/hierarchy3"/>
    <dgm:cxn modelId="{474D79BC-44C4-42A0-B7F7-446159193EBA}" type="presParOf" srcId="{5D7E291A-C24F-4A17-B6A7-41F4D9529935}" destId="{B62154A5-1804-47E5-B77D-FD8BC3AE938B}" srcOrd="1" destOrd="0" presId="urn:microsoft.com/office/officeart/2005/8/layout/hierarchy3"/>
    <dgm:cxn modelId="{FE24CB79-1990-41E1-AFCC-44C6233364C6}" type="presParOf" srcId="{10A1E9E9-54E0-46EC-9F10-C109A399AFA2}" destId="{3F5E7C95-2619-4381-93A8-0E7B5EA47981}" srcOrd="1" destOrd="0" presId="urn:microsoft.com/office/officeart/2005/8/layout/hierarchy3"/>
    <dgm:cxn modelId="{29D272CF-41D7-4F21-8EBE-7176CFD8D10F}" type="presParOf" srcId="{3F5E7C95-2619-4381-93A8-0E7B5EA47981}" destId="{5600FE4F-104D-430A-8FAC-417C81E261A1}" srcOrd="0" destOrd="0" presId="urn:microsoft.com/office/officeart/2005/8/layout/hierarchy3"/>
    <dgm:cxn modelId="{D814F771-59CF-4C68-B3A4-7482558E565B}" type="presParOf" srcId="{3F5E7C95-2619-4381-93A8-0E7B5EA47981}" destId="{B8958EFB-0420-444A-9782-F115EB69D9D1}" srcOrd="1" destOrd="0" presId="urn:microsoft.com/office/officeart/2005/8/layout/hierarchy3"/>
    <dgm:cxn modelId="{7CB9E770-127B-4042-9E58-CF888EF8EBE2}" type="presParOf" srcId="{3F5E7C95-2619-4381-93A8-0E7B5EA47981}" destId="{C885AA89-A391-4151-AAC1-E62F9CD4C2D0}" srcOrd="2" destOrd="0" presId="urn:microsoft.com/office/officeart/2005/8/layout/hierarchy3"/>
    <dgm:cxn modelId="{4D062E68-AE8D-421A-B99F-AF66E27AFB7E}" type="presParOf" srcId="{3F5E7C95-2619-4381-93A8-0E7B5EA47981}" destId="{E02929D9-7CEB-4760-B86E-E0F0CCC1D8DB}" srcOrd="3" destOrd="0" presId="urn:microsoft.com/office/officeart/2005/8/layout/hierarchy3"/>
    <dgm:cxn modelId="{0B1B7731-9D25-416D-866D-4B0D75B2155C}" type="presParOf" srcId="{3F5E7C95-2619-4381-93A8-0E7B5EA47981}" destId="{6DC3A4F8-3377-4A00-9E4F-ED24BC75B9FE}" srcOrd="4" destOrd="0" presId="urn:microsoft.com/office/officeart/2005/8/layout/hierarchy3"/>
    <dgm:cxn modelId="{9F3429CD-3B32-4D55-AA84-3205FF655391}" type="presParOf" srcId="{3F5E7C95-2619-4381-93A8-0E7B5EA47981}" destId="{06FD0236-3F05-46CA-AD54-C8158E943CBD}" srcOrd="5" destOrd="0" presId="urn:microsoft.com/office/officeart/2005/8/layout/hierarchy3"/>
    <dgm:cxn modelId="{8DB52C97-D14E-4234-AFC5-163B49C5F176}" type="presParOf" srcId="{9026C2AF-AC56-4F51-9A86-59E202AEDD64}" destId="{F52EFE1D-E13D-4DA0-807B-8DBBCF1C2059}" srcOrd="1" destOrd="0" presId="urn:microsoft.com/office/officeart/2005/8/layout/hierarchy3"/>
    <dgm:cxn modelId="{67261CCD-18D6-41C9-89C2-7D3E93974825}" type="presParOf" srcId="{F52EFE1D-E13D-4DA0-807B-8DBBCF1C2059}" destId="{3C632174-9FCE-4DD1-8E22-E2461D1D8F38}" srcOrd="0" destOrd="0" presId="urn:microsoft.com/office/officeart/2005/8/layout/hierarchy3"/>
    <dgm:cxn modelId="{D5FE91FD-A6E6-4D46-813C-76F700D07AA9}" type="presParOf" srcId="{3C632174-9FCE-4DD1-8E22-E2461D1D8F38}" destId="{432CD0A1-179E-4116-8F98-5C4AA410E65E}" srcOrd="0" destOrd="0" presId="urn:microsoft.com/office/officeart/2005/8/layout/hierarchy3"/>
    <dgm:cxn modelId="{21F22BC9-7092-4E14-AF98-0850AE66D9BC}" type="presParOf" srcId="{3C632174-9FCE-4DD1-8E22-E2461D1D8F38}" destId="{B1FCE007-18FB-4607-83D0-A5850056F70B}" srcOrd="1" destOrd="0" presId="urn:microsoft.com/office/officeart/2005/8/layout/hierarchy3"/>
    <dgm:cxn modelId="{4B8F7D2A-F2D8-44F5-9563-215CC9871C95}" type="presParOf" srcId="{F52EFE1D-E13D-4DA0-807B-8DBBCF1C2059}" destId="{DFAE41EB-3E6D-4F72-B3FC-8323CBAA68A5}" srcOrd="1" destOrd="0" presId="urn:microsoft.com/office/officeart/2005/8/layout/hierarchy3"/>
    <dgm:cxn modelId="{B6513D67-E575-419E-8366-87379F87BE5A}" type="presParOf" srcId="{DFAE41EB-3E6D-4F72-B3FC-8323CBAA68A5}" destId="{9C5BA31A-E177-4860-92A0-D62B31A38F50}" srcOrd="0" destOrd="0" presId="urn:microsoft.com/office/officeart/2005/8/layout/hierarchy3"/>
    <dgm:cxn modelId="{389C74C8-826A-4B4F-B962-C22F917ACB3C}" type="presParOf" srcId="{DFAE41EB-3E6D-4F72-B3FC-8323CBAA68A5}" destId="{9278B13E-9A50-41E2-8066-4E1C5A827C71}" srcOrd="1" destOrd="0" presId="urn:microsoft.com/office/officeart/2005/8/layout/hierarchy3"/>
    <dgm:cxn modelId="{C5D977D8-09EC-411E-9841-77C0FC58AA28}" type="presParOf" srcId="{DFAE41EB-3E6D-4F72-B3FC-8323CBAA68A5}" destId="{E6456025-C416-4FF6-9588-CF0EECC8F3A2}" srcOrd="2" destOrd="0" presId="urn:microsoft.com/office/officeart/2005/8/layout/hierarchy3"/>
    <dgm:cxn modelId="{C637DDCC-F41D-403E-BB06-BB5E5FEF86AB}" type="presParOf" srcId="{DFAE41EB-3E6D-4F72-B3FC-8323CBAA68A5}" destId="{116A5E57-1005-4478-A155-4208F47C5F29}" srcOrd="3" destOrd="0" presId="urn:microsoft.com/office/officeart/2005/8/layout/hierarchy3"/>
    <dgm:cxn modelId="{F47EB177-A0A6-4663-B94E-7EE87344B1B5}" type="presParOf" srcId="{DFAE41EB-3E6D-4F72-B3FC-8323CBAA68A5}" destId="{76833394-3481-486C-A740-F9A28FF918A0}" srcOrd="4" destOrd="0" presId="urn:microsoft.com/office/officeart/2005/8/layout/hierarchy3"/>
    <dgm:cxn modelId="{25A5C93A-DE70-493B-B5A7-EBDD60EF29E0}" type="presParOf" srcId="{DFAE41EB-3E6D-4F72-B3FC-8323CBAA68A5}" destId="{E4BFAB02-1ECF-48D7-B97A-AC6F81126F83}" srcOrd="5" destOrd="0" presId="urn:microsoft.com/office/officeart/2005/8/layout/hierarchy3"/>
    <dgm:cxn modelId="{769E2EE1-A9FF-42AF-94CB-6B56C610A8A1}" type="presParOf" srcId="{DFAE41EB-3E6D-4F72-B3FC-8323CBAA68A5}" destId="{E68FCB47-2D40-4E2F-AF1B-4EB4C8963DB0}" srcOrd="6" destOrd="0" presId="urn:microsoft.com/office/officeart/2005/8/layout/hierarchy3"/>
    <dgm:cxn modelId="{A43EAC42-E0D2-491A-B063-E36BDAAAC132}" type="presParOf" srcId="{DFAE41EB-3E6D-4F72-B3FC-8323CBAA68A5}" destId="{63A747BA-B556-4EB2-8E61-7D0701B300DE}" srcOrd="7" destOrd="0" presId="urn:microsoft.com/office/officeart/2005/8/layout/hierarchy3"/>
    <dgm:cxn modelId="{9E447C94-6C1A-4B3D-B7FF-309BDED2C750}" type="presParOf" srcId="{9026C2AF-AC56-4F51-9A86-59E202AEDD64}" destId="{1D79A359-4B1C-4200-93C5-ACD4C957F9AD}" srcOrd="2" destOrd="0" presId="urn:microsoft.com/office/officeart/2005/8/layout/hierarchy3"/>
    <dgm:cxn modelId="{A3C3C9F3-794B-44F9-8A1D-9A5D827C705F}" type="presParOf" srcId="{1D79A359-4B1C-4200-93C5-ACD4C957F9AD}" destId="{3326FBC4-1EF1-47E7-928E-A0CBDE3DCB5E}" srcOrd="0" destOrd="0" presId="urn:microsoft.com/office/officeart/2005/8/layout/hierarchy3"/>
    <dgm:cxn modelId="{E16A999C-D667-4072-9857-1C8C7C1CB6AA}" type="presParOf" srcId="{3326FBC4-1EF1-47E7-928E-A0CBDE3DCB5E}" destId="{F56841BD-AAB8-4051-8E8E-ADE9959CABF3}" srcOrd="0" destOrd="0" presId="urn:microsoft.com/office/officeart/2005/8/layout/hierarchy3"/>
    <dgm:cxn modelId="{BC186AAE-C31F-4798-A611-E45E0537D107}" type="presParOf" srcId="{3326FBC4-1EF1-47E7-928E-A0CBDE3DCB5E}" destId="{A494359C-DDA7-4543-B468-F4E00C4A2991}" srcOrd="1" destOrd="0" presId="urn:microsoft.com/office/officeart/2005/8/layout/hierarchy3"/>
    <dgm:cxn modelId="{23C9EC34-CE8A-49C9-96BD-16229125F030}" type="presParOf" srcId="{1D79A359-4B1C-4200-93C5-ACD4C957F9AD}" destId="{4A17D406-9274-44FC-A161-2817F204836C}" srcOrd="1" destOrd="0" presId="urn:microsoft.com/office/officeart/2005/8/layout/hierarchy3"/>
    <dgm:cxn modelId="{D04611DE-5FFB-4D58-B23C-0ACA92C7F3E2}" type="presParOf" srcId="{4A17D406-9274-44FC-A161-2817F204836C}" destId="{FA55447C-4E3E-432B-8B19-76CC85A38D54}" srcOrd="0" destOrd="0" presId="urn:microsoft.com/office/officeart/2005/8/layout/hierarchy3"/>
    <dgm:cxn modelId="{DD3D2CEA-9846-4187-8F1B-7EC6F909AE47}" type="presParOf" srcId="{4A17D406-9274-44FC-A161-2817F204836C}" destId="{364BF617-8082-4AFD-8CFA-98CA65B070D4}" srcOrd="1" destOrd="0" presId="urn:microsoft.com/office/officeart/2005/8/layout/hierarchy3"/>
    <dgm:cxn modelId="{39C48ECC-366D-4552-BA05-1CFC7E42F2B6}" type="presParOf" srcId="{4A17D406-9274-44FC-A161-2817F204836C}" destId="{88C45F44-9BE1-40FD-BCF2-7AF05595B80A}" srcOrd="2" destOrd="0" presId="urn:microsoft.com/office/officeart/2005/8/layout/hierarchy3"/>
    <dgm:cxn modelId="{DEF880A1-9B96-4AE0-9E11-61D233C0FB08}" type="presParOf" srcId="{4A17D406-9274-44FC-A161-2817F204836C}" destId="{6011D96D-04C4-47C0-BB52-E89564B6575B}" srcOrd="3" destOrd="0" presId="urn:microsoft.com/office/officeart/2005/8/layout/hierarchy3"/>
    <dgm:cxn modelId="{2EEC2A15-1D39-48D7-A172-FF3C8A2A1976}" type="presParOf" srcId="{4A17D406-9274-44FC-A161-2817F204836C}" destId="{B93B2604-FF06-4BD9-B172-56EECB45D483}" srcOrd="4" destOrd="0" presId="urn:microsoft.com/office/officeart/2005/8/layout/hierarchy3"/>
    <dgm:cxn modelId="{3835274C-4147-4D24-B87A-8347BEC0BF76}" type="presParOf" srcId="{4A17D406-9274-44FC-A161-2817F204836C}" destId="{7EBCF266-7D45-4BC7-A6D6-AC3BC8B57B01}" srcOrd="5" destOrd="0" presId="urn:microsoft.com/office/officeart/2005/8/layout/hierarchy3"/>
    <dgm:cxn modelId="{F6DE052D-6332-46C2-B80A-864D8007D2D8}" type="presParOf" srcId="{9026C2AF-AC56-4F51-9A86-59E202AEDD64}" destId="{E063783E-EA17-4CCE-9599-B7EBBADC7C9C}" srcOrd="3" destOrd="0" presId="urn:microsoft.com/office/officeart/2005/8/layout/hierarchy3"/>
    <dgm:cxn modelId="{D9D2C13D-0F86-41C3-B303-0D1A927CDDC3}" type="presParOf" srcId="{E063783E-EA17-4CCE-9599-B7EBBADC7C9C}" destId="{3FB67DF5-F5A8-49C9-939C-A2C8D3259947}" srcOrd="0" destOrd="0" presId="urn:microsoft.com/office/officeart/2005/8/layout/hierarchy3"/>
    <dgm:cxn modelId="{BEFCAFB9-A8A0-47E0-BEF4-A72FABAB28AA}" type="presParOf" srcId="{3FB67DF5-F5A8-49C9-939C-A2C8D3259947}" destId="{F1D36773-90E9-4A9D-94A4-56E5AF0C60D7}" srcOrd="0" destOrd="0" presId="urn:microsoft.com/office/officeart/2005/8/layout/hierarchy3"/>
    <dgm:cxn modelId="{321ECD67-0BDA-41D8-899F-4887464745CB}" type="presParOf" srcId="{3FB67DF5-F5A8-49C9-939C-A2C8D3259947}" destId="{14C2BF0F-CBC9-4F02-80F1-A23A46B69FE2}" srcOrd="1" destOrd="0" presId="urn:microsoft.com/office/officeart/2005/8/layout/hierarchy3"/>
    <dgm:cxn modelId="{1FE469CD-29CE-46EC-A989-CED7D936785A}" type="presParOf" srcId="{E063783E-EA17-4CCE-9599-B7EBBADC7C9C}" destId="{DEABFECA-AF59-41E2-AF51-DB9DB99F3E21}" srcOrd="1" destOrd="0" presId="urn:microsoft.com/office/officeart/2005/8/layout/hierarchy3"/>
    <dgm:cxn modelId="{4387A55F-A459-4C22-8A61-10A1A1AD707A}" type="presParOf" srcId="{DEABFECA-AF59-41E2-AF51-DB9DB99F3E21}" destId="{8BE29E79-1597-4556-8F2B-F491050D1B3D}" srcOrd="0" destOrd="0" presId="urn:microsoft.com/office/officeart/2005/8/layout/hierarchy3"/>
    <dgm:cxn modelId="{522CB7E8-C78A-48D2-88B8-B48770AC6810}" type="presParOf" srcId="{DEABFECA-AF59-41E2-AF51-DB9DB99F3E21}" destId="{81EA4423-22D2-482E-9DBC-B1301FF367F6}" srcOrd="1" destOrd="0" presId="urn:microsoft.com/office/officeart/2005/8/layout/hierarchy3"/>
    <dgm:cxn modelId="{BC3FC6A4-0F70-4F5E-93B1-5A9B1059A224}" type="presParOf" srcId="{DEABFECA-AF59-41E2-AF51-DB9DB99F3E21}" destId="{B20B436A-0A59-494C-AE59-EA7655BE841E}" srcOrd="2" destOrd="0" presId="urn:microsoft.com/office/officeart/2005/8/layout/hierarchy3"/>
    <dgm:cxn modelId="{E233B853-7C10-4054-ACEF-68780B42D749}" type="presParOf" srcId="{DEABFECA-AF59-41E2-AF51-DB9DB99F3E21}" destId="{7FA2B13F-0FE0-476A-A46D-6F835E61B3F0}" srcOrd="3" destOrd="0" presId="urn:microsoft.com/office/officeart/2005/8/layout/hierarchy3"/>
    <dgm:cxn modelId="{905A3259-5764-4A64-886D-EE49CACA7C3D}" type="presParOf" srcId="{9026C2AF-AC56-4F51-9A86-59E202AEDD64}" destId="{1560270A-C50F-48E1-9698-4EB5FA2C555A}" srcOrd="4" destOrd="0" presId="urn:microsoft.com/office/officeart/2005/8/layout/hierarchy3"/>
    <dgm:cxn modelId="{5752259F-70DE-4392-85F9-AE04E0A77170}" type="presParOf" srcId="{1560270A-C50F-48E1-9698-4EB5FA2C555A}" destId="{FC2B6CB5-DE5D-453B-93F9-B5C5A36D8398}" srcOrd="0" destOrd="0" presId="urn:microsoft.com/office/officeart/2005/8/layout/hierarchy3"/>
    <dgm:cxn modelId="{B92FFFD0-79D4-4D3B-88EF-D86BC79C8A8A}" type="presParOf" srcId="{FC2B6CB5-DE5D-453B-93F9-B5C5A36D8398}" destId="{7755E05A-5DB2-4C6E-8EB1-AFC73F74CF1B}" srcOrd="0" destOrd="0" presId="urn:microsoft.com/office/officeart/2005/8/layout/hierarchy3"/>
    <dgm:cxn modelId="{369BFF96-C5DA-4490-BB17-8827C4D4B55E}" type="presParOf" srcId="{FC2B6CB5-DE5D-453B-93F9-B5C5A36D8398}" destId="{0B56F7D9-5872-496C-849D-C00F81DF86F0}" srcOrd="1" destOrd="0" presId="urn:microsoft.com/office/officeart/2005/8/layout/hierarchy3"/>
    <dgm:cxn modelId="{44D4F34E-BC01-4F00-B63C-DA9315D986A9}" type="presParOf" srcId="{1560270A-C50F-48E1-9698-4EB5FA2C555A}" destId="{78DCCC09-B99F-4075-AE10-6268D72384EB}" srcOrd="1" destOrd="0" presId="urn:microsoft.com/office/officeart/2005/8/layout/hierarchy3"/>
    <dgm:cxn modelId="{49C6C951-44B4-4933-8091-63CF7DA22BBA}" type="presParOf" srcId="{78DCCC09-B99F-4075-AE10-6268D72384EB}" destId="{81A1315B-5639-4F9E-8A66-5380ACB81F90}" srcOrd="0" destOrd="0" presId="urn:microsoft.com/office/officeart/2005/8/layout/hierarchy3"/>
    <dgm:cxn modelId="{55C3576D-D2E9-489F-A562-BFE98D196712}" type="presParOf" srcId="{78DCCC09-B99F-4075-AE10-6268D72384EB}" destId="{D4CCA8F9-8BA7-4410-814A-0E07744769BA}" srcOrd="1" destOrd="0" presId="urn:microsoft.com/office/officeart/2005/8/layout/hierarchy3"/>
    <dgm:cxn modelId="{82A2BC1A-F703-434D-BA8D-1C450BAEE3D1}" type="presParOf" srcId="{78DCCC09-B99F-4075-AE10-6268D72384EB}" destId="{AB003D6D-1DF9-49BC-8904-345905C9C731}" srcOrd="2" destOrd="0" presId="urn:microsoft.com/office/officeart/2005/8/layout/hierarchy3"/>
    <dgm:cxn modelId="{01EC7182-BE56-4B52-964B-712543343FC5}" type="presParOf" srcId="{78DCCC09-B99F-4075-AE10-6268D72384EB}" destId="{3A3CC233-4EEF-48E2-977B-E763054D8B50}" srcOrd="3" destOrd="0" presId="urn:microsoft.com/office/officeart/2005/8/layout/hierarchy3"/>
    <dgm:cxn modelId="{9206F7FA-79F8-41C1-B87D-8BF346AE0EF8}" type="presParOf" srcId="{78DCCC09-B99F-4075-AE10-6268D72384EB}" destId="{C4793E88-A55D-4B7C-82CD-F09068BB539B}" srcOrd="4" destOrd="0" presId="urn:microsoft.com/office/officeart/2005/8/layout/hierarchy3"/>
    <dgm:cxn modelId="{B4CBF1D0-DE69-4980-AC47-C93294BD4520}" type="presParOf" srcId="{78DCCC09-B99F-4075-AE10-6268D72384EB}" destId="{9875DAEF-FE6D-423E-A39A-FC7D9CC4BA81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33CF78-6BFF-41D8-AB84-69CACDE9FDA4}" type="doc">
      <dgm:prSet loTypeId="urn:microsoft.com/office/officeart/2005/8/layout/hierarchy3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67EC706-A60B-4C17-97F6-FC9AF0649810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ts val="600"/>
            </a:spcAft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1,21%</a:t>
          </a:r>
        </a:p>
        <a:p>
          <a:pPr>
            <a:lnSpc>
              <a:spcPct val="90000"/>
            </a:lnSpc>
            <a:spcAft>
              <a:spcPts val="600"/>
            </a:spcAft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платежи при пользовании природными ресурсами</a:t>
          </a:r>
        </a:p>
        <a:p>
          <a:pPr>
            <a:lnSpc>
              <a:spcPct val="90000"/>
            </a:lnSpc>
            <a:spcAft>
              <a:spcPts val="600"/>
            </a:spcAft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 278,09 т. р.</a:t>
          </a:r>
        </a:p>
      </dgm:t>
    </dgm:pt>
    <dgm:pt modelId="{70FFC76E-5B47-40F5-8238-363D34EF5BA5}" type="parTrans" cxnId="{FCB3E4DC-05A9-4B0F-90B3-DCB1CCEE05D3}">
      <dgm:prSet/>
      <dgm:spPr/>
      <dgm:t>
        <a:bodyPr/>
        <a:lstStyle/>
        <a:p>
          <a:endParaRPr lang="ru-RU"/>
        </a:p>
      </dgm:t>
    </dgm:pt>
    <dgm:pt modelId="{DA890C3B-CF7C-476C-8B02-2399602B7515}" type="sibTrans" cxnId="{FCB3E4DC-05A9-4B0F-90B3-DCB1CCEE05D3}">
      <dgm:prSet/>
      <dgm:spPr/>
      <dgm:t>
        <a:bodyPr/>
        <a:lstStyle/>
        <a:p>
          <a:endParaRPr lang="ru-RU"/>
        </a:p>
      </dgm:t>
    </dgm:pt>
    <dgm:pt modelId="{8BFD8226-7331-4AE2-A86D-C907F3428776}">
      <dgm:prSet phldrT="[Текст]" custT="1"/>
      <dgm:spPr/>
      <dgm:t>
        <a:bodyPr/>
        <a:lstStyle/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53,62%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от использования имущества 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12 365,73 т. р.</a:t>
          </a:r>
        </a:p>
      </dgm:t>
    </dgm:pt>
    <dgm:pt modelId="{E7320666-A31C-4152-8DE6-E90645B4D7EF}" type="sibTrans" cxnId="{761D312E-545A-44E3-864E-991E66CD6808}">
      <dgm:prSet/>
      <dgm:spPr/>
      <dgm:t>
        <a:bodyPr/>
        <a:lstStyle/>
        <a:p>
          <a:endParaRPr lang="ru-RU"/>
        </a:p>
      </dgm:t>
    </dgm:pt>
    <dgm:pt modelId="{BB85C25E-5DE3-4749-8E5F-9A62F3918831}" type="parTrans" cxnId="{761D312E-545A-44E3-864E-991E66CD6808}">
      <dgm:prSet/>
      <dgm:spPr/>
      <dgm:t>
        <a:bodyPr/>
        <a:lstStyle/>
        <a:p>
          <a:endParaRPr lang="ru-RU"/>
        </a:p>
      </dgm:t>
    </dgm:pt>
    <dgm:pt modelId="{CE66326D-6C10-4F15-8BE6-42D1F955F67A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30,95%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от оказания платных услуг (работ) и компенсации затрат гос-ва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7 138,41 т. р.</a:t>
          </a:r>
        </a:p>
      </dgm:t>
    </dgm:pt>
    <dgm:pt modelId="{FE5A7ED0-225E-48CB-A9A2-CB9D7BF45FC6}" type="parTrans" cxnId="{6A08D2E9-08DF-4350-8CEF-F8CB7088F127}">
      <dgm:prSet/>
      <dgm:spPr/>
      <dgm:t>
        <a:bodyPr/>
        <a:lstStyle/>
        <a:p>
          <a:endParaRPr lang="ru-RU"/>
        </a:p>
      </dgm:t>
    </dgm:pt>
    <dgm:pt modelId="{029A964C-C48B-4487-A4B2-721C0F9DC92F}" type="sibTrans" cxnId="{6A08D2E9-08DF-4350-8CEF-F8CB7088F127}">
      <dgm:prSet/>
      <dgm:spPr/>
      <dgm:t>
        <a:bodyPr/>
        <a:lstStyle/>
        <a:p>
          <a:endParaRPr lang="ru-RU"/>
        </a:p>
      </dgm:t>
    </dgm:pt>
    <dgm:pt modelId="{BB7B9223-B9F1-43F4-ACB3-3E38D75965C2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12,11%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от продажи активов 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2 792,53 т. р.</a:t>
          </a:r>
        </a:p>
        <a:p>
          <a:pPr>
            <a:lnSpc>
              <a:spcPct val="90000"/>
            </a:lnSpc>
          </a:pPr>
          <a:endParaRPr lang="ru-RU" sz="1400" b="0" dirty="0">
            <a:latin typeface="Times New Roman" pitchFamily="18" charset="0"/>
            <a:cs typeface="Times New Roman" pitchFamily="18" charset="0"/>
          </a:endParaRPr>
        </a:p>
      </dgm:t>
    </dgm:pt>
    <dgm:pt modelId="{271834AF-8A19-45EA-BB75-614D9952AE51}" type="parTrans" cxnId="{9F939788-A9A9-4015-9F12-07BFB6D37F8D}">
      <dgm:prSet/>
      <dgm:spPr/>
      <dgm:t>
        <a:bodyPr/>
        <a:lstStyle/>
        <a:p>
          <a:endParaRPr lang="ru-RU"/>
        </a:p>
      </dgm:t>
    </dgm:pt>
    <dgm:pt modelId="{38630CD8-B79A-4D64-B926-318538A227EB}" type="sibTrans" cxnId="{9F939788-A9A9-4015-9F12-07BFB6D37F8D}">
      <dgm:prSet/>
      <dgm:spPr/>
      <dgm:t>
        <a:bodyPr/>
        <a:lstStyle/>
        <a:p>
          <a:endParaRPr lang="ru-RU"/>
        </a:p>
      </dgm:t>
    </dgm:pt>
    <dgm:pt modelId="{CBC396C0-B60C-4E9D-B269-C8A94CBC0946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1,67%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Штрафы, санкции</a:t>
          </a:r>
        </a:p>
        <a:p>
          <a:pPr>
            <a:lnSpc>
              <a:spcPct val="90000"/>
            </a:lnSpc>
          </a:pPr>
          <a:r>
            <a:rPr lang="ru-RU" sz="1400" b="0" dirty="0">
              <a:latin typeface="Times New Roman" pitchFamily="18" charset="0"/>
              <a:cs typeface="Times New Roman" pitchFamily="18" charset="0"/>
            </a:rPr>
            <a:t>385,97 </a:t>
          </a:r>
          <a:r>
            <a:rPr lang="ru-RU" sz="1400" b="0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400" b="0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59CA6C16-BC68-49F3-9E8E-2FC640B64076}" type="parTrans" cxnId="{F849C303-83E6-4D85-A82C-222411C3ECD8}">
      <dgm:prSet/>
      <dgm:spPr/>
      <dgm:t>
        <a:bodyPr/>
        <a:lstStyle/>
        <a:p>
          <a:endParaRPr lang="ru-RU"/>
        </a:p>
      </dgm:t>
    </dgm:pt>
    <dgm:pt modelId="{620E97CD-A729-4FBC-ABE4-C3C17BF4B5F8}" type="sibTrans" cxnId="{F849C303-83E6-4D85-A82C-222411C3ECD8}">
      <dgm:prSet/>
      <dgm:spPr/>
      <dgm:t>
        <a:bodyPr/>
        <a:lstStyle/>
        <a:p>
          <a:endParaRPr lang="ru-RU"/>
        </a:p>
      </dgm:t>
    </dgm:pt>
    <dgm:pt modelId="{BB4E91D2-78A0-4B74-9B50-5C5ADF6BDD6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>
              <a:latin typeface="Times New Roman" pitchFamily="18" charset="0"/>
              <a:cs typeface="Times New Roman" pitchFamily="18" charset="0"/>
            </a:rPr>
            <a:t>Доходы </a:t>
          </a:r>
          <a:r>
            <a:rPr lang="ru-RU" sz="1200" dirty="0" err="1">
              <a:latin typeface="Times New Roman" pitchFamily="18" charset="0"/>
              <a:cs typeface="Times New Roman" pitchFamily="18" charset="0"/>
            </a:rPr>
            <a:t>МУПов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latin typeface="Times New Roman" pitchFamily="18" charset="0"/>
              <a:cs typeface="Times New Roman" pitchFamily="18" charset="0"/>
            </a:rPr>
            <a:t>48,90 т. р.</a:t>
          </a:r>
        </a:p>
      </dgm:t>
    </dgm:pt>
    <dgm:pt modelId="{C133028F-0578-4DBF-AF7F-CA7CB90996F5}" type="sibTrans" cxnId="{C99E7B44-32BE-4C4F-8D2C-9513668CBC10}">
      <dgm:prSet/>
      <dgm:spPr/>
      <dgm:t>
        <a:bodyPr/>
        <a:lstStyle/>
        <a:p>
          <a:endParaRPr lang="ru-RU"/>
        </a:p>
      </dgm:t>
    </dgm:pt>
    <dgm:pt modelId="{F7BCC425-E77D-44A4-84A0-E77DA205C530}" type="parTrans" cxnId="{C99E7B44-32BE-4C4F-8D2C-9513668CBC10}">
      <dgm:prSet/>
      <dgm:spPr/>
      <dgm:t>
        <a:bodyPr/>
        <a:lstStyle/>
        <a:p>
          <a:endParaRPr lang="ru-RU"/>
        </a:p>
      </dgm:t>
    </dgm:pt>
    <dgm:pt modelId="{AC80032C-0D47-4814-AA61-E3C697DBE400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>
              <a:latin typeface="Times New Roman" pitchFamily="18" charset="0"/>
              <a:cs typeface="Times New Roman" pitchFamily="18" charset="0"/>
            </a:rPr>
            <a:t>сдачи в аренду земли </a:t>
          </a:r>
          <a:r>
            <a:rPr lang="ru-RU" sz="1200" dirty="0" err="1">
              <a:latin typeface="Times New Roman" pitchFamily="18" charset="0"/>
              <a:cs typeface="Times New Roman" pitchFamily="18" charset="0"/>
            </a:rPr>
            <a:t>гор.округа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latin typeface="Times New Roman" pitchFamily="18" charset="0"/>
              <a:cs typeface="Times New Roman" pitchFamily="18" charset="0"/>
            </a:rPr>
            <a:t>3 209,48 т. р.</a:t>
          </a:r>
        </a:p>
      </dgm:t>
    </dgm:pt>
    <dgm:pt modelId="{A912108D-2541-47B7-B16E-20DBB259F458}" type="sibTrans" cxnId="{E33A7656-B0F5-41B2-923C-96A5801F1489}">
      <dgm:prSet/>
      <dgm:spPr/>
      <dgm:t>
        <a:bodyPr/>
        <a:lstStyle/>
        <a:p>
          <a:endParaRPr lang="ru-RU"/>
        </a:p>
      </dgm:t>
    </dgm:pt>
    <dgm:pt modelId="{4315EEAB-59D0-4797-AA19-59A1B4225611}" type="parTrans" cxnId="{E33A7656-B0F5-41B2-923C-96A5801F1489}">
      <dgm:prSet/>
      <dgm:spPr/>
      <dgm:t>
        <a:bodyPr/>
        <a:lstStyle/>
        <a:p>
          <a:endParaRPr lang="ru-RU"/>
        </a:p>
      </dgm:t>
    </dgm:pt>
    <dgm:pt modelId="{13CF5905-70A1-471E-B0BA-891E66194465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Выбросы в водные объекты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210,43т. р.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E6FA586-9BF4-4F64-BF21-77E7CBF1B117}" type="sibTrans" cxnId="{48E1E0F8-96F0-4ABA-862D-8E8FA6C0835B}">
      <dgm:prSet/>
      <dgm:spPr/>
      <dgm:t>
        <a:bodyPr/>
        <a:lstStyle/>
        <a:p>
          <a:endParaRPr lang="ru-RU"/>
        </a:p>
      </dgm:t>
    </dgm:pt>
    <dgm:pt modelId="{0617E8FA-4515-421D-ABBD-8EA6BBA472CC}" type="parTrans" cxnId="{48E1E0F8-96F0-4ABA-862D-8E8FA6C0835B}">
      <dgm:prSet/>
      <dgm:spPr/>
      <dgm:t>
        <a:bodyPr/>
        <a:lstStyle/>
        <a:p>
          <a:endParaRPr lang="ru-RU"/>
        </a:p>
      </dgm:t>
    </dgm:pt>
    <dgm:pt modelId="{DC1C96E8-A7A5-4D9F-B8F8-8160538A55B8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Выбросы стационарными объектами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2,01 т. р.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619D33A-8EE7-46A9-B0E8-397E402D60BB}" type="sibTrans" cxnId="{4423E04C-F9C7-40E3-AEE0-C62B64268261}">
      <dgm:prSet/>
      <dgm:spPr/>
      <dgm:t>
        <a:bodyPr/>
        <a:lstStyle/>
        <a:p>
          <a:endParaRPr lang="ru-RU"/>
        </a:p>
      </dgm:t>
    </dgm:pt>
    <dgm:pt modelId="{FEE53074-E38F-438A-BE2D-03905026C349}" type="parTrans" cxnId="{4423E04C-F9C7-40E3-AEE0-C62B64268261}">
      <dgm:prSet/>
      <dgm:spPr/>
      <dgm:t>
        <a:bodyPr/>
        <a:lstStyle/>
        <a:p>
          <a:endParaRPr lang="ru-RU"/>
        </a:p>
      </dgm:t>
    </dgm:pt>
    <dgm:pt modelId="{4D5AFB65-B810-48FA-9C4E-722FDF8FBA10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Выбросы передвижными объектами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5,29 т. р.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A0CFAD-0E2B-4EBC-B76D-B98F95AABEA4}" type="sibTrans" cxnId="{40A82EE6-3BCA-4A02-A2C5-42B712E2185A}">
      <dgm:prSet/>
      <dgm:spPr/>
      <dgm:t>
        <a:bodyPr/>
        <a:lstStyle/>
        <a:p>
          <a:endParaRPr lang="ru-RU"/>
        </a:p>
      </dgm:t>
    </dgm:pt>
    <dgm:pt modelId="{FFDFFCD5-68B1-40D8-A33B-662D658BC671}" type="parTrans" cxnId="{40A82EE6-3BCA-4A02-A2C5-42B712E2185A}">
      <dgm:prSet/>
      <dgm:spPr/>
      <dgm:t>
        <a:bodyPr/>
        <a:lstStyle/>
        <a:p>
          <a:endParaRPr lang="ru-RU"/>
        </a:p>
      </dgm:t>
    </dgm:pt>
    <dgm:pt modelId="{B7EB9534-9B96-4981-B950-6AE1FC7D3EA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>
              <a:latin typeface="Times New Roman" pitchFamily="18" charset="0"/>
              <a:cs typeface="Times New Roman" pitchFamily="18" charset="0"/>
            </a:rPr>
            <a:t>сдачи в аренду </a:t>
          </a:r>
          <a:r>
            <a:rPr lang="ru-RU" sz="1200" dirty="0" err="1">
              <a:latin typeface="Times New Roman" pitchFamily="18" charset="0"/>
              <a:cs typeface="Times New Roman" pitchFamily="18" charset="0"/>
            </a:rPr>
            <a:t>неразграничен</a:t>
          </a:r>
          <a:r>
            <a:rPr lang="ru-RU" sz="120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dirty="0" err="1">
              <a:latin typeface="Times New Roman" pitchFamily="18" charset="0"/>
              <a:cs typeface="Times New Roman" pitchFamily="18" charset="0"/>
            </a:rPr>
            <a:t>зем</a:t>
          </a:r>
          <a:r>
            <a:rPr lang="ru-RU" sz="1200" dirty="0">
              <a:latin typeface="Times New Roman" pitchFamily="18" charset="0"/>
              <a:cs typeface="Times New Roman" pitchFamily="18" charset="0"/>
            </a:rPr>
            <a:t>. участков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>
              <a:latin typeface="Times New Roman" pitchFamily="18" charset="0"/>
              <a:cs typeface="Times New Roman" pitchFamily="18" charset="0"/>
            </a:rPr>
            <a:t> 1 614,35 т. р.</a:t>
          </a:r>
        </a:p>
      </dgm:t>
    </dgm:pt>
    <dgm:pt modelId="{EFEEA817-47F0-4FF5-B6A1-2828F185BA9E}" type="sibTrans" cxnId="{E8786755-8EA5-4BBB-B342-5E5D11297EBC}">
      <dgm:prSet/>
      <dgm:spPr/>
      <dgm:t>
        <a:bodyPr/>
        <a:lstStyle/>
        <a:p>
          <a:endParaRPr lang="ru-RU"/>
        </a:p>
      </dgm:t>
    </dgm:pt>
    <dgm:pt modelId="{DF3DDA74-F599-49D7-A31E-41F4A1D9F8B6}" type="parTrans" cxnId="{E8786755-8EA5-4BBB-B342-5E5D11297EBC}">
      <dgm:prSet/>
      <dgm:spPr/>
      <dgm:t>
        <a:bodyPr/>
        <a:lstStyle/>
        <a:p>
          <a:endParaRPr lang="ru-RU"/>
        </a:p>
      </dgm:t>
    </dgm:pt>
    <dgm:pt modelId="{EDFA83F3-8FC1-4E35-B88F-483E30AD74C3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От оказания платных услуг получателями средств бюджета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111,03 т. р.</a:t>
          </a:r>
        </a:p>
      </dgm:t>
    </dgm:pt>
    <dgm:pt modelId="{23BF5064-19A6-42B3-B91D-7F0BDD3843E5}" type="parTrans" cxnId="{67A223DC-0861-44C5-A276-39522093C5FE}">
      <dgm:prSet/>
      <dgm:spPr/>
      <dgm:t>
        <a:bodyPr/>
        <a:lstStyle/>
        <a:p>
          <a:endParaRPr lang="ru-RU"/>
        </a:p>
      </dgm:t>
    </dgm:pt>
    <dgm:pt modelId="{BAA0DC51-2586-469A-96CC-F75D5B2AED36}" type="sibTrans" cxnId="{67A223DC-0861-44C5-A276-39522093C5FE}">
      <dgm:prSet/>
      <dgm:spPr/>
      <dgm:t>
        <a:bodyPr/>
        <a:lstStyle/>
        <a:p>
          <a:endParaRPr lang="ru-RU"/>
        </a:p>
      </dgm:t>
    </dgm:pt>
    <dgm:pt modelId="{A417E076-4647-4D3C-9935-5982E2694BD1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От реализации имущества в собственности гор. округа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2 792,53 т. р.</a:t>
          </a:r>
        </a:p>
      </dgm:t>
    </dgm:pt>
    <dgm:pt modelId="{535A4580-6218-40F9-9CBA-2B03E0B489DB}" type="parTrans" cxnId="{81DB7AF9-1023-483D-B9C9-6AF27A339757}">
      <dgm:prSet/>
      <dgm:spPr/>
      <dgm:t>
        <a:bodyPr/>
        <a:lstStyle/>
        <a:p>
          <a:endParaRPr lang="ru-RU"/>
        </a:p>
      </dgm:t>
    </dgm:pt>
    <dgm:pt modelId="{8870182A-B5BC-47CF-8CC4-5EB25E9174F9}" type="sibTrans" cxnId="{81DB7AF9-1023-483D-B9C9-6AF27A339757}">
      <dgm:prSet/>
      <dgm:spPr/>
      <dgm:t>
        <a:bodyPr/>
        <a:lstStyle/>
        <a:p>
          <a:endParaRPr lang="ru-RU"/>
        </a:p>
      </dgm:t>
    </dgm:pt>
    <dgm:pt modelId="{84A1E9E4-86F3-41EB-B8B5-C96E470A4691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По налогам и сборам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6,35</a:t>
          </a:r>
          <a:r>
            <a:rPr lang="ru-RU" sz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т. р.</a:t>
          </a:r>
        </a:p>
      </dgm:t>
    </dgm:pt>
    <dgm:pt modelId="{ECAF908F-A8AA-49AC-AFB2-541E2E709A7C}" type="parTrans" cxnId="{164E8902-C6E9-4AE0-87D1-580F3A401524}">
      <dgm:prSet/>
      <dgm:spPr/>
      <dgm:t>
        <a:bodyPr/>
        <a:lstStyle/>
        <a:p>
          <a:endParaRPr lang="ru-RU"/>
        </a:p>
      </dgm:t>
    </dgm:pt>
    <dgm:pt modelId="{3BFED495-F9FE-4B21-946E-F43E2F69C909}" type="sibTrans" cxnId="{164E8902-C6E9-4AE0-87D1-580F3A401524}">
      <dgm:prSet/>
      <dgm:spPr/>
      <dgm:t>
        <a:bodyPr/>
        <a:lstStyle/>
        <a:p>
          <a:endParaRPr lang="ru-RU"/>
        </a:p>
      </dgm:t>
    </dgm:pt>
    <dgm:pt modelId="{5D735EEE-9A0E-4F76-B425-AF46E7CDD3D7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За </a:t>
          </a:r>
          <a:r>
            <a:rPr lang="ru-RU" sz="1200" dirty="0" err="1">
              <a:latin typeface="Times New Roman" pitchFamily="18" charset="0"/>
              <a:cs typeface="Times New Roman" pitchFamily="18" charset="0"/>
            </a:rPr>
            <a:t>наруш.зак-ва</a:t>
          </a:r>
          <a:r>
            <a:rPr lang="ru-RU" sz="1200" dirty="0">
              <a:latin typeface="Times New Roman" pitchFamily="18" charset="0"/>
              <a:cs typeface="Times New Roman" pitchFamily="18" charset="0"/>
            </a:rPr>
            <a:t> о применении контр.-</a:t>
          </a:r>
          <a:r>
            <a:rPr lang="ru-RU" sz="1200" dirty="0" err="1">
              <a:latin typeface="Times New Roman" pitchFamily="18" charset="0"/>
              <a:cs typeface="Times New Roman" pitchFamily="18" charset="0"/>
            </a:rPr>
            <a:t>касс.техники</a:t>
          </a:r>
          <a:r>
            <a:rPr lang="ru-RU" sz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24,0 т. р.</a:t>
          </a:r>
        </a:p>
      </dgm:t>
    </dgm:pt>
    <dgm:pt modelId="{C3BDFC3B-F921-4C84-AF33-2F8E3C741724}" type="parTrans" cxnId="{03572949-DCE7-4937-A623-49D3ABDC0096}">
      <dgm:prSet/>
      <dgm:spPr/>
      <dgm:t>
        <a:bodyPr/>
        <a:lstStyle/>
        <a:p>
          <a:endParaRPr lang="ru-RU"/>
        </a:p>
      </dgm:t>
    </dgm:pt>
    <dgm:pt modelId="{D24FD4A1-1640-45AE-BF93-9AA4608ECA5F}" type="sibTrans" cxnId="{03572949-DCE7-4937-A623-49D3ABDC0096}">
      <dgm:prSet/>
      <dgm:spPr/>
      <dgm:t>
        <a:bodyPr/>
        <a:lstStyle/>
        <a:p>
          <a:endParaRPr lang="ru-RU"/>
        </a:p>
      </dgm:t>
    </dgm:pt>
    <dgm:pt modelId="{6715B390-E6CD-44C4-9A83-2A41F0D46849}">
      <dgm:prSet custT="1"/>
      <dgm:spPr/>
      <dgm:t>
        <a:bodyPr/>
        <a:lstStyle/>
        <a:p>
          <a:r>
            <a:rPr lang="ru-RU" sz="1200" dirty="0"/>
            <a:t>Прочие доходы от </a:t>
          </a:r>
          <a:r>
            <a:rPr lang="ru-RU" sz="1200" dirty="0" err="1"/>
            <a:t>исп-ия</a:t>
          </a:r>
          <a:r>
            <a:rPr lang="ru-RU" sz="1200" dirty="0"/>
            <a:t> имущества</a:t>
          </a:r>
        </a:p>
        <a:p>
          <a:r>
            <a:rPr lang="ru-RU" sz="1200" b="1" dirty="0"/>
            <a:t>1 455,58 т. р.</a:t>
          </a:r>
        </a:p>
      </dgm:t>
    </dgm:pt>
    <dgm:pt modelId="{8854322C-F09A-4073-B789-4704B54BD2BF}" type="parTrans" cxnId="{A161D2C0-57F0-457B-A6DC-A769BF747D9B}">
      <dgm:prSet/>
      <dgm:spPr/>
      <dgm:t>
        <a:bodyPr/>
        <a:lstStyle/>
        <a:p>
          <a:endParaRPr lang="ru-RU"/>
        </a:p>
      </dgm:t>
    </dgm:pt>
    <dgm:pt modelId="{7D8058A3-BFED-4A08-8A5B-F96BF8BE2722}" type="sibTrans" cxnId="{A161D2C0-57F0-457B-A6DC-A769BF747D9B}">
      <dgm:prSet/>
      <dgm:spPr/>
      <dgm:t>
        <a:bodyPr/>
        <a:lstStyle/>
        <a:p>
          <a:endParaRPr lang="ru-RU"/>
        </a:p>
      </dgm:t>
    </dgm:pt>
    <dgm:pt modelId="{4341D2A4-19C4-4249-AC23-1405512316C5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За размещение отходов 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60,36 т. р.</a:t>
          </a:r>
          <a:endParaRPr lang="ru-RU" sz="1200" dirty="0"/>
        </a:p>
      </dgm:t>
    </dgm:pt>
    <dgm:pt modelId="{0CF98E6D-E874-4EC9-B6E4-EC076A711E7C}" type="parTrans" cxnId="{B4B2AC71-8118-44D8-A368-9C29B6F502E9}">
      <dgm:prSet/>
      <dgm:spPr/>
      <dgm:t>
        <a:bodyPr/>
        <a:lstStyle/>
        <a:p>
          <a:endParaRPr lang="ru-RU"/>
        </a:p>
      </dgm:t>
    </dgm:pt>
    <dgm:pt modelId="{BBDB87F3-E8E8-48EC-9685-AE85F5AD1650}" type="sibTrans" cxnId="{B4B2AC71-8118-44D8-A368-9C29B6F502E9}">
      <dgm:prSet/>
      <dgm:spPr/>
      <dgm:t>
        <a:bodyPr/>
        <a:lstStyle/>
        <a:p>
          <a:endParaRPr lang="ru-RU"/>
        </a:p>
      </dgm:t>
    </dgm:pt>
    <dgm:pt modelId="{B8E37CD5-354F-4AF9-87CF-69EE170A0704}">
      <dgm:prSet custT="1"/>
      <dgm:spPr/>
      <dgm:t>
        <a:bodyPr/>
        <a:lstStyle/>
        <a:p>
          <a:r>
            <a:rPr lang="ru-RU" sz="1200" dirty="0"/>
            <a:t>В области </a:t>
          </a:r>
          <a:r>
            <a:rPr lang="ru-RU" sz="1200" dirty="0" err="1"/>
            <a:t>дор.движения</a:t>
          </a:r>
          <a:r>
            <a:rPr lang="ru-RU" sz="1200" dirty="0"/>
            <a:t> </a:t>
          </a:r>
          <a:r>
            <a:rPr lang="ru-RU" sz="1200" b="1" dirty="0"/>
            <a:t>18,52 т. р.</a:t>
          </a:r>
        </a:p>
      </dgm:t>
    </dgm:pt>
    <dgm:pt modelId="{D71012BF-E355-40F2-87D5-154D55C64098}" type="parTrans" cxnId="{CBAEB11B-E312-4624-B316-F1347E7EB930}">
      <dgm:prSet/>
      <dgm:spPr/>
      <dgm:t>
        <a:bodyPr/>
        <a:lstStyle/>
        <a:p>
          <a:endParaRPr lang="ru-RU"/>
        </a:p>
      </dgm:t>
    </dgm:pt>
    <dgm:pt modelId="{8146554E-7136-4C15-AA18-9804CFF462A6}" type="sibTrans" cxnId="{CBAEB11B-E312-4624-B316-F1347E7EB930}">
      <dgm:prSet/>
      <dgm:spPr/>
      <dgm:t>
        <a:bodyPr/>
        <a:lstStyle/>
        <a:p>
          <a:endParaRPr lang="ru-RU"/>
        </a:p>
      </dgm:t>
    </dgm:pt>
    <dgm:pt modelId="{5CC12C3B-CBBA-4F21-BB72-B28E7BAF7DD4}">
      <dgm:prSet custT="1"/>
      <dgm:spPr/>
      <dgm:t>
        <a:bodyPr/>
        <a:lstStyle/>
        <a:p>
          <a:r>
            <a:rPr lang="ru-RU" sz="1200" dirty="0">
              <a:latin typeface="+mn-lt"/>
            </a:rPr>
            <a:t>Прочие </a:t>
          </a:r>
          <a:r>
            <a:rPr lang="ru-RU" sz="1200" b="1" dirty="0">
              <a:latin typeface="+mn-lt"/>
            </a:rPr>
            <a:t>190,4 т. р.</a:t>
          </a:r>
        </a:p>
      </dgm:t>
    </dgm:pt>
    <dgm:pt modelId="{510368DB-AA95-4A49-AEDE-DABC08F061BA}" type="parTrans" cxnId="{CE6EB537-8847-4BB9-9AA6-2CB9F101BDFF}">
      <dgm:prSet/>
      <dgm:spPr/>
      <dgm:t>
        <a:bodyPr/>
        <a:lstStyle/>
        <a:p>
          <a:endParaRPr lang="ru-RU"/>
        </a:p>
      </dgm:t>
    </dgm:pt>
    <dgm:pt modelId="{9851E5EE-F48D-4AA6-BAD2-54F26898CCE8}" type="sibTrans" cxnId="{CE6EB537-8847-4BB9-9AA6-2CB9F101BDFF}">
      <dgm:prSet/>
      <dgm:spPr/>
      <dgm:t>
        <a:bodyPr/>
        <a:lstStyle/>
        <a:p>
          <a:endParaRPr lang="ru-RU"/>
        </a:p>
      </dgm:t>
    </dgm:pt>
    <dgm:pt modelId="{20522E23-C20E-47F9-AA7E-2B8D4538B63A}">
      <dgm:prSet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сдачи в аренду имущества казны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6 037,42 т. р.</a:t>
          </a:r>
          <a:endParaRPr lang="ru-RU" sz="1200" dirty="0"/>
        </a:p>
      </dgm:t>
    </dgm:pt>
    <dgm:pt modelId="{CE75E1B6-F36B-4E31-991D-D2BB45EF5996}" type="parTrans" cxnId="{DE65E08C-9A67-4E75-97C0-72324075DDD5}">
      <dgm:prSet/>
      <dgm:spPr/>
      <dgm:t>
        <a:bodyPr/>
        <a:lstStyle/>
        <a:p>
          <a:endParaRPr lang="ru-RU"/>
        </a:p>
      </dgm:t>
    </dgm:pt>
    <dgm:pt modelId="{014739CA-EB82-4E11-8652-A23175DC09FB}" type="sibTrans" cxnId="{DE65E08C-9A67-4E75-97C0-72324075DDD5}">
      <dgm:prSet/>
      <dgm:spPr/>
      <dgm:t>
        <a:bodyPr/>
        <a:lstStyle/>
        <a:p>
          <a:endParaRPr lang="ru-RU"/>
        </a:p>
      </dgm:t>
    </dgm:pt>
    <dgm:pt modelId="{241484D3-E13C-44D3-B71A-48EAA0AAEBBC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400" dirty="0"/>
            <a:t>0,44%</a:t>
          </a:r>
        </a:p>
        <a:p>
          <a:pPr>
            <a:lnSpc>
              <a:spcPct val="90000"/>
            </a:lnSpc>
          </a:pPr>
          <a:r>
            <a:rPr lang="ru-RU" sz="1400" dirty="0"/>
            <a:t>Прочие (</a:t>
          </a:r>
          <a:r>
            <a:rPr lang="ru-RU" sz="1400" dirty="0" err="1"/>
            <a:t>невыясн</a:t>
          </a:r>
          <a:r>
            <a:rPr lang="ru-RU" sz="1400" dirty="0"/>
            <a:t>.)</a:t>
          </a:r>
        </a:p>
        <a:p>
          <a:pPr>
            <a:lnSpc>
              <a:spcPct val="90000"/>
            </a:lnSpc>
          </a:pPr>
          <a:r>
            <a:rPr lang="ru-RU" sz="1400" dirty="0"/>
            <a:t>101,76 </a:t>
          </a:r>
          <a:r>
            <a:rPr lang="ru-RU" sz="1400" dirty="0" err="1"/>
            <a:t>т.р</a:t>
          </a:r>
          <a:r>
            <a:rPr lang="ru-RU" sz="1400" dirty="0"/>
            <a:t>.</a:t>
          </a:r>
        </a:p>
      </dgm:t>
    </dgm:pt>
    <dgm:pt modelId="{F81CF9B8-3265-4961-9CD3-3F2C54C708AB}" type="parTrans" cxnId="{A5E45BE9-187C-4EC1-93EF-6FE602A57871}">
      <dgm:prSet/>
      <dgm:spPr/>
      <dgm:t>
        <a:bodyPr/>
        <a:lstStyle/>
        <a:p>
          <a:endParaRPr lang="ru-RU"/>
        </a:p>
      </dgm:t>
    </dgm:pt>
    <dgm:pt modelId="{24D999DA-A936-4DE8-8E6B-1CC8310EE82C}" type="sibTrans" cxnId="{A5E45BE9-187C-4EC1-93EF-6FE602A57871}">
      <dgm:prSet/>
      <dgm:spPr/>
      <dgm:t>
        <a:bodyPr/>
        <a:lstStyle/>
        <a:p>
          <a:endParaRPr lang="ru-RU"/>
        </a:p>
      </dgm:t>
    </dgm:pt>
    <dgm:pt modelId="{B9D6402B-33FF-4F26-B020-3187320ADEAC}">
      <dgm:prSet custT="1"/>
      <dgm:spPr/>
      <dgm:t>
        <a:bodyPr/>
        <a:lstStyle/>
        <a:p>
          <a:r>
            <a:rPr lang="ru-RU" sz="1200" b="0" dirty="0">
              <a:latin typeface="Times New Roman" pitchFamily="18" charset="0"/>
              <a:cs typeface="Times New Roman" pitchFamily="18" charset="0"/>
            </a:rPr>
            <a:t>От компенсации затрат государства</a:t>
          </a:r>
        </a:p>
        <a:p>
          <a:r>
            <a:rPr lang="ru-RU" sz="1200" b="1" dirty="0">
              <a:latin typeface="Times New Roman" pitchFamily="18" charset="0"/>
              <a:cs typeface="Times New Roman" pitchFamily="18" charset="0"/>
            </a:rPr>
            <a:t> 7 027,38 </a:t>
          </a:r>
          <a:r>
            <a:rPr lang="ru-RU" sz="1200" b="1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172260F5-4B73-4F91-8E3E-7E7AFE7CF797}" type="parTrans" cxnId="{8CDBA2F2-068E-4E3B-978F-F42CF9A7F398}">
      <dgm:prSet/>
      <dgm:spPr/>
      <dgm:t>
        <a:bodyPr/>
        <a:lstStyle/>
        <a:p>
          <a:endParaRPr lang="ru-RU"/>
        </a:p>
      </dgm:t>
    </dgm:pt>
    <dgm:pt modelId="{2EBBF4AA-E0E8-47AD-BC73-81BF69385028}" type="sibTrans" cxnId="{8CDBA2F2-068E-4E3B-978F-F42CF9A7F398}">
      <dgm:prSet/>
      <dgm:spPr/>
      <dgm:t>
        <a:bodyPr/>
        <a:lstStyle/>
        <a:p>
          <a:endParaRPr lang="ru-RU"/>
        </a:p>
      </dgm:t>
    </dgm:pt>
    <dgm:pt modelId="{8479937C-BF97-4FB0-821F-5167BEF09FC3}">
      <dgm:prSet custT="1"/>
      <dgm:spPr/>
      <dgm:t>
        <a:bodyPr/>
        <a:lstStyle/>
        <a:p>
          <a:r>
            <a:rPr lang="ru-RU" sz="1200" b="0" dirty="0"/>
            <a:t>Размещение заказов </a:t>
          </a:r>
          <a:r>
            <a:rPr lang="ru-RU" sz="1200" b="1" dirty="0"/>
            <a:t>36,0 </a:t>
          </a:r>
          <a:r>
            <a:rPr lang="ru-RU" sz="1200" b="1" dirty="0" err="1"/>
            <a:t>т.р</a:t>
          </a:r>
          <a:r>
            <a:rPr lang="ru-RU" sz="1200" b="1" dirty="0"/>
            <a:t>.</a:t>
          </a:r>
        </a:p>
      </dgm:t>
    </dgm:pt>
    <dgm:pt modelId="{B23C6A3D-A717-4AE0-A4D4-5C8A5C666278}" type="parTrans" cxnId="{7CDF2BF5-5079-41C7-BEF7-2B2409AA4517}">
      <dgm:prSet/>
      <dgm:spPr/>
      <dgm:t>
        <a:bodyPr/>
        <a:lstStyle/>
        <a:p>
          <a:endParaRPr lang="ru-RU"/>
        </a:p>
      </dgm:t>
    </dgm:pt>
    <dgm:pt modelId="{A3F1456A-F50E-440E-BA19-53104E5A4959}" type="sibTrans" cxnId="{7CDF2BF5-5079-41C7-BEF7-2B2409AA4517}">
      <dgm:prSet/>
      <dgm:spPr/>
      <dgm:t>
        <a:bodyPr/>
        <a:lstStyle/>
        <a:p>
          <a:endParaRPr lang="ru-RU"/>
        </a:p>
      </dgm:t>
    </dgm:pt>
    <dgm:pt modelId="{6EDBAF4A-62BA-4ED9-98AC-4FAC4EB8BADB}">
      <dgm:prSet custT="1"/>
      <dgm:spPr/>
      <dgm:t>
        <a:bodyPr/>
        <a:lstStyle/>
        <a:p>
          <a:r>
            <a:rPr lang="ru-RU" sz="1200" b="0" dirty="0"/>
            <a:t>КоАП </a:t>
          </a:r>
          <a:r>
            <a:rPr lang="ru-RU" sz="1200" b="1" dirty="0"/>
            <a:t>10,7 </a:t>
          </a:r>
          <a:r>
            <a:rPr lang="ru-RU" sz="1200" b="1" dirty="0" err="1"/>
            <a:t>т.р</a:t>
          </a:r>
          <a:r>
            <a:rPr lang="ru-RU" sz="1200" b="1" dirty="0"/>
            <a:t>.</a:t>
          </a:r>
        </a:p>
      </dgm:t>
    </dgm:pt>
    <dgm:pt modelId="{DE85BD44-B304-415D-A603-310026E54549}" type="parTrans" cxnId="{44B72B90-3519-4054-B6DF-12D453FE573D}">
      <dgm:prSet/>
      <dgm:spPr/>
      <dgm:t>
        <a:bodyPr/>
        <a:lstStyle/>
        <a:p>
          <a:endParaRPr lang="ru-RU"/>
        </a:p>
      </dgm:t>
    </dgm:pt>
    <dgm:pt modelId="{733780F6-0F6D-4BAF-A4CB-D426A9694A7E}" type="sibTrans" cxnId="{44B72B90-3519-4054-B6DF-12D453FE573D}">
      <dgm:prSet/>
      <dgm:spPr/>
      <dgm:t>
        <a:bodyPr/>
        <a:lstStyle/>
        <a:p>
          <a:endParaRPr lang="ru-RU"/>
        </a:p>
      </dgm:t>
    </dgm:pt>
    <dgm:pt modelId="{0E4BFD57-B1D6-4914-A109-0B40714212EF}">
      <dgm:prSet custT="1"/>
      <dgm:spPr/>
      <dgm:t>
        <a:bodyPr/>
        <a:lstStyle/>
        <a:p>
          <a:r>
            <a:rPr lang="ru-RU" sz="1200" b="0" dirty="0">
              <a:latin typeface="Times New Roman" pitchFamily="18" charset="0"/>
              <a:cs typeface="Times New Roman" pitchFamily="18" charset="0"/>
            </a:rPr>
            <a:t>Сан.-</a:t>
          </a:r>
          <a:r>
            <a:rPr lang="ru-RU" sz="1200" b="0" dirty="0" err="1">
              <a:latin typeface="Times New Roman" pitchFamily="18" charset="0"/>
              <a:cs typeface="Times New Roman" pitchFamily="18" charset="0"/>
            </a:rPr>
            <a:t>эпидем</a:t>
          </a:r>
          <a:r>
            <a:rPr lang="ru-RU" sz="1200" b="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100,00 </a:t>
          </a:r>
          <a:r>
            <a:rPr lang="ru-RU" sz="1200" b="1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59873D04-E66E-4027-876C-1838940FC0CB}" type="parTrans" cxnId="{566DED49-95AC-464A-B475-10BB15C98E7E}">
      <dgm:prSet/>
      <dgm:spPr/>
      <dgm:t>
        <a:bodyPr/>
        <a:lstStyle/>
        <a:p>
          <a:endParaRPr lang="ru-RU"/>
        </a:p>
      </dgm:t>
    </dgm:pt>
    <dgm:pt modelId="{7C83333B-24EA-4987-BF16-AA2833F240C4}" type="sibTrans" cxnId="{566DED49-95AC-464A-B475-10BB15C98E7E}">
      <dgm:prSet/>
      <dgm:spPr/>
      <dgm:t>
        <a:bodyPr/>
        <a:lstStyle/>
        <a:p>
          <a:endParaRPr lang="ru-RU"/>
        </a:p>
      </dgm:t>
    </dgm:pt>
    <dgm:pt modelId="{9026C2AF-AC56-4F51-9A86-59E202AEDD64}" type="pres">
      <dgm:prSet presAssocID="{0833CF78-6BFF-41D8-AB84-69CACDE9FDA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0A1E9E9-54E0-46EC-9F10-C109A399AFA2}" type="pres">
      <dgm:prSet presAssocID="{8BFD8226-7331-4AE2-A86D-C907F3428776}" presName="root" presStyleCnt="0"/>
      <dgm:spPr/>
    </dgm:pt>
    <dgm:pt modelId="{5D7E291A-C24F-4A17-B6A7-41F4D9529935}" type="pres">
      <dgm:prSet presAssocID="{8BFD8226-7331-4AE2-A86D-C907F3428776}" presName="rootComposite" presStyleCnt="0"/>
      <dgm:spPr/>
    </dgm:pt>
    <dgm:pt modelId="{0320A78E-BABE-4638-86AE-0BF4A84E0B41}" type="pres">
      <dgm:prSet presAssocID="{8BFD8226-7331-4AE2-A86D-C907F3428776}" presName="rootText" presStyleLbl="node1" presStyleIdx="0" presStyleCnt="6" custScaleX="125380" custScaleY="219644"/>
      <dgm:spPr/>
      <dgm:t>
        <a:bodyPr/>
        <a:lstStyle/>
        <a:p>
          <a:endParaRPr lang="ru-RU"/>
        </a:p>
      </dgm:t>
    </dgm:pt>
    <dgm:pt modelId="{B62154A5-1804-47E5-B77D-FD8BC3AE938B}" type="pres">
      <dgm:prSet presAssocID="{8BFD8226-7331-4AE2-A86D-C907F3428776}" presName="rootConnector" presStyleLbl="node1" presStyleIdx="0" presStyleCnt="6"/>
      <dgm:spPr/>
      <dgm:t>
        <a:bodyPr/>
        <a:lstStyle/>
        <a:p>
          <a:endParaRPr lang="ru-RU"/>
        </a:p>
      </dgm:t>
    </dgm:pt>
    <dgm:pt modelId="{3F5E7C95-2619-4381-93A8-0E7B5EA47981}" type="pres">
      <dgm:prSet presAssocID="{8BFD8226-7331-4AE2-A86D-C907F3428776}" presName="childShape" presStyleCnt="0"/>
      <dgm:spPr/>
    </dgm:pt>
    <dgm:pt modelId="{5600FE4F-104D-430A-8FAC-417C81E261A1}" type="pres">
      <dgm:prSet presAssocID="{DF3DDA74-F599-49D7-A31E-41F4A1D9F8B6}" presName="Name13" presStyleLbl="parChTrans1D2" presStyleIdx="0" presStyleCnt="19"/>
      <dgm:spPr/>
      <dgm:t>
        <a:bodyPr/>
        <a:lstStyle/>
        <a:p>
          <a:endParaRPr lang="ru-RU"/>
        </a:p>
      </dgm:t>
    </dgm:pt>
    <dgm:pt modelId="{B8958EFB-0420-444A-9782-F115EB69D9D1}" type="pres">
      <dgm:prSet presAssocID="{B7EB9534-9B96-4981-B950-6AE1FC7D3EA7}" presName="childText" presStyleLbl="bgAcc1" presStyleIdx="0" presStyleCnt="19" custScaleX="158764" custScaleY="155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85AA89-A391-4151-AAC1-E62F9CD4C2D0}" type="pres">
      <dgm:prSet presAssocID="{4315EEAB-59D0-4797-AA19-59A1B4225611}" presName="Name13" presStyleLbl="parChTrans1D2" presStyleIdx="1" presStyleCnt="19"/>
      <dgm:spPr/>
      <dgm:t>
        <a:bodyPr/>
        <a:lstStyle/>
        <a:p>
          <a:endParaRPr lang="ru-RU"/>
        </a:p>
      </dgm:t>
    </dgm:pt>
    <dgm:pt modelId="{E02929D9-7CEB-4760-B86E-E0F0CCC1D8DB}" type="pres">
      <dgm:prSet presAssocID="{AC80032C-0D47-4814-AA61-E3C697DBE400}" presName="childText" presStyleLbl="bgAcc1" presStyleIdx="1" presStyleCnt="19" custScaleX="162189" custScaleY="123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C1A3C-2843-4FBB-8D07-9FF5AA620725}" type="pres">
      <dgm:prSet presAssocID="{CE75E1B6-F36B-4E31-991D-D2BB45EF5996}" presName="Name13" presStyleLbl="parChTrans1D2" presStyleIdx="2" presStyleCnt="19"/>
      <dgm:spPr/>
      <dgm:t>
        <a:bodyPr/>
        <a:lstStyle/>
        <a:p>
          <a:endParaRPr lang="ru-RU"/>
        </a:p>
      </dgm:t>
    </dgm:pt>
    <dgm:pt modelId="{E9BBD2DE-A87F-4325-A57B-70B085B777E0}" type="pres">
      <dgm:prSet presAssocID="{20522E23-C20E-47F9-AA7E-2B8D4538B63A}" presName="childText" presStyleLbl="bgAcc1" presStyleIdx="2" presStyleCnt="19" custScaleX="156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C3A4F8-3377-4A00-9E4F-ED24BC75B9FE}" type="pres">
      <dgm:prSet presAssocID="{F7BCC425-E77D-44A4-84A0-E77DA205C530}" presName="Name13" presStyleLbl="parChTrans1D2" presStyleIdx="3" presStyleCnt="19"/>
      <dgm:spPr/>
      <dgm:t>
        <a:bodyPr/>
        <a:lstStyle/>
        <a:p>
          <a:endParaRPr lang="ru-RU"/>
        </a:p>
      </dgm:t>
    </dgm:pt>
    <dgm:pt modelId="{06FD0236-3F05-46CA-AD54-C8158E943CBD}" type="pres">
      <dgm:prSet presAssocID="{BB4E91D2-78A0-4B74-9B50-5C5ADF6BDD65}" presName="childText" presStyleLbl="bgAcc1" presStyleIdx="3" presStyleCnt="19" custScaleX="161379" custScaleY="55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23D0B0-26F5-4D9F-938E-3F79EF96B858}" type="pres">
      <dgm:prSet presAssocID="{8854322C-F09A-4073-B789-4704B54BD2BF}" presName="Name13" presStyleLbl="parChTrans1D2" presStyleIdx="4" presStyleCnt="19"/>
      <dgm:spPr/>
      <dgm:t>
        <a:bodyPr/>
        <a:lstStyle/>
        <a:p>
          <a:endParaRPr lang="ru-RU"/>
        </a:p>
      </dgm:t>
    </dgm:pt>
    <dgm:pt modelId="{B0022BC6-3516-47E6-B27B-8B073E68A5E6}" type="pres">
      <dgm:prSet presAssocID="{6715B390-E6CD-44C4-9A83-2A41F0D46849}" presName="childText" presStyleLbl="bgAcc1" presStyleIdx="4" presStyleCnt="19" custScaleX="1666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EFE1D-E13D-4DA0-807B-8DBBCF1C2059}" type="pres">
      <dgm:prSet presAssocID="{167EC706-A60B-4C17-97F6-FC9AF0649810}" presName="root" presStyleCnt="0"/>
      <dgm:spPr/>
    </dgm:pt>
    <dgm:pt modelId="{3C632174-9FCE-4DD1-8E22-E2461D1D8F38}" type="pres">
      <dgm:prSet presAssocID="{167EC706-A60B-4C17-97F6-FC9AF0649810}" presName="rootComposite" presStyleCnt="0"/>
      <dgm:spPr/>
    </dgm:pt>
    <dgm:pt modelId="{432CD0A1-179E-4116-8F98-5C4AA410E65E}" type="pres">
      <dgm:prSet presAssocID="{167EC706-A60B-4C17-97F6-FC9AF0649810}" presName="rootText" presStyleLbl="node1" presStyleIdx="1" presStyleCnt="6" custScaleX="125943" custScaleY="265591"/>
      <dgm:spPr/>
      <dgm:t>
        <a:bodyPr/>
        <a:lstStyle/>
        <a:p>
          <a:endParaRPr lang="ru-RU"/>
        </a:p>
      </dgm:t>
    </dgm:pt>
    <dgm:pt modelId="{B1FCE007-18FB-4607-83D0-A5850056F70B}" type="pres">
      <dgm:prSet presAssocID="{167EC706-A60B-4C17-97F6-FC9AF0649810}" presName="rootConnector" presStyleLbl="node1" presStyleIdx="1" presStyleCnt="6"/>
      <dgm:spPr/>
      <dgm:t>
        <a:bodyPr/>
        <a:lstStyle/>
        <a:p>
          <a:endParaRPr lang="ru-RU"/>
        </a:p>
      </dgm:t>
    </dgm:pt>
    <dgm:pt modelId="{DFAE41EB-3E6D-4F72-B3FC-8323CBAA68A5}" type="pres">
      <dgm:prSet presAssocID="{167EC706-A60B-4C17-97F6-FC9AF0649810}" presName="childShape" presStyleCnt="0"/>
      <dgm:spPr/>
    </dgm:pt>
    <dgm:pt modelId="{9C5BA31A-E177-4860-92A0-D62B31A38F50}" type="pres">
      <dgm:prSet presAssocID="{FEE53074-E38F-438A-BE2D-03905026C349}" presName="Name13" presStyleLbl="parChTrans1D2" presStyleIdx="5" presStyleCnt="19"/>
      <dgm:spPr/>
      <dgm:t>
        <a:bodyPr/>
        <a:lstStyle/>
        <a:p>
          <a:endParaRPr lang="ru-RU"/>
        </a:p>
      </dgm:t>
    </dgm:pt>
    <dgm:pt modelId="{9278B13E-9A50-41E2-8066-4E1C5A827C71}" type="pres">
      <dgm:prSet presAssocID="{DC1C96E8-A7A5-4D9F-B8F8-8160538A55B8}" presName="childText" presStyleLbl="bgAcc1" presStyleIdx="5" presStyleCnt="19" custScaleX="125009" custScaleY="1357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56025-C416-4FF6-9588-CF0EECC8F3A2}" type="pres">
      <dgm:prSet presAssocID="{FFDFFCD5-68B1-40D8-A33B-662D658BC671}" presName="Name13" presStyleLbl="parChTrans1D2" presStyleIdx="6" presStyleCnt="19"/>
      <dgm:spPr/>
      <dgm:t>
        <a:bodyPr/>
        <a:lstStyle/>
        <a:p>
          <a:endParaRPr lang="ru-RU"/>
        </a:p>
      </dgm:t>
    </dgm:pt>
    <dgm:pt modelId="{116A5E57-1005-4478-A155-4208F47C5F29}" type="pres">
      <dgm:prSet presAssocID="{4D5AFB65-B810-48FA-9C4E-722FDF8FBA10}" presName="childText" presStyleLbl="bgAcc1" presStyleIdx="6" presStyleCnt="19" custScaleX="126680" custScaleY="140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33394-3481-486C-A740-F9A28FF918A0}" type="pres">
      <dgm:prSet presAssocID="{0617E8FA-4515-421D-ABBD-8EA6BBA472CC}" presName="Name13" presStyleLbl="parChTrans1D2" presStyleIdx="7" presStyleCnt="19"/>
      <dgm:spPr/>
      <dgm:t>
        <a:bodyPr/>
        <a:lstStyle/>
        <a:p>
          <a:endParaRPr lang="ru-RU"/>
        </a:p>
      </dgm:t>
    </dgm:pt>
    <dgm:pt modelId="{E4BFAB02-1ECF-48D7-B97A-AC6F81126F83}" type="pres">
      <dgm:prSet presAssocID="{13CF5905-70A1-471E-B0BA-891E66194465}" presName="childText" presStyleLbl="bgAcc1" presStyleIdx="7" presStyleCnt="19" custScaleX="128751" custScaleY="1227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EFDDD1-0899-4E96-AD73-1F6862AEFFAC}" type="pres">
      <dgm:prSet presAssocID="{0CF98E6D-E874-4EC9-B6E4-EC076A711E7C}" presName="Name13" presStyleLbl="parChTrans1D2" presStyleIdx="8" presStyleCnt="19"/>
      <dgm:spPr/>
      <dgm:t>
        <a:bodyPr/>
        <a:lstStyle/>
        <a:p>
          <a:endParaRPr lang="ru-RU"/>
        </a:p>
      </dgm:t>
    </dgm:pt>
    <dgm:pt modelId="{0F5ABB9E-58EB-4E26-B3A6-0CEC1D58AFAE}" type="pres">
      <dgm:prSet presAssocID="{4341D2A4-19C4-4249-AC23-1405512316C5}" presName="childText" presStyleLbl="bgAcc1" presStyleIdx="8" presStyleCnt="19" custScaleX="128526" custScaleY="1227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79A359-4B1C-4200-93C5-ACD4C957F9AD}" type="pres">
      <dgm:prSet presAssocID="{CE66326D-6C10-4F15-8BE6-42D1F955F67A}" presName="root" presStyleCnt="0"/>
      <dgm:spPr/>
    </dgm:pt>
    <dgm:pt modelId="{3326FBC4-1EF1-47E7-928E-A0CBDE3DCB5E}" type="pres">
      <dgm:prSet presAssocID="{CE66326D-6C10-4F15-8BE6-42D1F955F67A}" presName="rootComposite" presStyleCnt="0"/>
      <dgm:spPr/>
    </dgm:pt>
    <dgm:pt modelId="{F56841BD-AAB8-4051-8E8E-ADE9959CABF3}" type="pres">
      <dgm:prSet presAssocID="{CE66326D-6C10-4F15-8BE6-42D1F955F67A}" presName="rootText" presStyleLbl="node1" presStyleIdx="2" presStyleCnt="6" custScaleX="146761" custScaleY="297752"/>
      <dgm:spPr/>
      <dgm:t>
        <a:bodyPr/>
        <a:lstStyle/>
        <a:p>
          <a:endParaRPr lang="ru-RU"/>
        </a:p>
      </dgm:t>
    </dgm:pt>
    <dgm:pt modelId="{A494359C-DDA7-4543-B468-F4E00C4A2991}" type="pres">
      <dgm:prSet presAssocID="{CE66326D-6C10-4F15-8BE6-42D1F955F67A}" presName="rootConnector" presStyleLbl="node1" presStyleIdx="2" presStyleCnt="6"/>
      <dgm:spPr/>
      <dgm:t>
        <a:bodyPr/>
        <a:lstStyle/>
        <a:p>
          <a:endParaRPr lang="ru-RU"/>
        </a:p>
      </dgm:t>
    </dgm:pt>
    <dgm:pt modelId="{4A17D406-9274-44FC-A161-2817F204836C}" type="pres">
      <dgm:prSet presAssocID="{CE66326D-6C10-4F15-8BE6-42D1F955F67A}" presName="childShape" presStyleCnt="0"/>
      <dgm:spPr/>
    </dgm:pt>
    <dgm:pt modelId="{88C45F44-9BE1-40FD-BCF2-7AF05595B80A}" type="pres">
      <dgm:prSet presAssocID="{23BF5064-19A6-42B3-B91D-7F0BDD3843E5}" presName="Name13" presStyleLbl="parChTrans1D2" presStyleIdx="9" presStyleCnt="19"/>
      <dgm:spPr/>
      <dgm:t>
        <a:bodyPr/>
        <a:lstStyle/>
        <a:p>
          <a:endParaRPr lang="ru-RU"/>
        </a:p>
      </dgm:t>
    </dgm:pt>
    <dgm:pt modelId="{6011D96D-04C4-47C0-BB52-E89564B6575B}" type="pres">
      <dgm:prSet presAssocID="{EDFA83F3-8FC1-4E35-B88F-483E30AD74C3}" presName="childText" presStyleLbl="bgAcc1" presStyleIdx="9" presStyleCnt="19" custScaleX="117193" custScaleY="229273" custLinFactNeighborX="884" custLinFactNeighborY="671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51BA19-E170-4208-9E03-81FF4F510E78}" type="pres">
      <dgm:prSet presAssocID="{172260F5-4B73-4F91-8E3E-7E7AFE7CF797}" presName="Name13" presStyleLbl="parChTrans1D2" presStyleIdx="10" presStyleCnt="19"/>
      <dgm:spPr/>
      <dgm:t>
        <a:bodyPr/>
        <a:lstStyle/>
        <a:p>
          <a:endParaRPr lang="ru-RU"/>
        </a:p>
      </dgm:t>
    </dgm:pt>
    <dgm:pt modelId="{99568413-FDA1-4EEF-8F63-75DEF896FCD6}" type="pres">
      <dgm:prSet presAssocID="{B9D6402B-33FF-4F26-B020-3187320ADEAC}" presName="childText" presStyleLbl="bgAcc1" presStyleIdx="10" presStyleCnt="19" custScaleX="132037" custScaleY="229619" custLinFactNeighborX="9760" custLinFactNeighborY="929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63783E-EA17-4CCE-9599-B7EBBADC7C9C}" type="pres">
      <dgm:prSet presAssocID="{BB7B9223-B9F1-43F4-ACB3-3E38D75965C2}" presName="root" presStyleCnt="0"/>
      <dgm:spPr/>
    </dgm:pt>
    <dgm:pt modelId="{3FB67DF5-F5A8-49C9-939C-A2C8D3259947}" type="pres">
      <dgm:prSet presAssocID="{BB7B9223-B9F1-43F4-ACB3-3E38D75965C2}" presName="rootComposite" presStyleCnt="0"/>
      <dgm:spPr/>
    </dgm:pt>
    <dgm:pt modelId="{F1D36773-90E9-4A9D-94A4-56E5AF0C60D7}" type="pres">
      <dgm:prSet presAssocID="{BB7B9223-B9F1-43F4-ACB3-3E38D75965C2}" presName="rootText" presStyleLbl="node1" presStyleIdx="3" presStyleCnt="6" custScaleY="314425"/>
      <dgm:spPr/>
      <dgm:t>
        <a:bodyPr/>
        <a:lstStyle/>
        <a:p>
          <a:endParaRPr lang="ru-RU"/>
        </a:p>
      </dgm:t>
    </dgm:pt>
    <dgm:pt modelId="{14C2BF0F-CBC9-4F02-80F1-A23A46B69FE2}" type="pres">
      <dgm:prSet presAssocID="{BB7B9223-B9F1-43F4-ACB3-3E38D75965C2}" presName="rootConnector" presStyleLbl="node1" presStyleIdx="3" presStyleCnt="6"/>
      <dgm:spPr/>
      <dgm:t>
        <a:bodyPr/>
        <a:lstStyle/>
        <a:p>
          <a:endParaRPr lang="ru-RU"/>
        </a:p>
      </dgm:t>
    </dgm:pt>
    <dgm:pt modelId="{DEABFECA-AF59-41E2-AF51-DB9DB99F3E21}" type="pres">
      <dgm:prSet presAssocID="{BB7B9223-B9F1-43F4-ACB3-3E38D75965C2}" presName="childShape" presStyleCnt="0"/>
      <dgm:spPr/>
    </dgm:pt>
    <dgm:pt modelId="{8BE29E79-1597-4556-8F2B-F491050D1B3D}" type="pres">
      <dgm:prSet presAssocID="{535A4580-6218-40F9-9CBA-2B03E0B489DB}" presName="Name13" presStyleLbl="parChTrans1D2" presStyleIdx="11" presStyleCnt="19"/>
      <dgm:spPr/>
      <dgm:t>
        <a:bodyPr/>
        <a:lstStyle/>
        <a:p>
          <a:endParaRPr lang="ru-RU"/>
        </a:p>
      </dgm:t>
    </dgm:pt>
    <dgm:pt modelId="{81EA4423-22D2-482E-9DBC-B1301FF367F6}" type="pres">
      <dgm:prSet presAssocID="{A417E076-4647-4D3C-9935-5982E2694BD1}" presName="childText" presStyleLbl="bgAcc1" presStyleIdx="11" presStyleCnt="19" custScaleX="114073" custScaleY="2717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60270A-C50F-48E1-9698-4EB5FA2C555A}" type="pres">
      <dgm:prSet presAssocID="{CBC396C0-B60C-4E9D-B269-C8A94CBC0946}" presName="root" presStyleCnt="0"/>
      <dgm:spPr/>
    </dgm:pt>
    <dgm:pt modelId="{FC2B6CB5-DE5D-453B-93F9-B5C5A36D8398}" type="pres">
      <dgm:prSet presAssocID="{CBC396C0-B60C-4E9D-B269-C8A94CBC0946}" presName="rootComposite" presStyleCnt="0"/>
      <dgm:spPr/>
    </dgm:pt>
    <dgm:pt modelId="{7755E05A-5DB2-4C6E-8EB1-AFC73F74CF1B}" type="pres">
      <dgm:prSet presAssocID="{CBC396C0-B60C-4E9D-B269-C8A94CBC0946}" presName="rootText" presStyleLbl="node1" presStyleIdx="4" presStyleCnt="6" custScaleX="116713" custScaleY="216291"/>
      <dgm:spPr/>
      <dgm:t>
        <a:bodyPr/>
        <a:lstStyle/>
        <a:p>
          <a:endParaRPr lang="ru-RU"/>
        </a:p>
      </dgm:t>
    </dgm:pt>
    <dgm:pt modelId="{0B56F7D9-5872-496C-849D-C00F81DF86F0}" type="pres">
      <dgm:prSet presAssocID="{CBC396C0-B60C-4E9D-B269-C8A94CBC0946}" presName="rootConnector" presStyleLbl="node1" presStyleIdx="4" presStyleCnt="6"/>
      <dgm:spPr/>
      <dgm:t>
        <a:bodyPr/>
        <a:lstStyle/>
        <a:p>
          <a:endParaRPr lang="ru-RU"/>
        </a:p>
      </dgm:t>
    </dgm:pt>
    <dgm:pt modelId="{78DCCC09-B99F-4075-AE10-6268D72384EB}" type="pres">
      <dgm:prSet presAssocID="{CBC396C0-B60C-4E9D-B269-C8A94CBC0946}" presName="childShape" presStyleCnt="0"/>
      <dgm:spPr/>
    </dgm:pt>
    <dgm:pt modelId="{81A1315B-5639-4F9E-8A66-5380ACB81F90}" type="pres">
      <dgm:prSet presAssocID="{ECAF908F-A8AA-49AC-AFB2-541E2E709A7C}" presName="Name13" presStyleLbl="parChTrans1D2" presStyleIdx="12" presStyleCnt="19"/>
      <dgm:spPr/>
      <dgm:t>
        <a:bodyPr/>
        <a:lstStyle/>
        <a:p>
          <a:endParaRPr lang="ru-RU"/>
        </a:p>
      </dgm:t>
    </dgm:pt>
    <dgm:pt modelId="{D4CCA8F9-8BA7-4410-814A-0E07744769BA}" type="pres">
      <dgm:prSet presAssocID="{84A1E9E4-86F3-41EB-B8B5-C96E470A4691}" presName="childText" presStyleLbl="bgAcc1" presStyleIdx="12" presStyleCnt="19" custScaleX="224280" custScaleY="766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03D6D-1DF9-49BC-8904-345905C9C731}" type="pres">
      <dgm:prSet presAssocID="{C3BDFC3B-F921-4C84-AF33-2F8E3C741724}" presName="Name13" presStyleLbl="parChTrans1D2" presStyleIdx="13" presStyleCnt="19"/>
      <dgm:spPr/>
      <dgm:t>
        <a:bodyPr/>
        <a:lstStyle/>
        <a:p>
          <a:endParaRPr lang="ru-RU"/>
        </a:p>
      </dgm:t>
    </dgm:pt>
    <dgm:pt modelId="{3A3CC233-4EEF-48E2-977B-E763054D8B50}" type="pres">
      <dgm:prSet presAssocID="{5D735EEE-9A0E-4F76-B425-AF46E7CDD3D7}" presName="childText" presStyleLbl="bgAcc1" presStyleIdx="13" presStyleCnt="19" custScaleX="258713" custScaleY="91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A393B4-4F23-4DE5-B87F-D4D7A45BF800}" type="pres">
      <dgm:prSet presAssocID="{59873D04-E66E-4027-876C-1838940FC0CB}" presName="Name13" presStyleLbl="parChTrans1D2" presStyleIdx="14" presStyleCnt="19"/>
      <dgm:spPr/>
      <dgm:t>
        <a:bodyPr/>
        <a:lstStyle/>
        <a:p>
          <a:endParaRPr lang="ru-RU"/>
        </a:p>
      </dgm:t>
    </dgm:pt>
    <dgm:pt modelId="{FE721566-39B9-4C3E-8D6B-D2BCE08E8F56}" type="pres">
      <dgm:prSet presAssocID="{0E4BFD57-B1D6-4914-A109-0B40714212EF}" presName="childText" presStyleLbl="bgAcc1" presStyleIdx="14" presStyleCnt="19" custScaleX="248725" custScaleY="422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7B1BE9-AED6-4B79-9A35-D431D21BA0D8}" type="pres">
      <dgm:prSet presAssocID="{D71012BF-E355-40F2-87D5-154D55C64098}" presName="Name13" presStyleLbl="parChTrans1D2" presStyleIdx="15" presStyleCnt="19"/>
      <dgm:spPr/>
      <dgm:t>
        <a:bodyPr/>
        <a:lstStyle/>
        <a:p>
          <a:endParaRPr lang="ru-RU"/>
        </a:p>
      </dgm:t>
    </dgm:pt>
    <dgm:pt modelId="{9181F2E6-9205-4FD6-9D6F-842C24575D83}" type="pres">
      <dgm:prSet presAssocID="{B8E37CD5-354F-4AF9-87CF-69EE170A0704}" presName="childText" presStyleLbl="bgAcc1" presStyleIdx="15" presStyleCnt="19" custScaleX="2423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28D7F-D1C5-4759-89F4-BC15CE9EB4DD}" type="pres">
      <dgm:prSet presAssocID="{B23C6A3D-A717-4AE0-A4D4-5C8A5C666278}" presName="Name13" presStyleLbl="parChTrans1D2" presStyleIdx="16" presStyleCnt="19"/>
      <dgm:spPr/>
      <dgm:t>
        <a:bodyPr/>
        <a:lstStyle/>
        <a:p>
          <a:endParaRPr lang="ru-RU"/>
        </a:p>
      </dgm:t>
    </dgm:pt>
    <dgm:pt modelId="{319484F6-4402-4DD0-B94F-CCA841359FDE}" type="pres">
      <dgm:prSet presAssocID="{8479937C-BF97-4FB0-821F-5167BEF09FC3}" presName="childText" presStyleLbl="bgAcc1" presStyleIdx="16" presStyleCnt="19" custScaleX="240217" custScaleY="554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8E80F6-591A-4E40-A571-912E21CF2AD4}" type="pres">
      <dgm:prSet presAssocID="{DE85BD44-B304-415D-A603-310026E54549}" presName="Name13" presStyleLbl="parChTrans1D2" presStyleIdx="17" presStyleCnt="19"/>
      <dgm:spPr/>
      <dgm:t>
        <a:bodyPr/>
        <a:lstStyle/>
        <a:p>
          <a:endParaRPr lang="ru-RU"/>
        </a:p>
      </dgm:t>
    </dgm:pt>
    <dgm:pt modelId="{D36FE2CA-E8A4-4CE1-8BA7-14866B5E1D76}" type="pres">
      <dgm:prSet presAssocID="{6EDBAF4A-62BA-4ED9-98AC-4FAC4EB8BADB}" presName="childText" presStyleLbl="bgAcc1" presStyleIdx="17" presStyleCnt="19" custScaleX="162887" custScaleY="351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FD5FF2-C1A8-4C30-8CD0-EB789787EF04}" type="pres">
      <dgm:prSet presAssocID="{510368DB-AA95-4A49-AEDE-DABC08F061BA}" presName="Name13" presStyleLbl="parChTrans1D2" presStyleIdx="18" presStyleCnt="19"/>
      <dgm:spPr/>
      <dgm:t>
        <a:bodyPr/>
        <a:lstStyle/>
        <a:p>
          <a:endParaRPr lang="ru-RU"/>
        </a:p>
      </dgm:t>
    </dgm:pt>
    <dgm:pt modelId="{C6D4C3BA-84E2-4038-92E3-405C212877B2}" type="pres">
      <dgm:prSet presAssocID="{5CC12C3B-CBBA-4F21-BB72-B28E7BAF7DD4}" presName="childText" presStyleLbl="bgAcc1" presStyleIdx="18" presStyleCnt="19" custScaleX="201484" custScaleY="41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E23E2-4229-422A-BFA1-0D0DE2DFCFF9}" type="pres">
      <dgm:prSet presAssocID="{241484D3-E13C-44D3-B71A-48EAA0AAEBBC}" presName="root" presStyleCnt="0"/>
      <dgm:spPr/>
    </dgm:pt>
    <dgm:pt modelId="{C5926A80-5BEC-4612-AEA9-6D4EDCF1F169}" type="pres">
      <dgm:prSet presAssocID="{241484D3-E13C-44D3-B71A-48EAA0AAEBBC}" presName="rootComposite" presStyleCnt="0"/>
      <dgm:spPr/>
    </dgm:pt>
    <dgm:pt modelId="{039D4D27-EF69-444B-BD9E-CB4CE26CEDED}" type="pres">
      <dgm:prSet presAssocID="{241484D3-E13C-44D3-B71A-48EAA0AAEBBC}" presName="rootText" presStyleLbl="node1" presStyleIdx="5" presStyleCnt="6" custScaleY="159099"/>
      <dgm:spPr/>
      <dgm:t>
        <a:bodyPr/>
        <a:lstStyle/>
        <a:p>
          <a:endParaRPr lang="ru-RU"/>
        </a:p>
      </dgm:t>
    </dgm:pt>
    <dgm:pt modelId="{4F5B6129-8078-4823-9EA1-4CF6FDEB37AB}" type="pres">
      <dgm:prSet presAssocID="{241484D3-E13C-44D3-B71A-48EAA0AAEBBC}" presName="rootConnector" presStyleLbl="node1" presStyleIdx="5" presStyleCnt="6"/>
      <dgm:spPr/>
      <dgm:t>
        <a:bodyPr/>
        <a:lstStyle/>
        <a:p>
          <a:endParaRPr lang="ru-RU"/>
        </a:p>
      </dgm:t>
    </dgm:pt>
    <dgm:pt modelId="{E0DDCBA8-42B8-40F3-BACA-ECC0508D91E3}" type="pres">
      <dgm:prSet presAssocID="{241484D3-E13C-44D3-B71A-48EAA0AAEBBC}" presName="childShape" presStyleCnt="0"/>
      <dgm:spPr/>
    </dgm:pt>
  </dgm:ptLst>
  <dgm:cxnLst>
    <dgm:cxn modelId="{B92BE045-C368-4115-A85E-E09B1568F378}" type="presOf" srcId="{FEE53074-E38F-438A-BE2D-03905026C349}" destId="{9C5BA31A-E177-4860-92A0-D62B31A38F50}" srcOrd="0" destOrd="0" presId="urn:microsoft.com/office/officeart/2005/8/layout/hierarchy3"/>
    <dgm:cxn modelId="{398DFF1B-AA5A-4A13-AD8B-727E1A04DF0D}" type="presOf" srcId="{6715B390-E6CD-44C4-9A83-2A41F0D46849}" destId="{B0022BC6-3516-47E6-B27B-8B073E68A5E6}" srcOrd="0" destOrd="0" presId="urn:microsoft.com/office/officeart/2005/8/layout/hierarchy3"/>
    <dgm:cxn modelId="{3F2A114E-7E66-45B6-83C2-564973852274}" type="presOf" srcId="{6EDBAF4A-62BA-4ED9-98AC-4FAC4EB8BADB}" destId="{D36FE2CA-E8A4-4CE1-8BA7-14866B5E1D76}" srcOrd="0" destOrd="0" presId="urn:microsoft.com/office/officeart/2005/8/layout/hierarchy3"/>
    <dgm:cxn modelId="{CC4B228D-2B78-43AF-98FF-FEA6049CF8ED}" type="presOf" srcId="{BB7B9223-B9F1-43F4-ACB3-3E38D75965C2}" destId="{14C2BF0F-CBC9-4F02-80F1-A23A46B69FE2}" srcOrd="1" destOrd="0" presId="urn:microsoft.com/office/officeart/2005/8/layout/hierarchy3"/>
    <dgm:cxn modelId="{67A223DC-0861-44C5-A276-39522093C5FE}" srcId="{CE66326D-6C10-4F15-8BE6-42D1F955F67A}" destId="{EDFA83F3-8FC1-4E35-B88F-483E30AD74C3}" srcOrd="0" destOrd="0" parTransId="{23BF5064-19A6-42B3-B91D-7F0BDD3843E5}" sibTransId="{BAA0DC51-2586-469A-96CC-F75D5B2AED36}"/>
    <dgm:cxn modelId="{D207F364-1F42-4516-84B7-CE67AC6F5F23}" type="presOf" srcId="{0CF98E6D-E874-4EC9-B6E4-EC076A711E7C}" destId="{93EFDDD1-0899-4E96-AD73-1F6862AEFFAC}" srcOrd="0" destOrd="0" presId="urn:microsoft.com/office/officeart/2005/8/layout/hierarchy3"/>
    <dgm:cxn modelId="{40A82EE6-3BCA-4A02-A2C5-42B712E2185A}" srcId="{167EC706-A60B-4C17-97F6-FC9AF0649810}" destId="{4D5AFB65-B810-48FA-9C4E-722FDF8FBA10}" srcOrd="1" destOrd="0" parTransId="{FFDFFCD5-68B1-40D8-A33B-662D658BC671}" sibTransId="{66A0CFAD-0E2B-4EBC-B76D-B98F95AABEA4}"/>
    <dgm:cxn modelId="{6A08D2E9-08DF-4350-8CEF-F8CB7088F127}" srcId="{0833CF78-6BFF-41D8-AB84-69CACDE9FDA4}" destId="{CE66326D-6C10-4F15-8BE6-42D1F955F67A}" srcOrd="2" destOrd="0" parTransId="{FE5A7ED0-225E-48CB-A9A2-CB9D7BF45FC6}" sibTransId="{029A964C-C48B-4487-A4B2-721C0F9DC92F}"/>
    <dgm:cxn modelId="{0E158A38-3BB9-4670-9E2E-9B34989CF25C}" type="presOf" srcId="{13CF5905-70A1-471E-B0BA-891E66194465}" destId="{E4BFAB02-1ECF-48D7-B97A-AC6F81126F83}" srcOrd="0" destOrd="0" presId="urn:microsoft.com/office/officeart/2005/8/layout/hierarchy3"/>
    <dgm:cxn modelId="{40CDFA7E-3A8D-48EB-BD9C-04BA81BF7BF9}" type="presOf" srcId="{84A1E9E4-86F3-41EB-B8B5-C96E470A4691}" destId="{D4CCA8F9-8BA7-4410-814A-0E07744769BA}" srcOrd="0" destOrd="0" presId="urn:microsoft.com/office/officeart/2005/8/layout/hierarchy3"/>
    <dgm:cxn modelId="{1198905E-FDC4-4049-A992-AE7732295572}" type="presOf" srcId="{20522E23-C20E-47F9-AA7E-2B8D4538B63A}" destId="{E9BBD2DE-A87F-4325-A57B-70B085B777E0}" srcOrd="0" destOrd="0" presId="urn:microsoft.com/office/officeart/2005/8/layout/hierarchy3"/>
    <dgm:cxn modelId="{95E9D2F4-812E-4A53-A30B-882A142ED06E}" type="presOf" srcId="{23BF5064-19A6-42B3-B91D-7F0BDD3843E5}" destId="{88C45F44-9BE1-40FD-BCF2-7AF05595B80A}" srcOrd="0" destOrd="0" presId="urn:microsoft.com/office/officeart/2005/8/layout/hierarchy3"/>
    <dgm:cxn modelId="{F4DA6C04-7C99-4C28-8003-0EAA1C78E7F2}" type="presOf" srcId="{8479937C-BF97-4FB0-821F-5167BEF09FC3}" destId="{319484F6-4402-4DD0-B94F-CCA841359FDE}" srcOrd="0" destOrd="0" presId="urn:microsoft.com/office/officeart/2005/8/layout/hierarchy3"/>
    <dgm:cxn modelId="{ADE15BEF-A710-42AA-AAB2-75ABF15C9423}" type="presOf" srcId="{DF3DDA74-F599-49D7-A31E-41F4A1D9F8B6}" destId="{5600FE4F-104D-430A-8FAC-417C81E261A1}" srcOrd="0" destOrd="0" presId="urn:microsoft.com/office/officeart/2005/8/layout/hierarchy3"/>
    <dgm:cxn modelId="{5D073BC5-7DB9-43B6-AE36-1D58290C741C}" type="presOf" srcId="{167EC706-A60B-4C17-97F6-FC9AF0649810}" destId="{432CD0A1-179E-4116-8F98-5C4AA410E65E}" srcOrd="0" destOrd="0" presId="urn:microsoft.com/office/officeart/2005/8/layout/hierarchy3"/>
    <dgm:cxn modelId="{4423E04C-F9C7-40E3-AEE0-C62B64268261}" srcId="{167EC706-A60B-4C17-97F6-FC9AF0649810}" destId="{DC1C96E8-A7A5-4D9F-B8F8-8160538A55B8}" srcOrd="0" destOrd="0" parTransId="{FEE53074-E38F-438A-BE2D-03905026C349}" sibTransId="{A619D33A-8EE7-46A9-B0E8-397E402D60BB}"/>
    <dgm:cxn modelId="{8CDBA2F2-068E-4E3B-978F-F42CF9A7F398}" srcId="{CE66326D-6C10-4F15-8BE6-42D1F955F67A}" destId="{B9D6402B-33FF-4F26-B020-3187320ADEAC}" srcOrd="1" destOrd="0" parTransId="{172260F5-4B73-4F91-8E3E-7E7AFE7CF797}" sibTransId="{2EBBF4AA-E0E8-47AD-BC73-81BF69385028}"/>
    <dgm:cxn modelId="{DE65E08C-9A67-4E75-97C0-72324075DDD5}" srcId="{8BFD8226-7331-4AE2-A86D-C907F3428776}" destId="{20522E23-C20E-47F9-AA7E-2B8D4538B63A}" srcOrd="2" destOrd="0" parTransId="{CE75E1B6-F36B-4E31-991D-D2BB45EF5996}" sibTransId="{014739CA-EB82-4E11-8652-A23175DC09FB}"/>
    <dgm:cxn modelId="{58DF53C0-1D63-486C-AEE0-DDE08155026F}" type="presOf" srcId="{8BFD8226-7331-4AE2-A86D-C907F3428776}" destId="{B62154A5-1804-47E5-B77D-FD8BC3AE938B}" srcOrd="1" destOrd="0" presId="urn:microsoft.com/office/officeart/2005/8/layout/hierarchy3"/>
    <dgm:cxn modelId="{1A330D75-70EC-46DE-9A95-CB064785C4A6}" type="presOf" srcId="{CE75E1B6-F36B-4E31-991D-D2BB45EF5996}" destId="{85EC1A3C-2843-4FBB-8D07-9FF5AA620725}" srcOrd="0" destOrd="0" presId="urn:microsoft.com/office/officeart/2005/8/layout/hierarchy3"/>
    <dgm:cxn modelId="{E8786755-8EA5-4BBB-B342-5E5D11297EBC}" srcId="{8BFD8226-7331-4AE2-A86D-C907F3428776}" destId="{B7EB9534-9B96-4981-B950-6AE1FC7D3EA7}" srcOrd="0" destOrd="0" parTransId="{DF3DDA74-F599-49D7-A31E-41F4A1D9F8B6}" sibTransId="{EFEEA817-47F0-4FF5-B6A1-2828F185BA9E}"/>
    <dgm:cxn modelId="{0E9F912E-0DC0-43DC-A103-75BA4A59145B}" type="presOf" srcId="{CE66326D-6C10-4F15-8BE6-42D1F955F67A}" destId="{A494359C-DDA7-4543-B468-F4E00C4A2991}" srcOrd="1" destOrd="0" presId="urn:microsoft.com/office/officeart/2005/8/layout/hierarchy3"/>
    <dgm:cxn modelId="{C098D06C-0085-42B7-813F-59460163CE2E}" type="presOf" srcId="{8BFD8226-7331-4AE2-A86D-C907F3428776}" destId="{0320A78E-BABE-4638-86AE-0BF4A84E0B41}" srcOrd="0" destOrd="0" presId="urn:microsoft.com/office/officeart/2005/8/layout/hierarchy3"/>
    <dgm:cxn modelId="{80753EDB-6D37-43D4-8504-0CFE173231C8}" type="presOf" srcId="{167EC706-A60B-4C17-97F6-FC9AF0649810}" destId="{B1FCE007-18FB-4607-83D0-A5850056F70B}" srcOrd="1" destOrd="0" presId="urn:microsoft.com/office/officeart/2005/8/layout/hierarchy3"/>
    <dgm:cxn modelId="{9C13184F-C522-4171-BD41-A1BD4476F006}" type="presOf" srcId="{CE66326D-6C10-4F15-8BE6-42D1F955F67A}" destId="{F56841BD-AAB8-4051-8E8E-ADE9959CABF3}" srcOrd="0" destOrd="0" presId="urn:microsoft.com/office/officeart/2005/8/layout/hierarchy3"/>
    <dgm:cxn modelId="{D8A08D0D-4D7F-4AA1-9C00-0CD41B0FC26F}" type="presOf" srcId="{4D5AFB65-B810-48FA-9C4E-722FDF8FBA10}" destId="{116A5E57-1005-4478-A155-4208F47C5F29}" srcOrd="0" destOrd="0" presId="urn:microsoft.com/office/officeart/2005/8/layout/hierarchy3"/>
    <dgm:cxn modelId="{07983269-F5C8-4C2A-A128-5190E2811495}" type="presOf" srcId="{0833CF78-6BFF-41D8-AB84-69CACDE9FDA4}" destId="{9026C2AF-AC56-4F51-9A86-59E202AEDD64}" srcOrd="0" destOrd="0" presId="urn:microsoft.com/office/officeart/2005/8/layout/hierarchy3"/>
    <dgm:cxn modelId="{5E6BF43A-90BA-41AA-AA00-DA097CB886DD}" type="presOf" srcId="{B8E37CD5-354F-4AF9-87CF-69EE170A0704}" destId="{9181F2E6-9205-4FD6-9D6F-842C24575D83}" srcOrd="0" destOrd="0" presId="urn:microsoft.com/office/officeart/2005/8/layout/hierarchy3"/>
    <dgm:cxn modelId="{E9687DF3-67F1-4F5B-88E4-704702F78A54}" type="presOf" srcId="{EDFA83F3-8FC1-4E35-B88F-483E30AD74C3}" destId="{6011D96D-04C4-47C0-BB52-E89564B6575B}" srcOrd="0" destOrd="0" presId="urn:microsoft.com/office/officeart/2005/8/layout/hierarchy3"/>
    <dgm:cxn modelId="{A5E45BE9-187C-4EC1-93EF-6FE602A57871}" srcId="{0833CF78-6BFF-41D8-AB84-69CACDE9FDA4}" destId="{241484D3-E13C-44D3-B71A-48EAA0AAEBBC}" srcOrd="5" destOrd="0" parTransId="{F81CF9B8-3265-4961-9CD3-3F2C54C708AB}" sibTransId="{24D999DA-A936-4DE8-8E6B-1CC8310EE82C}"/>
    <dgm:cxn modelId="{1F5D2BA0-338A-48F9-85BB-5A9BE7F1030B}" type="presOf" srcId="{510368DB-AA95-4A49-AEDE-DABC08F061BA}" destId="{C8FD5FF2-C1A8-4C30-8CD0-EB789787EF04}" srcOrd="0" destOrd="0" presId="urn:microsoft.com/office/officeart/2005/8/layout/hierarchy3"/>
    <dgm:cxn modelId="{F849C303-83E6-4D85-A82C-222411C3ECD8}" srcId="{0833CF78-6BFF-41D8-AB84-69CACDE9FDA4}" destId="{CBC396C0-B60C-4E9D-B269-C8A94CBC0946}" srcOrd="4" destOrd="0" parTransId="{59CA6C16-BC68-49F3-9E8E-2FC640B64076}" sibTransId="{620E97CD-A729-4FBC-ABE4-C3C17BF4B5F8}"/>
    <dgm:cxn modelId="{BEF524BD-0329-47F6-B035-5FE05E51648D}" type="presOf" srcId="{B7EB9534-9B96-4981-B950-6AE1FC7D3EA7}" destId="{B8958EFB-0420-444A-9782-F115EB69D9D1}" srcOrd="0" destOrd="0" presId="urn:microsoft.com/office/officeart/2005/8/layout/hierarchy3"/>
    <dgm:cxn modelId="{D8042251-EC6B-45ED-A065-C58A64EF755A}" type="presOf" srcId="{BB7B9223-B9F1-43F4-ACB3-3E38D75965C2}" destId="{F1D36773-90E9-4A9D-94A4-56E5AF0C60D7}" srcOrd="0" destOrd="0" presId="urn:microsoft.com/office/officeart/2005/8/layout/hierarchy3"/>
    <dgm:cxn modelId="{29E3BB83-83E7-4D31-A565-49E745A25AB3}" type="presOf" srcId="{BB4E91D2-78A0-4B74-9B50-5C5ADF6BDD65}" destId="{06FD0236-3F05-46CA-AD54-C8158E943CBD}" srcOrd="0" destOrd="0" presId="urn:microsoft.com/office/officeart/2005/8/layout/hierarchy3"/>
    <dgm:cxn modelId="{03BF9AA8-E8FB-46F6-92BF-D9F2F32093E7}" type="presOf" srcId="{DE85BD44-B304-415D-A603-310026E54549}" destId="{D78E80F6-591A-4E40-A571-912E21CF2AD4}" srcOrd="0" destOrd="0" presId="urn:microsoft.com/office/officeart/2005/8/layout/hierarchy3"/>
    <dgm:cxn modelId="{D4FD3213-BBF8-453D-9446-0FB83456644C}" type="presOf" srcId="{B9D6402B-33FF-4F26-B020-3187320ADEAC}" destId="{99568413-FDA1-4EEF-8F63-75DEF896FCD6}" srcOrd="0" destOrd="0" presId="urn:microsoft.com/office/officeart/2005/8/layout/hierarchy3"/>
    <dgm:cxn modelId="{E0D6B56F-CFED-4917-A653-794D6297E475}" type="presOf" srcId="{ECAF908F-A8AA-49AC-AFB2-541E2E709A7C}" destId="{81A1315B-5639-4F9E-8A66-5380ACB81F90}" srcOrd="0" destOrd="0" presId="urn:microsoft.com/office/officeart/2005/8/layout/hierarchy3"/>
    <dgm:cxn modelId="{FCB3E4DC-05A9-4B0F-90B3-DCB1CCEE05D3}" srcId="{0833CF78-6BFF-41D8-AB84-69CACDE9FDA4}" destId="{167EC706-A60B-4C17-97F6-FC9AF0649810}" srcOrd="1" destOrd="0" parTransId="{70FFC76E-5B47-40F5-8238-363D34EF5BA5}" sibTransId="{DA890C3B-CF7C-476C-8B02-2399602B7515}"/>
    <dgm:cxn modelId="{FBE342DE-F9A4-45C0-8C0E-7C980E5903CF}" type="presOf" srcId="{4315EEAB-59D0-4797-AA19-59A1B4225611}" destId="{C885AA89-A391-4151-AAC1-E62F9CD4C2D0}" srcOrd="0" destOrd="0" presId="urn:microsoft.com/office/officeart/2005/8/layout/hierarchy3"/>
    <dgm:cxn modelId="{F3712255-28DB-4ADA-901D-3226352BC510}" type="presOf" srcId="{172260F5-4B73-4F91-8E3E-7E7AFE7CF797}" destId="{A951BA19-E170-4208-9E03-81FF4F510E78}" srcOrd="0" destOrd="0" presId="urn:microsoft.com/office/officeart/2005/8/layout/hierarchy3"/>
    <dgm:cxn modelId="{7CDF2BF5-5079-41C7-BEF7-2B2409AA4517}" srcId="{CBC396C0-B60C-4E9D-B269-C8A94CBC0946}" destId="{8479937C-BF97-4FB0-821F-5167BEF09FC3}" srcOrd="4" destOrd="0" parTransId="{B23C6A3D-A717-4AE0-A4D4-5C8A5C666278}" sibTransId="{A3F1456A-F50E-440E-BA19-53104E5A4959}"/>
    <dgm:cxn modelId="{48E1E0F8-96F0-4ABA-862D-8E8FA6C0835B}" srcId="{167EC706-A60B-4C17-97F6-FC9AF0649810}" destId="{13CF5905-70A1-471E-B0BA-891E66194465}" srcOrd="2" destOrd="0" parTransId="{0617E8FA-4515-421D-ABBD-8EA6BBA472CC}" sibTransId="{8E6FA586-9BF4-4F64-BF21-77E7CBF1B117}"/>
    <dgm:cxn modelId="{EAEB1289-42C5-4E13-8F26-DD82F3D03930}" type="presOf" srcId="{DC1C96E8-A7A5-4D9F-B8F8-8160538A55B8}" destId="{9278B13E-9A50-41E2-8066-4E1C5A827C71}" srcOrd="0" destOrd="0" presId="urn:microsoft.com/office/officeart/2005/8/layout/hierarchy3"/>
    <dgm:cxn modelId="{8B879885-CAB0-479C-B178-D7EEA81CF80F}" type="presOf" srcId="{D71012BF-E355-40F2-87D5-154D55C64098}" destId="{6D7B1BE9-AED6-4B79-9A35-D431D21BA0D8}" srcOrd="0" destOrd="0" presId="urn:microsoft.com/office/officeart/2005/8/layout/hierarchy3"/>
    <dgm:cxn modelId="{A161D2C0-57F0-457B-A6DC-A769BF747D9B}" srcId="{8BFD8226-7331-4AE2-A86D-C907F3428776}" destId="{6715B390-E6CD-44C4-9A83-2A41F0D46849}" srcOrd="4" destOrd="0" parTransId="{8854322C-F09A-4073-B789-4704B54BD2BF}" sibTransId="{7D8058A3-BFED-4A08-8A5B-F96BF8BE2722}"/>
    <dgm:cxn modelId="{566DED49-95AC-464A-B475-10BB15C98E7E}" srcId="{CBC396C0-B60C-4E9D-B269-C8A94CBC0946}" destId="{0E4BFD57-B1D6-4914-A109-0B40714212EF}" srcOrd="2" destOrd="0" parTransId="{59873D04-E66E-4027-876C-1838940FC0CB}" sibTransId="{7C83333B-24EA-4987-BF16-AA2833F240C4}"/>
    <dgm:cxn modelId="{8451644C-FCEF-4F3B-9B0E-B5404D0683FE}" type="presOf" srcId="{CBC396C0-B60C-4E9D-B269-C8A94CBC0946}" destId="{0B56F7D9-5872-496C-849D-C00F81DF86F0}" srcOrd="1" destOrd="0" presId="urn:microsoft.com/office/officeart/2005/8/layout/hierarchy3"/>
    <dgm:cxn modelId="{3A147E3E-ECD2-4E04-9172-6260BFABD3F1}" type="presOf" srcId="{8854322C-F09A-4073-B789-4704B54BD2BF}" destId="{4823D0B0-26F5-4D9F-938E-3F79EF96B858}" srcOrd="0" destOrd="0" presId="urn:microsoft.com/office/officeart/2005/8/layout/hierarchy3"/>
    <dgm:cxn modelId="{84419A61-336F-41FF-B075-D9B696FDE7CC}" type="presOf" srcId="{A417E076-4647-4D3C-9935-5982E2694BD1}" destId="{81EA4423-22D2-482E-9DBC-B1301FF367F6}" srcOrd="0" destOrd="0" presId="urn:microsoft.com/office/officeart/2005/8/layout/hierarchy3"/>
    <dgm:cxn modelId="{E33A7656-B0F5-41B2-923C-96A5801F1489}" srcId="{8BFD8226-7331-4AE2-A86D-C907F3428776}" destId="{AC80032C-0D47-4814-AA61-E3C697DBE400}" srcOrd="1" destOrd="0" parTransId="{4315EEAB-59D0-4797-AA19-59A1B4225611}" sibTransId="{A912108D-2541-47B7-B16E-20DBB259F458}"/>
    <dgm:cxn modelId="{D5FCF885-C218-4381-B922-5580927F5490}" type="presOf" srcId="{0617E8FA-4515-421D-ABBD-8EA6BBA472CC}" destId="{76833394-3481-486C-A740-F9A28FF918A0}" srcOrd="0" destOrd="0" presId="urn:microsoft.com/office/officeart/2005/8/layout/hierarchy3"/>
    <dgm:cxn modelId="{9F939788-A9A9-4015-9F12-07BFB6D37F8D}" srcId="{0833CF78-6BFF-41D8-AB84-69CACDE9FDA4}" destId="{BB7B9223-B9F1-43F4-ACB3-3E38D75965C2}" srcOrd="3" destOrd="0" parTransId="{271834AF-8A19-45EA-BB75-614D9952AE51}" sibTransId="{38630CD8-B79A-4D64-B926-318538A227EB}"/>
    <dgm:cxn modelId="{CE6EB537-8847-4BB9-9AA6-2CB9F101BDFF}" srcId="{CBC396C0-B60C-4E9D-B269-C8A94CBC0946}" destId="{5CC12C3B-CBBA-4F21-BB72-B28E7BAF7DD4}" srcOrd="6" destOrd="0" parTransId="{510368DB-AA95-4A49-AEDE-DABC08F061BA}" sibTransId="{9851E5EE-F48D-4AA6-BAD2-54F26898CCE8}"/>
    <dgm:cxn modelId="{C99E7B44-32BE-4C4F-8D2C-9513668CBC10}" srcId="{8BFD8226-7331-4AE2-A86D-C907F3428776}" destId="{BB4E91D2-78A0-4B74-9B50-5C5ADF6BDD65}" srcOrd="3" destOrd="0" parTransId="{F7BCC425-E77D-44A4-84A0-E77DA205C530}" sibTransId="{C133028F-0578-4DBF-AF7F-CA7CB90996F5}"/>
    <dgm:cxn modelId="{761D312E-545A-44E3-864E-991E66CD6808}" srcId="{0833CF78-6BFF-41D8-AB84-69CACDE9FDA4}" destId="{8BFD8226-7331-4AE2-A86D-C907F3428776}" srcOrd="0" destOrd="0" parTransId="{BB85C25E-5DE3-4749-8E5F-9A62F3918831}" sibTransId="{E7320666-A31C-4152-8DE6-E90645B4D7EF}"/>
    <dgm:cxn modelId="{90C32F23-7A61-4900-9890-4C8D080F2E3A}" type="presOf" srcId="{241484D3-E13C-44D3-B71A-48EAA0AAEBBC}" destId="{4F5B6129-8078-4823-9EA1-4CF6FDEB37AB}" srcOrd="1" destOrd="0" presId="urn:microsoft.com/office/officeart/2005/8/layout/hierarchy3"/>
    <dgm:cxn modelId="{B5D25DFA-1EAB-4AA6-B00B-5FB716B7BB45}" type="presOf" srcId="{F7BCC425-E77D-44A4-84A0-E77DA205C530}" destId="{6DC3A4F8-3377-4A00-9E4F-ED24BC75B9FE}" srcOrd="0" destOrd="0" presId="urn:microsoft.com/office/officeart/2005/8/layout/hierarchy3"/>
    <dgm:cxn modelId="{3E19902C-175F-4FCC-B2C8-8A5CA5FD22CA}" type="presOf" srcId="{5D735EEE-9A0E-4F76-B425-AF46E7CDD3D7}" destId="{3A3CC233-4EEF-48E2-977B-E763054D8B50}" srcOrd="0" destOrd="0" presId="urn:microsoft.com/office/officeart/2005/8/layout/hierarchy3"/>
    <dgm:cxn modelId="{164E8902-C6E9-4AE0-87D1-580F3A401524}" srcId="{CBC396C0-B60C-4E9D-B269-C8A94CBC0946}" destId="{84A1E9E4-86F3-41EB-B8B5-C96E470A4691}" srcOrd="0" destOrd="0" parTransId="{ECAF908F-A8AA-49AC-AFB2-541E2E709A7C}" sibTransId="{3BFED495-F9FE-4B21-946E-F43E2F69C909}"/>
    <dgm:cxn modelId="{81DB7AF9-1023-483D-B9C9-6AF27A339757}" srcId="{BB7B9223-B9F1-43F4-ACB3-3E38D75965C2}" destId="{A417E076-4647-4D3C-9935-5982E2694BD1}" srcOrd="0" destOrd="0" parTransId="{535A4580-6218-40F9-9CBA-2B03E0B489DB}" sibTransId="{8870182A-B5BC-47CF-8CC4-5EB25E9174F9}"/>
    <dgm:cxn modelId="{A43CC856-8727-471C-A3F1-DB3E2EE84D91}" type="presOf" srcId="{5CC12C3B-CBBA-4F21-BB72-B28E7BAF7DD4}" destId="{C6D4C3BA-84E2-4038-92E3-405C212877B2}" srcOrd="0" destOrd="0" presId="urn:microsoft.com/office/officeart/2005/8/layout/hierarchy3"/>
    <dgm:cxn modelId="{167264D2-3ADB-4EFD-97E9-B0ECAAEB1F33}" type="presOf" srcId="{AC80032C-0D47-4814-AA61-E3C697DBE400}" destId="{E02929D9-7CEB-4760-B86E-E0F0CCC1D8DB}" srcOrd="0" destOrd="0" presId="urn:microsoft.com/office/officeart/2005/8/layout/hierarchy3"/>
    <dgm:cxn modelId="{CBAEB11B-E312-4624-B316-F1347E7EB930}" srcId="{CBC396C0-B60C-4E9D-B269-C8A94CBC0946}" destId="{B8E37CD5-354F-4AF9-87CF-69EE170A0704}" srcOrd="3" destOrd="0" parTransId="{D71012BF-E355-40F2-87D5-154D55C64098}" sibTransId="{8146554E-7136-4C15-AA18-9804CFF462A6}"/>
    <dgm:cxn modelId="{16C7FD11-C013-4C0A-9655-10DB0348A83F}" type="presOf" srcId="{241484D3-E13C-44D3-B71A-48EAA0AAEBBC}" destId="{039D4D27-EF69-444B-BD9E-CB4CE26CEDED}" srcOrd="0" destOrd="0" presId="urn:microsoft.com/office/officeart/2005/8/layout/hierarchy3"/>
    <dgm:cxn modelId="{5F5013AA-3337-4ECE-98CB-7635F4C1317C}" type="presOf" srcId="{FFDFFCD5-68B1-40D8-A33B-662D658BC671}" destId="{E6456025-C416-4FF6-9588-CF0EECC8F3A2}" srcOrd="0" destOrd="0" presId="urn:microsoft.com/office/officeart/2005/8/layout/hierarchy3"/>
    <dgm:cxn modelId="{03572949-DCE7-4937-A623-49D3ABDC0096}" srcId="{CBC396C0-B60C-4E9D-B269-C8A94CBC0946}" destId="{5D735EEE-9A0E-4F76-B425-AF46E7CDD3D7}" srcOrd="1" destOrd="0" parTransId="{C3BDFC3B-F921-4C84-AF33-2F8E3C741724}" sibTransId="{D24FD4A1-1640-45AE-BF93-9AA4608ECA5F}"/>
    <dgm:cxn modelId="{B4B2AC71-8118-44D8-A368-9C29B6F502E9}" srcId="{167EC706-A60B-4C17-97F6-FC9AF0649810}" destId="{4341D2A4-19C4-4249-AC23-1405512316C5}" srcOrd="3" destOrd="0" parTransId="{0CF98E6D-E874-4EC9-B6E4-EC076A711E7C}" sibTransId="{BBDB87F3-E8E8-48EC-9685-AE85F5AD1650}"/>
    <dgm:cxn modelId="{0A7DB057-73CE-41F7-8A2C-BAF74CDAC4CA}" type="presOf" srcId="{535A4580-6218-40F9-9CBA-2B03E0B489DB}" destId="{8BE29E79-1597-4556-8F2B-F491050D1B3D}" srcOrd="0" destOrd="0" presId="urn:microsoft.com/office/officeart/2005/8/layout/hierarchy3"/>
    <dgm:cxn modelId="{44B72B90-3519-4054-B6DF-12D453FE573D}" srcId="{CBC396C0-B60C-4E9D-B269-C8A94CBC0946}" destId="{6EDBAF4A-62BA-4ED9-98AC-4FAC4EB8BADB}" srcOrd="5" destOrd="0" parTransId="{DE85BD44-B304-415D-A603-310026E54549}" sibTransId="{733780F6-0F6D-4BAF-A4CB-D426A9694A7E}"/>
    <dgm:cxn modelId="{CEEEFC5A-696F-4A5E-9B19-DD277DD51D8F}" type="presOf" srcId="{59873D04-E66E-4027-876C-1838940FC0CB}" destId="{2CA393B4-4F23-4DE5-B87F-D4D7A45BF800}" srcOrd="0" destOrd="0" presId="urn:microsoft.com/office/officeart/2005/8/layout/hierarchy3"/>
    <dgm:cxn modelId="{B7FBCCB2-6D54-4EE1-BFA8-16AE961E4468}" type="presOf" srcId="{CBC396C0-B60C-4E9D-B269-C8A94CBC0946}" destId="{7755E05A-5DB2-4C6E-8EB1-AFC73F74CF1B}" srcOrd="0" destOrd="0" presId="urn:microsoft.com/office/officeart/2005/8/layout/hierarchy3"/>
    <dgm:cxn modelId="{D275114F-FDE2-4E95-B589-D7779B825F48}" type="presOf" srcId="{0E4BFD57-B1D6-4914-A109-0B40714212EF}" destId="{FE721566-39B9-4C3E-8D6B-D2BCE08E8F56}" srcOrd="0" destOrd="0" presId="urn:microsoft.com/office/officeart/2005/8/layout/hierarchy3"/>
    <dgm:cxn modelId="{2A7012F6-A2B0-40EC-B656-A0EEC7F15985}" type="presOf" srcId="{C3BDFC3B-F921-4C84-AF33-2F8E3C741724}" destId="{AB003D6D-1DF9-49BC-8904-345905C9C731}" srcOrd="0" destOrd="0" presId="urn:microsoft.com/office/officeart/2005/8/layout/hierarchy3"/>
    <dgm:cxn modelId="{F3382445-238C-4135-9BED-9C4939F12885}" type="presOf" srcId="{B23C6A3D-A717-4AE0-A4D4-5C8A5C666278}" destId="{57728D7F-D1C5-4759-89F4-BC15CE9EB4DD}" srcOrd="0" destOrd="0" presId="urn:microsoft.com/office/officeart/2005/8/layout/hierarchy3"/>
    <dgm:cxn modelId="{F9FAC8C2-C93C-46B6-9F93-90A1159708EF}" type="presOf" srcId="{4341D2A4-19C4-4249-AC23-1405512316C5}" destId="{0F5ABB9E-58EB-4E26-B3A6-0CEC1D58AFAE}" srcOrd="0" destOrd="0" presId="urn:microsoft.com/office/officeart/2005/8/layout/hierarchy3"/>
    <dgm:cxn modelId="{A3BE55D2-B271-4467-BC0B-8E3874ED7AA7}" type="presParOf" srcId="{9026C2AF-AC56-4F51-9A86-59E202AEDD64}" destId="{10A1E9E9-54E0-46EC-9F10-C109A399AFA2}" srcOrd="0" destOrd="0" presId="urn:microsoft.com/office/officeart/2005/8/layout/hierarchy3"/>
    <dgm:cxn modelId="{717DC75B-F287-4F85-BA60-E37992DA0992}" type="presParOf" srcId="{10A1E9E9-54E0-46EC-9F10-C109A399AFA2}" destId="{5D7E291A-C24F-4A17-B6A7-41F4D9529935}" srcOrd="0" destOrd="0" presId="urn:microsoft.com/office/officeart/2005/8/layout/hierarchy3"/>
    <dgm:cxn modelId="{A0BFFC94-74D6-422D-87F8-64818A40FC54}" type="presParOf" srcId="{5D7E291A-C24F-4A17-B6A7-41F4D9529935}" destId="{0320A78E-BABE-4638-86AE-0BF4A84E0B41}" srcOrd="0" destOrd="0" presId="urn:microsoft.com/office/officeart/2005/8/layout/hierarchy3"/>
    <dgm:cxn modelId="{474D79BC-44C4-42A0-B7F7-446159193EBA}" type="presParOf" srcId="{5D7E291A-C24F-4A17-B6A7-41F4D9529935}" destId="{B62154A5-1804-47E5-B77D-FD8BC3AE938B}" srcOrd="1" destOrd="0" presId="urn:microsoft.com/office/officeart/2005/8/layout/hierarchy3"/>
    <dgm:cxn modelId="{FE24CB79-1990-41E1-AFCC-44C6233364C6}" type="presParOf" srcId="{10A1E9E9-54E0-46EC-9F10-C109A399AFA2}" destId="{3F5E7C95-2619-4381-93A8-0E7B5EA47981}" srcOrd="1" destOrd="0" presId="urn:microsoft.com/office/officeart/2005/8/layout/hierarchy3"/>
    <dgm:cxn modelId="{29D272CF-41D7-4F21-8EBE-7176CFD8D10F}" type="presParOf" srcId="{3F5E7C95-2619-4381-93A8-0E7B5EA47981}" destId="{5600FE4F-104D-430A-8FAC-417C81E261A1}" srcOrd="0" destOrd="0" presId="urn:microsoft.com/office/officeart/2005/8/layout/hierarchy3"/>
    <dgm:cxn modelId="{D814F771-59CF-4C68-B3A4-7482558E565B}" type="presParOf" srcId="{3F5E7C95-2619-4381-93A8-0E7B5EA47981}" destId="{B8958EFB-0420-444A-9782-F115EB69D9D1}" srcOrd="1" destOrd="0" presId="urn:microsoft.com/office/officeart/2005/8/layout/hierarchy3"/>
    <dgm:cxn modelId="{7CB9E770-127B-4042-9E58-CF888EF8EBE2}" type="presParOf" srcId="{3F5E7C95-2619-4381-93A8-0E7B5EA47981}" destId="{C885AA89-A391-4151-AAC1-E62F9CD4C2D0}" srcOrd="2" destOrd="0" presId="urn:microsoft.com/office/officeart/2005/8/layout/hierarchy3"/>
    <dgm:cxn modelId="{4D062E68-AE8D-421A-B99F-AF66E27AFB7E}" type="presParOf" srcId="{3F5E7C95-2619-4381-93A8-0E7B5EA47981}" destId="{E02929D9-7CEB-4760-B86E-E0F0CCC1D8DB}" srcOrd="3" destOrd="0" presId="urn:microsoft.com/office/officeart/2005/8/layout/hierarchy3"/>
    <dgm:cxn modelId="{144B0628-18B1-4999-BCCD-6F0591110ED1}" type="presParOf" srcId="{3F5E7C95-2619-4381-93A8-0E7B5EA47981}" destId="{85EC1A3C-2843-4FBB-8D07-9FF5AA620725}" srcOrd="4" destOrd="0" presId="urn:microsoft.com/office/officeart/2005/8/layout/hierarchy3"/>
    <dgm:cxn modelId="{36511834-E3F3-49EF-8104-433A713EDF2D}" type="presParOf" srcId="{3F5E7C95-2619-4381-93A8-0E7B5EA47981}" destId="{E9BBD2DE-A87F-4325-A57B-70B085B777E0}" srcOrd="5" destOrd="0" presId="urn:microsoft.com/office/officeart/2005/8/layout/hierarchy3"/>
    <dgm:cxn modelId="{0B1B7731-9D25-416D-866D-4B0D75B2155C}" type="presParOf" srcId="{3F5E7C95-2619-4381-93A8-0E7B5EA47981}" destId="{6DC3A4F8-3377-4A00-9E4F-ED24BC75B9FE}" srcOrd="6" destOrd="0" presId="urn:microsoft.com/office/officeart/2005/8/layout/hierarchy3"/>
    <dgm:cxn modelId="{9F3429CD-3B32-4D55-AA84-3205FF655391}" type="presParOf" srcId="{3F5E7C95-2619-4381-93A8-0E7B5EA47981}" destId="{06FD0236-3F05-46CA-AD54-C8158E943CBD}" srcOrd="7" destOrd="0" presId="urn:microsoft.com/office/officeart/2005/8/layout/hierarchy3"/>
    <dgm:cxn modelId="{69D2D43E-A6E8-44C3-A813-5FC2D481E9BA}" type="presParOf" srcId="{3F5E7C95-2619-4381-93A8-0E7B5EA47981}" destId="{4823D0B0-26F5-4D9F-938E-3F79EF96B858}" srcOrd="8" destOrd="0" presId="urn:microsoft.com/office/officeart/2005/8/layout/hierarchy3"/>
    <dgm:cxn modelId="{05BD2621-975C-4E57-A550-7960306ACAC3}" type="presParOf" srcId="{3F5E7C95-2619-4381-93A8-0E7B5EA47981}" destId="{B0022BC6-3516-47E6-B27B-8B073E68A5E6}" srcOrd="9" destOrd="0" presId="urn:microsoft.com/office/officeart/2005/8/layout/hierarchy3"/>
    <dgm:cxn modelId="{8DB52C97-D14E-4234-AFC5-163B49C5F176}" type="presParOf" srcId="{9026C2AF-AC56-4F51-9A86-59E202AEDD64}" destId="{F52EFE1D-E13D-4DA0-807B-8DBBCF1C2059}" srcOrd="1" destOrd="0" presId="urn:microsoft.com/office/officeart/2005/8/layout/hierarchy3"/>
    <dgm:cxn modelId="{67261CCD-18D6-41C9-89C2-7D3E93974825}" type="presParOf" srcId="{F52EFE1D-E13D-4DA0-807B-8DBBCF1C2059}" destId="{3C632174-9FCE-4DD1-8E22-E2461D1D8F38}" srcOrd="0" destOrd="0" presId="urn:microsoft.com/office/officeart/2005/8/layout/hierarchy3"/>
    <dgm:cxn modelId="{D5FE91FD-A6E6-4D46-813C-76F700D07AA9}" type="presParOf" srcId="{3C632174-9FCE-4DD1-8E22-E2461D1D8F38}" destId="{432CD0A1-179E-4116-8F98-5C4AA410E65E}" srcOrd="0" destOrd="0" presId="urn:microsoft.com/office/officeart/2005/8/layout/hierarchy3"/>
    <dgm:cxn modelId="{21F22BC9-7092-4E14-AF98-0850AE66D9BC}" type="presParOf" srcId="{3C632174-9FCE-4DD1-8E22-E2461D1D8F38}" destId="{B1FCE007-18FB-4607-83D0-A5850056F70B}" srcOrd="1" destOrd="0" presId="urn:microsoft.com/office/officeart/2005/8/layout/hierarchy3"/>
    <dgm:cxn modelId="{4B8F7D2A-F2D8-44F5-9563-215CC9871C95}" type="presParOf" srcId="{F52EFE1D-E13D-4DA0-807B-8DBBCF1C2059}" destId="{DFAE41EB-3E6D-4F72-B3FC-8323CBAA68A5}" srcOrd="1" destOrd="0" presId="urn:microsoft.com/office/officeart/2005/8/layout/hierarchy3"/>
    <dgm:cxn modelId="{B6513D67-E575-419E-8366-87379F87BE5A}" type="presParOf" srcId="{DFAE41EB-3E6D-4F72-B3FC-8323CBAA68A5}" destId="{9C5BA31A-E177-4860-92A0-D62B31A38F50}" srcOrd="0" destOrd="0" presId="urn:microsoft.com/office/officeart/2005/8/layout/hierarchy3"/>
    <dgm:cxn modelId="{389C74C8-826A-4B4F-B962-C22F917ACB3C}" type="presParOf" srcId="{DFAE41EB-3E6D-4F72-B3FC-8323CBAA68A5}" destId="{9278B13E-9A50-41E2-8066-4E1C5A827C71}" srcOrd="1" destOrd="0" presId="urn:microsoft.com/office/officeart/2005/8/layout/hierarchy3"/>
    <dgm:cxn modelId="{C5D977D8-09EC-411E-9841-77C0FC58AA28}" type="presParOf" srcId="{DFAE41EB-3E6D-4F72-B3FC-8323CBAA68A5}" destId="{E6456025-C416-4FF6-9588-CF0EECC8F3A2}" srcOrd="2" destOrd="0" presId="urn:microsoft.com/office/officeart/2005/8/layout/hierarchy3"/>
    <dgm:cxn modelId="{C637DDCC-F41D-403E-BB06-BB5E5FEF86AB}" type="presParOf" srcId="{DFAE41EB-3E6D-4F72-B3FC-8323CBAA68A5}" destId="{116A5E57-1005-4478-A155-4208F47C5F29}" srcOrd="3" destOrd="0" presId="urn:microsoft.com/office/officeart/2005/8/layout/hierarchy3"/>
    <dgm:cxn modelId="{F47EB177-A0A6-4663-B94E-7EE87344B1B5}" type="presParOf" srcId="{DFAE41EB-3E6D-4F72-B3FC-8323CBAA68A5}" destId="{76833394-3481-486C-A740-F9A28FF918A0}" srcOrd="4" destOrd="0" presId="urn:microsoft.com/office/officeart/2005/8/layout/hierarchy3"/>
    <dgm:cxn modelId="{25A5C93A-DE70-493B-B5A7-EBDD60EF29E0}" type="presParOf" srcId="{DFAE41EB-3E6D-4F72-B3FC-8323CBAA68A5}" destId="{E4BFAB02-1ECF-48D7-B97A-AC6F81126F83}" srcOrd="5" destOrd="0" presId="urn:microsoft.com/office/officeart/2005/8/layout/hierarchy3"/>
    <dgm:cxn modelId="{68FC77F8-D892-4513-BE2E-3B383F343C25}" type="presParOf" srcId="{DFAE41EB-3E6D-4F72-B3FC-8323CBAA68A5}" destId="{93EFDDD1-0899-4E96-AD73-1F6862AEFFAC}" srcOrd="6" destOrd="0" presId="urn:microsoft.com/office/officeart/2005/8/layout/hierarchy3"/>
    <dgm:cxn modelId="{C4075064-BA1C-4A76-AADF-CC8E5D2AC47E}" type="presParOf" srcId="{DFAE41EB-3E6D-4F72-B3FC-8323CBAA68A5}" destId="{0F5ABB9E-58EB-4E26-B3A6-0CEC1D58AFAE}" srcOrd="7" destOrd="0" presId="urn:microsoft.com/office/officeart/2005/8/layout/hierarchy3"/>
    <dgm:cxn modelId="{9E447C94-6C1A-4B3D-B7FF-309BDED2C750}" type="presParOf" srcId="{9026C2AF-AC56-4F51-9A86-59E202AEDD64}" destId="{1D79A359-4B1C-4200-93C5-ACD4C957F9AD}" srcOrd="2" destOrd="0" presId="urn:microsoft.com/office/officeart/2005/8/layout/hierarchy3"/>
    <dgm:cxn modelId="{A3C3C9F3-794B-44F9-8A1D-9A5D827C705F}" type="presParOf" srcId="{1D79A359-4B1C-4200-93C5-ACD4C957F9AD}" destId="{3326FBC4-1EF1-47E7-928E-A0CBDE3DCB5E}" srcOrd="0" destOrd="0" presId="urn:microsoft.com/office/officeart/2005/8/layout/hierarchy3"/>
    <dgm:cxn modelId="{E16A999C-D667-4072-9857-1C8C7C1CB6AA}" type="presParOf" srcId="{3326FBC4-1EF1-47E7-928E-A0CBDE3DCB5E}" destId="{F56841BD-AAB8-4051-8E8E-ADE9959CABF3}" srcOrd="0" destOrd="0" presId="urn:microsoft.com/office/officeart/2005/8/layout/hierarchy3"/>
    <dgm:cxn modelId="{BC186AAE-C31F-4798-A611-E45E0537D107}" type="presParOf" srcId="{3326FBC4-1EF1-47E7-928E-A0CBDE3DCB5E}" destId="{A494359C-DDA7-4543-B468-F4E00C4A2991}" srcOrd="1" destOrd="0" presId="urn:microsoft.com/office/officeart/2005/8/layout/hierarchy3"/>
    <dgm:cxn modelId="{23C9EC34-CE8A-49C9-96BD-16229125F030}" type="presParOf" srcId="{1D79A359-4B1C-4200-93C5-ACD4C957F9AD}" destId="{4A17D406-9274-44FC-A161-2817F204836C}" srcOrd="1" destOrd="0" presId="urn:microsoft.com/office/officeart/2005/8/layout/hierarchy3"/>
    <dgm:cxn modelId="{39C48ECC-366D-4552-BA05-1CFC7E42F2B6}" type="presParOf" srcId="{4A17D406-9274-44FC-A161-2817F204836C}" destId="{88C45F44-9BE1-40FD-BCF2-7AF05595B80A}" srcOrd="0" destOrd="0" presId="urn:microsoft.com/office/officeart/2005/8/layout/hierarchy3"/>
    <dgm:cxn modelId="{DEF880A1-9B96-4AE0-9E11-61D233C0FB08}" type="presParOf" srcId="{4A17D406-9274-44FC-A161-2817F204836C}" destId="{6011D96D-04C4-47C0-BB52-E89564B6575B}" srcOrd="1" destOrd="0" presId="urn:microsoft.com/office/officeart/2005/8/layout/hierarchy3"/>
    <dgm:cxn modelId="{8233AD85-5621-4896-8595-6FDD7522452F}" type="presParOf" srcId="{4A17D406-9274-44FC-A161-2817F204836C}" destId="{A951BA19-E170-4208-9E03-81FF4F510E78}" srcOrd="2" destOrd="0" presId="urn:microsoft.com/office/officeart/2005/8/layout/hierarchy3"/>
    <dgm:cxn modelId="{23E83947-E3DD-4B30-8525-B2E1E5D1D46C}" type="presParOf" srcId="{4A17D406-9274-44FC-A161-2817F204836C}" destId="{99568413-FDA1-4EEF-8F63-75DEF896FCD6}" srcOrd="3" destOrd="0" presId="urn:microsoft.com/office/officeart/2005/8/layout/hierarchy3"/>
    <dgm:cxn modelId="{F6DE052D-6332-46C2-B80A-864D8007D2D8}" type="presParOf" srcId="{9026C2AF-AC56-4F51-9A86-59E202AEDD64}" destId="{E063783E-EA17-4CCE-9599-B7EBBADC7C9C}" srcOrd="3" destOrd="0" presId="urn:microsoft.com/office/officeart/2005/8/layout/hierarchy3"/>
    <dgm:cxn modelId="{D9D2C13D-0F86-41C3-B303-0D1A927CDDC3}" type="presParOf" srcId="{E063783E-EA17-4CCE-9599-B7EBBADC7C9C}" destId="{3FB67DF5-F5A8-49C9-939C-A2C8D3259947}" srcOrd="0" destOrd="0" presId="urn:microsoft.com/office/officeart/2005/8/layout/hierarchy3"/>
    <dgm:cxn modelId="{BEFCAFB9-A8A0-47E0-BEF4-A72FABAB28AA}" type="presParOf" srcId="{3FB67DF5-F5A8-49C9-939C-A2C8D3259947}" destId="{F1D36773-90E9-4A9D-94A4-56E5AF0C60D7}" srcOrd="0" destOrd="0" presId="urn:microsoft.com/office/officeart/2005/8/layout/hierarchy3"/>
    <dgm:cxn modelId="{321ECD67-0BDA-41D8-899F-4887464745CB}" type="presParOf" srcId="{3FB67DF5-F5A8-49C9-939C-A2C8D3259947}" destId="{14C2BF0F-CBC9-4F02-80F1-A23A46B69FE2}" srcOrd="1" destOrd="0" presId="urn:microsoft.com/office/officeart/2005/8/layout/hierarchy3"/>
    <dgm:cxn modelId="{1FE469CD-29CE-46EC-A989-CED7D936785A}" type="presParOf" srcId="{E063783E-EA17-4CCE-9599-B7EBBADC7C9C}" destId="{DEABFECA-AF59-41E2-AF51-DB9DB99F3E21}" srcOrd="1" destOrd="0" presId="urn:microsoft.com/office/officeart/2005/8/layout/hierarchy3"/>
    <dgm:cxn modelId="{4387A55F-A459-4C22-8A61-10A1A1AD707A}" type="presParOf" srcId="{DEABFECA-AF59-41E2-AF51-DB9DB99F3E21}" destId="{8BE29E79-1597-4556-8F2B-F491050D1B3D}" srcOrd="0" destOrd="0" presId="urn:microsoft.com/office/officeart/2005/8/layout/hierarchy3"/>
    <dgm:cxn modelId="{522CB7E8-C78A-48D2-88B8-B48770AC6810}" type="presParOf" srcId="{DEABFECA-AF59-41E2-AF51-DB9DB99F3E21}" destId="{81EA4423-22D2-482E-9DBC-B1301FF367F6}" srcOrd="1" destOrd="0" presId="urn:microsoft.com/office/officeart/2005/8/layout/hierarchy3"/>
    <dgm:cxn modelId="{905A3259-5764-4A64-886D-EE49CACA7C3D}" type="presParOf" srcId="{9026C2AF-AC56-4F51-9A86-59E202AEDD64}" destId="{1560270A-C50F-48E1-9698-4EB5FA2C555A}" srcOrd="4" destOrd="0" presId="urn:microsoft.com/office/officeart/2005/8/layout/hierarchy3"/>
    <dgm:cxn modelId="{5752259F-70DE-4392-85F9-AE04E0A77170}" type="presParOf" srcId="{1560270A-C50F-48E1-9698-4EB5FA2C555A}" destId="{FC2B6CB5-DE5D-453B-93F9-B5C5A36D8398}" srcOrd="0" destOrd="0" presId="urn:microsoft.com/office/officeart/2005/8/layout/hierarchy3"/>
    <dgm:cxn modelId="{B92FFFD0-79D4-4D3B-88EF-D86BC79C8A8A}" type="presParOf" srcId="{FC2B6CB5-DE5D-453B-93F9-B5C5A36D8398}" destId="{7755E05A-5DB2-4C6E-8EB1-AFC73F74CF1B}" srcOrd="0" destOrd="0" presId="urn:microsoft.com/office/officeart/2005/8/layout/hierarchy3"/>
    <dgm:cxn modelId="{369BFF96-C5DA-4490-BB17-8827C4D4B55E}" type="presParOf" srcId="{FC2B6CB5-DE5D-453B-93F9-B5C5A36D8398}" destId="{0B56F7D9-5872-496C-849D-C00F81DF86F0}" srcOrd="1" destOrd="0" presId="urn:microsoft.com/office/officeart/2005/8/layout/hierarchy3"/>
    <dgm:cxn modelId="{44D4F34E-BC01-4F00-B63C-DA9315D986A9}" type="presParOf" srcId="{1560270A-C50F-48E1-9698-4EB5FA2C555A}" destId="{78DCCC09-B99F-4075-AE10-6268D72384EB}" srcOrd="1" destOrd="0" presId="urn:microsoft.com/office/officeart/2005/8/layout/hierarchy3"/>
    <dgm:cxn modelId="{49C6C951-44B4-4933-8091-63CF7DA22BBA}" type="presParOf" srcId="{78DCCC09-B99F-4075-AE10-6268D72384EB}" destId="{81A1315B-5639-4F9E-8A66-5380ACB81F90}" srcOrd="0" destOrd="0" presId="urn:microsoft.com/office/officeart/2005/8/layout/hierarchy3"/>
    <dgm:cxn modelId="{55C3576D-D2E9-489F-A562-BFE98D196712}" type="presParOf" srcId="{78DCCC09-B99F-4075-AE10-6268D72384EB}" destId="{D4CCA8F9-8BA7-4410-814A-0E07744769BA}" srcOrd="1" destOrd="0" presId="urn:microsoft.com/office/officeart/2005/8/layout/hierarchy3"/>
    <dgm:cxn modelId="{82A2BC1A-F703-434D-BA8D-1C450BAEE3D1}" type="presParOf" srcId="{78DCCC09-B99F-4075-AE10-6268D72384EB}" destId="{AB003D6D-1DF9-49BC-8904-345905C9C731}" srcOrd="2" destOrd="0" presId="urn:microsoft.com/office/officeart/2005/8/layout/hierarchy3"/>
    <dgm:cxn modelId="{01EC7182-BE56-4B52-964B-712543343FC5}" type="presParOf" srcId="{78DCCC09-B99F-4075-AE10-6268D72384EB}" destId="{3A3CC233-4EEF-48E2-977B-E763054D8B50}" srcOrd="3" destOrd="0" presId="urn:microsoft.com/office/officeart/2005/8/layout/hierarchy3"/>
    <dgm:cxn modelId="{66812A67-B7E7-4D9D-AE9C-268298B7F8D9}" type="presParOf" srcId="{78DCCC09-B99F-4075-AE10-6268D72384EB}" destId="{2CA393B4-4F23-4DE5-B87F-D4D7A45BF800}" srcOrd="4" destOrd="0" presId="urn:microsoft.com/office/officeart/2005/8/layout/hierarchy3"/>
    <dgm:cxn modelId="{C43D1A29-78BD-4CD8-A87E-2D888CC02F86}" type="presParOf" srcId="{78DCCC09-B99F-4075-AE10-6268D72384EB}" destId="{FE721566-39B9-4C3E-8D6B-D2BCE08E8F56}" srcOrd="5" destOrd="0" presId="urn:microsoft.com/office/officeart/2005/8/layout/hierarchy3"/>
    <dgm:cxn modelId="{0A2F3FCF-624A-41B5-8B7E-83BB1017F928}" type="presParOf" srcId="{78DCCC09-B99F-4075-AE10-6268D72384EB}" destId="{6D7B1BE9-AED6-4B79-9A35-D431D21BA0D8}" srcOrd="6" destOrd="0" presId="urn:microsoft.com/office/officeart/2005/8/layout/hierarchy3"/>
    <dgm:cxn modelId="{ADDB584A-A3EC-44DE-B51D-5B37896D19BD}" type="presParOf" srcId="{78DCCC09-B99F-4075-AE10-6268D72384EB}" destId="{9181F2E6-9205-4FD6-9D6F-842C24575D83}" srcOrd="7" destOrd="0" presId="urn:microsoft.com/office/officeart/2005/8/layout/hierarchy3"/>
    <dgm:cxn modelId="{04991094-C4C2-491C-BE5A-85022CA0F967}" type="presParOf" srcId="{78DCCC09-B99F-4075-AE10-6268D72384EB}" destId="{57728D7F-D1C5-4759-89F4-BC15CE9EB4DD}" srcOrd="8" destOrd="0" presId="urn:microsoft.com/office/officeart/2005/8/layout/hierarchy3"/>
    <dgm:cxn modelId="{33363285-A6B8-478A-B7B0-15DE2A7A4077}" type="presParOf" srcId="{78DCCC09-B99F-4075-AE10-6268D72384EB}" destId="{319484F6-4402-4DD0-B94F-CCA841359FDE}" srcOrd="9" destOrd="0" presId="urn:microsoft.com/office/officeart/2005/8/layout/hierarchy3"/>
    <dgm:cxn modelId="{D416F804-B93C-497A-B527-7E9991FB80BE}" type="presParOf" srcId="{78DCCC09-B99F-4075-AE10-6268D72384EB}" destId="{D78E80F6-591A-4E40-A571-912E21CF2AD4}" srcOrd="10" destOrd="0" presId="urn:microsoft.com/office/officeart/2005/8/layout/hierarchy3"/>
    <dgm:cxn modelId="{8BC80F15-4F3F-4B5A-B1BD-744C5F877725}" type="presParOf" srcId="{78DCCC09-B99F-4075-AE10-6268D72384EB}" destId="{D36FE2CA-E8A4-4CE1-8BA7-14866B5E1D76}" srcOrd="11" destOrd="0" presId="urn:microsoft.com/office/officeart/2005/8/layout/hierarchy3"/>
    <dgm:cxn modelId="{BA4B40B9-6045-4270-8213-2A58EF6A5188}" type="presParOf" srcId="{78DCCC09-B99F-4075-AE10-6268D72384EB}" destId="{C8FD5FF2-C1A8-4C30-8CD0-EB789787EF04}" srcOrd="12" destOrd="0" presId="urn:microsoft.com/office/officeart/2005/8/layout/hierarchy3"/>
    <dgm:cxn modelId="{1419F280-D75B-4847-AEBA-A7F8829FB485}" type="presParOf" srcId="{78DCCC09-B99F-4075-AE10-6268D72384EB}" destId="{C6D4C3BA-84E2-4038-92E3-405C212877B2}" srcOrd="13" destOrd="0" presId="urn:microsoft.com/office/officeart/2005/8/layout/hierarchy3"/>
    <dgm:cxn modelId="{A2862130-578D-4776-A0BD-094D77ABBB45}" type="presParOf" srcId="{9026C2AF-AC56-4F51-9A86-59E202AEDD64}" destId="{11AE23E2-4229-422A-BFA1-0D0DE2DFCFF9}" srcOrd="5" destOrd="0" presId="urn:microsoft.com/office/officeart/2005/8/layout/hierarchy3"/>
    <dgm:cxn modelId="{2AF3DDA7-7F26-4B50-A095-2644FB32EC1B}" type="presParOf" srcId="{11AE23E2-4229-422A-BFA1-0D0DE2DFCFF9}" destId="{C5926A80-5BEC-4612-AEA9-6D4EDCF1F169}" srcOrd="0" destOrd="0" presId="urn:microsoft.com/office/officeart/2005/8/layout/hierarchy3"/>
    <dgm:cxn modelId="{B93F04E8-110E-4176-A54B-48FF819C5B4C}" type="presParOf" srcId="{C5926A80-5BEC-4612-AEA9-6D4EDCF1F169}" destId="{039D4D27-EF69-444B-BD9E-CB4CE26CEDED}" srcOrd="0" destOrd="0" presId="urn:microsoft.com/office/officeart/2005/8/layout/hierarchy3"/>
    <dgm:cxn modelId="{34FFD7C1-4996-4F2C-8AC1-7B599BA8BB53}" type="presParOf" srcId="{C5926A80-5BEC-4612-AEA9-6D4EDCF1F169}" destId="{4F5B6129-8078-4823-9EA1-4CF6FDEB37AB}" srcOrd="1" destOrd="0" presId="urn:microsoft.com/office/officeart/2005/8/layout/hierarchy3"/>
    <dgm:cxn modelId="{6776E31C-C6AA-4744-B5F3-B0AC926D15D8}" type="presParOf" srcId="{11AE23E2-4229-422A-BFA1-0D0DE2DFCFF9}" destId="{E0DDCBA8-42B8-40F3-BACA-ECC0508D91E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833CF78-6BFF-41D8-AB84-69CACDE9FDA4}" type="doc">
      <dgm:prSet loTypeId="urn:microsoft.com/office/officeart/2005/8/layout/hierarchy3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67EC706-A60B-4C17-97F6-FC9AF0649810}">
      <dgm:prSet phldrT="[Текст]" custT="1"/>
      <dgm:spPr>
        <a:solidFill>
          <a:srgbClr val="FFCC99"/>
        </a:solidFill>
      </dgm:spPr>
      <dgm:t>
        <a:bodyPr/>
        <a:lstStyle/>
        <a:p>
          <a:pPr>
            <a:lnSpc>
              <a:spcPct val="80000"/>
            </a:lnSpc>
            <a:spcAft>
              <a:spcPts val="600"/>
            </a:spcAft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1,61%</a:t>
          </a:r>
        </a:p>
        <a:p>
          <a:pPr>
            <a:lnSpc>
              <a:spcPct val="80000"/>
            </a:lnSpc>
            <a:spcAft>
              <a:spcPts val="600"/>
            </a:spcAft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Субсидии</a:t>
          </a:r>
        </a:p>
        <a:p>
          <a:pPr>
            <a:lnSpc>
              <a:spcPct val="80000"/>
            </a:lnSpc>
            <a:spcAft>
              <a:spcPts val="600"/>
            </a:spcAft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5 015,27 т. р.</a:t>
          </a:r>
        </a:p>
      </dgm:t>
    </dgm:pt>
    <dgm:pt modelId="{70FFC76E-5B47-40F5-8238-363D34EF5BA5}" type="parTrans" cxnId="{FCB3E4DC-05A9-4B0F-90B3-DCB1CCEE05D3}">
      <dgm:prSet/>
      <dgm:spPr/>
      <dgm:t>
        <a:bodyPr/>
        <a:lstStyle/>
        <a:p>
          <a:endParaRPr lang="ru-RU"/>
        </a:p>
      </dgm:t>
    </dgm:pt>
    <dgm:pt modelId="{DA890C3B-CF7C-476C-8B02-2399602B7515}" type="sibTrans" cxnId="{FCB3E4DC-05A9-4B0F-90B3-DCB1CCEE05D3}">
      <dgm:prSet/>
      <dgm:spPr/>
      <dgm:t>
        <a:bodyPr/>
        <a:lstStyle/>
        <a:p>
          <a:endParaRPr lang="ru-RU"/>
        </a:p>
      </dgm:t>
    </dgm:pt>
    <dgm:pt modelId="{8BFD8226-7331-4AE2-A86D-C907F3428776}">
      <dgm:prSet phldrT="[Текст]" custT="1"/>
      <dgm:spPr>
        <a:solidFill>
          <a:srgbClr val="FFFF99"/>
        </a:solidFill>
      </dgm:spPr>
      <dgm:t>
        <a:bodyPr/>
        <a:lstStyle/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60,79%</a:t>
          </a:r>
        </a:p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Дотации</a:t>
          </a:r>
        </a:p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189 682,30 т. р.</a:t>
          </a:r>
        </a:p>
      </dgm:t>
    </dgm:pt>
    <dgm:pt modelId="{E7320666-A31C-4152-8DE6-E90645B4D7EF}" type="sibTrans" cxnId="{761D312E-545A-44E3-864E-991E66CD6808}">
      <dgm:prSet/>
      <dgm:spPr/>
      <dgm:t>
        <a:bodyPr/>
        <a:lstStyle/>
        <a:p>
          <a:endParaRPr lang="ru-RU"/>
        </a:p>
      </dgm:t>
    </dgm:pt>
    <dgm:pt modelId="{BB85C25E-5DE3-4749-8E5F-9A62F3918831}" type="parTrans" cxnId="{761D312E-545A-44E3-864E-991E66CD6808}">
      <dgm:prSet/>
      <dgm:spPr/>
      <dgm:t>
        <a:bodyPr/>
        <a:lstStyle/>
        <a:p>
          <a:endParaRPr lang="ru-RU"/>
        </a:p>
      </dgm:t>
    </dgm:pt>
    <dgm:pt modelId="{CE66326D-6C10-4F15-8BE6-42D1F955F67A}">
      <dgm:prSet custT="1"/>
      <dgm:spPr>
        <a:solidFill>
          <a:srgbClr val="FFCC00"/>
        </a:solidFill>
      </dgm:spPr>
      <dgm:t>
        <a:bodyPr/>
        <a:lstStyle/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39,43%</a:t>
          </a:r>
        </a:p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Субвенции</a:t>
          </a:r>
        </a:p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123 035,63 т. р.</a:t>
          </a:r>
        </a:p>
      </dgm:t>
    </dgm:pt>
    <dgm:pt modelId="{FE5A7ED0-225E-48CB-A9A2-CB9D7BF45FC6}" type="parTrans" cxnId="{6A08D2E9-08DF-4350-8CEF-F8CB7088F127}">
      <dgm:prSet/>
      <dgm:spPr/>
      <dgm:t>
        <a:bodyPr/>
        <a:lstStyle/>
        <a:p>
          <a:endParaRPr lang="ru-RU"/>
        </a:p>
      </dgm:t>
    </dgm:pt>
    <dgm:pt modelId="{029A964C-C48B-4487-A4B2-721C0F9DC92F}" type="sibTrans" cxnId="{6A08D2E9-08DF-4350-8CEF-F8CB7088F127}">
      <dgm:prSet/>
      <dgm:spPr/>
      <dgm:t>
        <a:bodyPr/>
        <a:lstStyle/>
        <a:p>
          <a:endParaRPr lang="ru-RU"/>
        </a:p>
      </dgm:t>
    </dgm:pt>
    <dgm:pt modelId="{BB7B9223-B9F1-43F4-ACB3-3E38D75965C2}">
      <dgm:prSet custT="1"/>
      <dgm:spPr>
        <a:solidFill>
          <a:srgbClr val="FFCCFF"/>
        </a:solidFill>
      </dgm:spPr>
      <dgm:t>
        <a:bodyPr/>
        <a:lstStyle/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0,53%</a:t>
          </a:r>
        </a:p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Иные межбюджетные трансферты</a:t>
          </a:r>
        </a:p>
        <a:p>
          <a:pPr>
            <a:lnSpc>
              <a:spcPct val="80000"/>
            </a:lnSpc>
          </a:pPr>
          <a:r>
            <a:rPr lang="ru-RU" sz="1200" b="0" dirty="0">
              <a:latin typeface="Times New Roman" pitchFamily="18" charset="0"/>
              <a:cs typeface="Times New Roman" pitchFamily="18" charset="0"/>
            </a:rPr>
            <a:t>1 661,06 т. р.</a:t>
          </a:r>
        </a:p>
        <a:p>
          <a:pPr>
            <a:lnSpc>
              <a:spcPct val="80000"/>
            </a:lnSpc>
          </a:pPr>
          <a:endParaRPr lang="ru-RU" sz="1200" b="0" dirty="0">
            <a:latin typeface="Times New Roman" pitchFamily="18" charset="0"/>
            <a:cs typeface="Times New Roman" pitchFamily="18" charset="0"/>
          </a:endParaRPr>
        </a:p>
      </dgm:t>
    </dgm:pt>
    <dgm:pt modelId="{271834AF-8A19-45EA-BB75-614D9952AE51}" type="parTrans" cxnId="{9F939788-A9A9-4015-9F12-07BFB6D37F8D}">
      <dgm:prSet/>
      <dgm:spPr/>
      <dgm:t>
        <a:bodyPr/>
        <a:lstStyle/>
        <a:p>
          <a:endParaRPr lang="ru-RU"/>
        </a:p>
      </dgm:t>
    </dgm:pt>
    <dgm:pt modelId="{38630CD8-B79A-4D64-B926-318538A227EB}" type="sibTrans" cxnId="{9F939788-A9A9-4015-9F12-07BFB6D37F8D}">
      <dgm:prSet/>
      <dgm:spPr/>
      <dgm:t>
        <a:bodyPr/>
        <a:lstStyle/>
        <a:p>
          <a:endParaRPr lang="ru-RU"/>
        </a:p>
      </dgm:t>
    </dgm:pt>
    <dgm:pt modelId="{AC80032C-0D47-4814-AA61-E3C697DBE400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000" dirty="0">
              <a:latin typeface="Times New Roman" pitchFamily="18" charset="0"/>
              <a:cs typeface="Times New Roman" pitchFamily="18" charset="0"/>
            </a:rPr>
            <a:t>Режим ЗАТО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000" b="1" dirty="0">
              <a:latin typeface="Times New Roman" pitchFamily="18" charset="0"/>
              <a:cs typeface="Times New Roman" pitchFamily="18" charset="0"/>
            </a:rPr>
            <a:t>146 748,60 т. р.</a:t>
          </a:r>
        </a:p>
      </dgm:t>
    </dgm:pt>
    <dgm:pt modelId="{A912108D-2541-47B7-B16E-20DBB259F458}" type="sibTrans" cxnId="{E33A7656-B0F5-41B2-923C-96A5801F1489}">
      <dgm:prSet/>
      <dgm:spPr/>
      <dgm:t>
        <a:bodyPr/>
        <a:lstStyle/>
        <a:p>
          <a:endParaRPr lang="ru-RU"/>
        </a:p>
      </dgm:t>
    </dgm:pt>
    <dgm:pt modelId="{4315EEAB-59D0-4797-AA19-59A1B4225611}" type="parTrans" cxnId="{E33A7656-B0F5-41B2-923C-96A5801F1489}">
      <dgm:prSet/>
      <dgm:spPr/>
      <dgm:t>
        <a:bodyPr/>
        <a:lstStyle/>
        <a:p>
          <a:endParaRPr lang="ru-RU"/>
        </a:p>
      </dgm:t>
    </dgm:pt>
    <dgm:pt modelId="{DC1C96E8-A7A5-4D9F-B8F8-8160538A55B8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Прочие субсидии</a:t>
          </a:r>
        </a:p>
        <a:p>
          <a:r>
            <a:rPr lang="ru-RU" sz="1000" b="1" dirty="0">
              <a:latin typeface="Times New Roman" pitchFamily="18" charset="0"/>
              <a:cs typeface="Times New Roman" pitchFamily="18" charset="0"/>
            </a:rPr>
            <a:t>5 015,27 т. р.</a:t>
          </a:r>
          <a:endParaRPr lang="ru-RU" sz="1000" dirty="0">
            <a:latin typeface="Times New Roman" pitchFamily="18" charset="0"/>
            <a:cs typeface="Times New Roman" pitchFamily="18" charset="0"/>
          </a:endParaRPr>
        </a:p>
      </dgm:t>
    </dgm:pt>
    <dgm:pt modelId="{A619D33A-8EE7-46A9-B0E8-397E402D60BB}" type="sibTrans" cxnId="{4423E04C-F9C7-40E3-AEE0-C62B64268261}">
      <dgm:prSet/>
      <dgm:spPr/>
      <dgm:t>
        <a:bodyPr/>
        <a:lstStyle/>
        <a:p>
          <a:endParaRPr lang="ru-RU"/>
        </a:p>
      </dgm:t>
    </dgm:pt>
    <dgm:pt modelId="{FEE53074-E38F-438A-BE2D-03905026C349}" type="parTrans" cxnId="{4423E04C-F9C7-40E3-AEE0-C62B64268261}">
      <dgm:prSet/>
      <dgm:spPr/>
      <dgm:t>
        <a:bodyPr/>
        <a:lstStyle/>
        <a:p>
          <a:endParaRPr lang="ru-RU"/>
        </a:p>
      </dgm:t>
    </dgm:pt>
    <dgm:pt modelId="{B7EB9534-9B96-4981-B950-6AE1FC7D3EA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000" dirty="0">
              <a:latin typeface="Times New Roman" pitchFamily="18" charset="0"/>
              <a:cs typeface="Times New Roman" pitchFamily="18" charset="0"/>
            </a:rPr>
            <a:t>На выравнивание бюджетной обеспеченности </a:t>
          </a:r>
          <a:r>
            <a:rPr lang="ru-RU" sz="1000" b="1" dirty="0">
              <a:latin typeface="Times New Roman" pitchFamily="18" charset="0"/>
              <a:cs typeface="Times New Roman" pitchFamily="18" charset="0"/>
            </a:rPr>
            <a:t> 42 933,70 т. р.</a:t>
          </a:r>
        </a:p>
      </dgm:t>
    </dgm:pt>
    <dgm:pt modelId="{EFEEA817-47F0-4FF5-B6A1-2828F185BA9E}" type="sibTrans" cxnId="{E8786755-8EA5-4BBB-B342-5E5D11297EBC}">
      <dgm:prSet/>
      <dgm:spPr/>
      <dgm:t>
        <a:bodyPr/>
        <a:lstStyle/>
        <a:p>
          <a:endParaRPr lang="ru-RU"/>
        </a:p>
      </dgm:t>
    </dgm:pt>
    <dgm:pt modelId="{DF3DDA74-F599-49D7-A31E-41F4A1D9F8B6}" type="parTrans" cxnId="{E8786755-8EA5-4BBB-B342-5E5D11297EBC}">
      <dgm:prSet/>
      <dgm:spPr/>
      <dgm:t>
        <a:bodyPr/>
        <a:lstStyle/>
        <a:p>
          <a:endParaRPr lang="ru-RU"/>
        </a:p>
      </dgm:t>
    </dgm:pt>
    <dgm:pt modelId="{EDFA83F3-8FC1-4E35-B88F-483E30AD74C3}">
      <dgm:prSet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ЗАГС</a:t>
          </a:r>
        </a:p>
        <a:p>
          <a:r>
            <a:rPr lang="ru-RU" sz="1000" b="1" dirty="0">
              <a:latin typeface="Times New Roman" pitchFamily="18" charset="0"/>
              <a:cs typeface="Times New Roman" pitchFamily="18" charset="0"/>
            </a:rPr>
            <a:t>960,20 т. р.</a:t>
          </a:r>
        </a:p>
      </dgm:t>
    </dgm:pt>
    <dgm:pt modelId="{23BF5064-19A6-42B3-B91D-7F0BDD3843E5}" type="parTrans" cxnId="{67A223DC-0861-44C5-A276-39522093C5FE}">
      <dgm:prSet/>
      <dgm:spPr/>
      <dgm:t>
        <a:bodyPr/>
        <a:lstStyle/>
        <a:p>
          <a:endParaRPr lang="ru-RU"/>
        </a:p>
      </dgm:t>
    </dgm:pt>
    <dgm:pt modelId="{BAA0DC51-2586-469A-96CC-F75D5B2AED36}" type="sibTrans" cxnId="{67A223DC-0861-44C5-A276-39522093C5FE}">
      <dgm:prSet/>
      <dgm:spPr/>
      <dgm:t>
        <a:bodyPr/>
        <a:lstStyle/>
        <a:p>
          <a:endParaRPr lang="ru-RU"/>
        </a:p>
      </dgm:t>
    </dgm:pt>
    <dgm:pt modelId="{A417E076-4647-4D3C-9935-5982E2694BD1}">
      <dgm:prSet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Книжные фонды библиотек</a:t>
          </a:r>
        </a:p>
        <a:p>
          <a:r>
            <a:rPr lang="ru-RU" sz="1000" b="1" dirty="0">
              <a:latin typeface="Times New Roman" pitchFamily="18" charset="0"/>
              <a:cs typeface="Times New Roman" pitchFamily="18" charset="0"/>
            </a:rPr>
            <a:t>3,06 т. р.</a:t>
          </a:r>
        </a:p>
      </dgm:t>
    </dgm:pt>
    <dgm:pt modelId="{535A4580-6218-40F9-9CBA-2B03E0B489DB}" type="parTrans" cxnId="{81DB7AF9-1023-483D-B9C9-6AF27A339757}">
      <dgm:prSet/>
      <dgm:spPr/>
      <dgm:t>
        <a:bodyPr/>
        <a:lstStyle/>
        <a:p>
          <a:endParaRPr lang="ru-RU"/>
        </a:p>
      </dgm:t>
    </dgm:pt>
    <dgm:pt modelId="{8870182A-B5BC-47CF-8CC4-5EB25E9174F9}" type="sibTrans" cxnId="{81DB7AF9-1023-483D-B9C9-6AF27A339757}">
      <dgm:prSet/>
      <dgm:spPr/>
      <dgm:t>
        <a:bodyPr/>
        <a:lstStyle/>
        <a:p>
          <a:endParaRPr lang="ru-RU"/>
        </a:p>
      </dgm:t>
    </dgm:pt>
    <dgm:pt modelId="{D44562DF-E49F-40BC-B9C6-0BB518E1185F}">
      <dgm:prSet custT="1"/>
      <dgm:spPr/>
      <dgm:t>
        <a:bodyPr/>
        <a:lstStyle/>
        <a:p>
          <a:r>
            <a:rPr lang="ru-RU" sz="1000" dirty="0"/>
            <a:t>На </a:t>
          </a:r>
          <a:r>
            <a:rPr lang="ru-RU" sz="1000" dirty="0" err="1"/>
            <a:t>осущ-ние</a:t>
          </a:r>
          <a:r>
            <a:rPr lang="ru-RU" sz="1000" dirty="0"/>
            <a:t> первичного воинского учета </a:t>
          </a:r>
          <a:r>
            <a:rPr lang="ru-RU" sz="1000" b="1" dirty="0"/>
            <a:t>563,50 т. р.</a:t>
          </a:r>
          <a:r>
            <a:rPr lang="ru-RU" sz="1000" dirty="0"/>
            <a:t> </a:t>
          </a:r>
        </a:p>
      </dgm:t>
    </dgm:pt>
    <dgm:pt modelId="{A25C22B1-41B9-42D8-8109-42AF9994D556}" type="parTrans" cxnId="{3B60C1C4-CDA2-492F-8387-5FCA47165E82}">
      <dgm:prSet/>
      <dgm:spPr/>
      <dgm:t>
        <a:bodyPr/>
        <a:lstStyle/>
        <a:p>
          <a:endParaRPr lang="ru-RU"/>
        </a:p>
      </dgm:t>
    </dgm:pt>
    <dgm:pt modelId="{7790D326-F7C6-47C7-8AF4-87895FC8B477}" type="sibTrans" cxnId="{3B60C1C4-CDA2-492F-8387-5FCA47165E82}">
      <dgm:prSet/>
      <dgm:spPr/>
      <dgm:t>
        <a:bodyPr/>
        <a:lstStyle/>
        <a:p>
          <a:endParaRPr lang="ru-RU"/>
        </a:p>
      </dgm:t>
    </dgm:pt>
    <dgm:pt modelId="{F1E04EA0-248B-418C-B277-486141082639}">
      <dgm:prSet custT="1"/>
      <dgm:spPr/>
      <dgm:t>
        <a:bodyPr/>
        <a:lstStyle/>
        <a:p>
          <a:r>
            <a:rPr lang="ru-RU" sz="1000" dirty="0"/>
            <a:t>На содержание ребенка в семье опекуна и приемной семье </a:t>
          </a:r>
          <a:r>
            <a:rPr lang="ru-RU" sz="1000" b="1" dirty="0"/>
            <a:t>3 005,00 т. р.</a:t>
          </a:r>
        </a:p>
      </dgm:t>
    </dgm:pt>
    <dgm:pt modelId="{2F52FA44-CD4A-49A4-A2FB-B3B9872B76A6}" type="parTrans" cxnId="{629FCC2C-E636-4B76-A19D-85B3209ECDB8}">
      <dgm:prSet/>
      <dgm:spPr/>
      <dgm:t>
        <a:bodyPr/>
        <a:lstStyle/>
        <a:p>
          <a:endParaRPr lang="ru-RU"/>
        </a:p>
      </dgm:t>
    </dgm:pt>
    <dgm:pt modelId="{652A377D-1247-4A29-8958-5AA38C1A3E9B}" type="sibTrans" cxnId="{629FCC2C-E636-4B76-A19D-85B3209ECDB8}">
      <dgm:prSet/>
      <dgm:spPr/>
      <dgm:t>
        <a:bodyPr/>
        <a:lstStyle/>
        <a:p>
          <a:endParaRPr lang="ru-RU"/>
        </a:p>
      </dgm:t>
    </dgm:pt>
    <dgm:pt modelId="{D82F492F-F6EC-4E11-B877-FA4061DE5062}">
      <dgm:prSet custT="1"/>
      <dgm:spPr/>
      <dgm:t>
        <a:bodyPr/>
        <a:lstStyle/>
        <a:p>
          <a:r>
            <a:rPr lang="ru-RU" sz="1000" dirty="0"/>
            <a:t>Компенсация части родительской платы</a:t>
          </a:r>
        </a:p>
        <a:p>
          <a:r>
            <a:rPr lang="ru-RU" sz="1000" b="1" dirty="0"/>
            <a:t>2 423,00 т. р.</a:t>
          </a:r>
        </a:p>
      </dgm:t>
    </dgm:pt>
    <dgm:pt modelId="{E849185A-3D78-4126-8E09-D5090B42AAE2}" type="parTrans" cxnId="{8312FB07-2150-4099-B78E-FE9B5612A5D6}">
      <dgm:prSet/>
      <dgm:spPr/>
      <dgm:t>
        <a:bodyPr/>
        <a:lstStyle/>
        <a:p>
          <a:endParaRPr lang="ru-RU"/>
        </a:p>
      </dgm:t>
    </dgm:pt>
    <dgm:pt modelId="{0D24A7D0-570C-42B0-BE05-847EE78FDB6B}" type="sibTrans" cxnId="{8312FB07-2150-4099-B78E-FE9B5612A5D6}">
      <dgm:prSet/>
      <dgm:spPr/>
      <dgm:t>
        <a:bodyPr/>
        <a:lstStyle/>
        <a:p>
          <a:endParaRPr lang="ru-RU"/>
        </a:p>
      </dgm:t>
    </dgm:pt>
    <dgm:pt modelId="{3E548CE3-8DFE-42CD-AE42-C9501AC1C2A7}">
      <dgm:prSet custT="1"/>
      <dgm:spPr/>
      <dgm:t>
        <a:bodyPr/>
        <a:lstStyle/>
        <a:p>
          <a:r>
            <a:rPr lang="ru-RU" sz="1000" dirty="0"/>
            <a:t>Прочие субвенции</a:t>
          </a:r>
        </a:p>
        <a:p>
          <a:r>
            <a:rPr lang="ru-RU" sz="1000" b="1" dirty="0"/>
            <a:t>116 083,93 т. р.</a:t>
          </a:r>
        </a:p>
      </dgm:t>
    </dgm:pt>
    <dgm:pt modelId="{D6B1A24D-0B3F-4A21-999C-1640EF0E1699}" type="parTrans" cxnId="{03EA8E83-72C5-49DA-8E5C-937BD90FA4C4}">
      <dgm:prSet/>
      <dgm:spPr/>
      <dgm:t>
        <a:bodyPr/>
        <a:lstStyle/>
        <a:p>
          <a:endParaRPr lang="ru-RU"/>
        </a:p>
      </dgm:t>
    </dgm:pt>
    <dgm:pt modelId="{C6E631D3-7069-424E-8EF6-1B5D06CBE832}" type="sibTrans" cxnId="{03EA8E83-72C5-49DA-8E5C-937BD90FA4C4}">
      <dgm:prSet/>
      <dgm:spPr/>
      <dgm:t>
        <a:bodyPr/>
        <a:lstStyle/>
        <a:p>
          <a:endParaRPr lang="ru-RU"/>
        </a:p>
      </dgm:t>
    </dgm:pt>
    <dgm:pt modelId="{C2D35668-70B6-43E9-9967-FBD08AFABBB2}">
      <dgm:prSet custT="1"/>
      <dgm:spPr>
        <a:solidFill>
          <a:srgbClr val="99FF99"/>
        </a:solidFill>
      </dgm:spPr>
      <dgm:t>
        <a:bodyPr/>
        <a:lstStyle/>
        <a:p>
          <a:pPr>
            <a:lnSpc>
              <a:spcPct val="80000"/>
            </a:lnSpc>
          </a:pPr>
          <a:r>
            <a:rPr lang="ru-RU" sz="1200" dirty="0"/>
            <a:t>0,48%</a:t>
          </a:r>
        </a:p>
        <a:p>
          <a:pPr>
            <a:lnSpc>
              <a:spcPct val="80000"/>
            </a:lnSpc>
          </a:pPr>
          <a:r>
            <a:rPr lang="ru-RU" sz="1200" dirty="0"/>
            <a:t>Прочие безвозмездные поступления</a:t>
          </a:r>
        </a:p>
        <a:p>
          <a:pPr>
            <a:lnSpc>
              <a:spcPct val="80000"/>
            </a:lnSpc>
          </a:pPr>
          <a:r>
            <a:rPr lang="ru-RU" sz="1200" dirty="0"/>
            <a:t>1 500,00 </a:t>
          </a:r>
          <a:r>
            <a:rPr lang="ru-RU" sz="1200" dirty="0" err="1"/>
            <a:t>т.р</a:t>
          </a:r>
          <a:r>
            <a:rPr lang="ru-RU" sz="1200" dirty="0"/>
            <a:t>.</a:t>
          </a:r>
        </a:p>
      </dgm:t>
    </dgm:pt>
    <dgm:pt modelId="{98316D4F-80D4-4E1C-B1AF-7E9A7EE72E75}" type="parTrans" cxnId="{F36AF86A-4AAE-4AC5-A76C-8984DC223C6D}">
      <dgm:prSet/>
      <dgm:spPr/>
      <dgm:t>
        <a:bodyPr/>
        <a:lstStyle/>
        <a:p>
          <a:endParaRPr lang="ru-RU"/>
        </a:p>
      </dgm:t>
    </dgm:pt>
    <dgm:pt modelId="{305C6DE7-94CB-4436-99D4-21E6E352EF9B}" type="sibTrans" cxnId="{F36AF86A-4AAE-4AC5-A76C-8984DC223C6D}">
      <dgm:prSet/>
      <dgm:spPr/>
      <dgm:t>
        <a:bodyPr/>
        <a:lstStyle/>
        <a:p>
          <a:endParaRPr lang="ru-RU"/>
        </a:p>
      </dgm:t>
    </dgm:pt>
    <dgm:pt modelId="{E5E13EAD-DD3F-4902-85FA-CADF5336D577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80000"/>
            </a:lnSpc>
          </a:pPr>
          <a:r>
            <a:rPr lang="ru-RU" sz="1200" dirty="0"/>
            <a:t>0,18%</a:t>
          </a:r>
        </a:p>
        <a:p>
          <a:pPr>
            <a:lnSpc>
              <a:spcPct val="80000"/>
            </a:lnSpc>
          </a:pPr>
          <a:r>
            <a:rPr lang="ru-RU" sz="1200" dirty="0"/>
            <a:t>Доходы бюджетов от возврата остатков межбюджетных трансфертов, прошлых лет</a:t>
          </a:r>
        </a:p>
        <a:p>
          <a:pPr>
            <a:lnSpc>
              <a:spcPct val="80000"/>
            </a:lnSpc>
          </a:pPr>
          <a:r>
            <a:rPr lang="ru-RU" sz="1200" dirty="0"/>
            <a:t>564,39 </a:t>
          </a:r>
          <a:r>
            <a:rPr lang="ru-RU" sz="1200" dirty="0" err="1"/>
            <a:t>т.р</a:t>
          </a:r>
          <a:r>
            <a:rPr lang="ru-RU" sz="1200" dirty="0"/>
            <a:t>.</a:t>
          </a:r>
        </a:p>
      </dgm:t>
    </dgm:pt>
    <dgm:pt modelId="{874DCC63-1F2E-43E0-9610-C501F7A86DD3}" type="parTrans" cxnId="{AC412968-281E-49C1-B135-7A93FAF39B61}">
      <dgm:prSet/>
      <dgm:spPr/>
      <dgm:t>
        <a:bodyPr/>
        <a:lstStyle/>
        <a:p>
          <a:endParaRPr lang="ru-RU"/>
        </a:p>
      </dgm:t>
    </dgm:pt>
    <dgm:pt modelId="{DD890E87-BC36-4034-88A6-900496E90851}" type="sibTrans" cxnId="{AC412968-281E-49C1-B135-7A93FAF39B61}">
      <dgm:prSet/>
      <dgm:spPr/>
      <dgm:t>
        <a:bodyPr/>
        <a:lstStyle/>
        <a:p>
          <a:endParaRPr lang="ru-RU"/>
        </a:p>
      </dgm:t>
    </dgm:pt>
    <dgm:pt modelId="{DC1C5C57-EE79-4F4E-9421-C0119C45FD4E}">
      <dgm:prSet custT="1"/>
      <dgm:spPr>
        <a:solidFill>
          <a:srgbClr val="FF5050"/>
        </a:solidFill>
      </dgm:spPr>
      <dgm:t>
        <a:bodyPr/>
        <a:lstStyle/>
        <a:p>
          <a:pPr>
            <a:lnSpc>
              <a:spcPct val="80000"/>
            </a:lnSpc>
          </a:pPr>
          <a:r>
            <a:rPr lang="ru-RU" sz="1200" dirty="0"/>
            <a:t>-3,02%</a:t>
          </a:r>
        </a:p>
        <a:p>
          <a:pPr>
            <a:lnSpc>
              <a:spcPct val="80000"/>
            </a:lnSpc>
          </a:pPr>
          <a:r>
            <a:rPr lang="ru-RU" sz="1200" dirty="0"/>
            <a:t> Возврат остатков межбюджетных трансфертов, прошлых лет из бюджета </a:t>
          </a:r>
        </a:p>
        <a:p>
          <a:pPr>
            <a:lnSpc>
              <a:spcPct val="80000"/>
            </a:lnSpc>
          </a:pPr>
          <a:r>
            <a:rPr lang="ru-RU" sz="1200" dirty="0"/>
            <a:t>-9 429,79 </a:t>
          </a:r>
          <a:r>
            <a:rPr lang="ru-RU" sz="1200" dirty="0" err="1"/>
            <a:t>т.р</a:t>
          </a:r>
          <a:r>
            <a:rPr lang="ru-RU" sz="1200" dirty="0"/>
            <a:t>.</a:t>
          </a:r>
        </a:p>
      </dgm:t>
    </dgm:pt>
    <dgm:pt modelId="{777151E0-C397-40EE-92FB-C81551650000}" type="parTrans" cxnId="{AF31F110-3C71-48FB-BDC8-09D20252B0C1}">
      <dgm:prSet/>
      <dgm:spPr/>
      <dgm:t>
        <a:bodyPr/>
        <a:lstStyle/>
        <a:p>
          <a:endParaRPr lang="ru-RU"/>
        </a:p>
      </dgm:t>
    </dgm:pt>
    <dgm:pt modelId="{EB4C704D-E8C9-4B83-9F76-6C37427821CD}" type="sibTrans" cxnId="{AF31F110-3C71-48FB-BDC8-09D20252B0C1}">
      <dgm:prSet/>
      <dgm:spPr/>
      <dgm:t>
        <a:bodyPr/>
        <a:lstStyle/>
        <a:p>
          <a:endParaRPr lang="ru-RU"/>
        </a:p>
      </dgm:t>
    </dgm:pt>
    <dgm:pt modelId="{ED545929-150C-4BCE-8CA4-02AD7417A6D7}">
      <dgm:prSet custT="1"/>
      <dgm:spPr/>
      <dgm:t>
        <a:bodyPr/>
        <a:lstStyle/>
        <a:p>
          <a:r>
            <a:rPr lang="ru-RU" sz="1000" b="0" dirty="0">
              <a:latin typeface="Times New Roman" pitchFamily="18" charset="0"/>
              <a:cs typeface="Times New Roman" pitchFamily="18" charset="0"/>
            </a:rPr>
            <a:t>На создание МФЦ </a:t>
          </a:r>
        </a:p>
        <a:p>
          <a:r>
            <a:rPr lang="ru-RU" sz="1000" b="1" dirty="0">
              <a:latin typeface="Times New Roman" pitchFamily="18" charset="0"/>
              <a:cs typeface="Times New Roman" pitchFamily="18" charset="0"/>
            </a:rPr>
            <a:t>1 658,00 </a:t>
          </a:r>
          <a:r>
            <a:rPr lang="ru-RU" sz="1000" b="1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000" b="1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068E6000-7377-4B54-A967-C7229E2995ED}" type="parTrans" cxnId="{6B7F1F36-B989-4257-8083-DE844602C7D1}">
      <dgm:prSet/>
      <dgm:spPr/>
      <dgm:t>
        <a:bodyPr/>
        <a:lstStyle/>
        <a:p>
          <a:endParaRPr lang="ru-RU"/>
        </a:p>
      </dgm:t>
    </dgm:pt>
    <dgm:pt modelId="{3F88A2DE-50C5-4FEE-8F74-167F83DA3EC1}" type="sibTrans" cxnId="{6B7F1F36-B989-4257-8083-DE844602C7D1}">
      <dgm:prSet/>
      <dgm:spPr/>
      <dgm:t>
        <a:bodyPr/>
        <a:lstStyle/>
        <a:p>
          <a:endParaRPr lang="ru-RU"/>
        </a:p>
      </dgm:t>
    </dgm:pt>
    <dgm:pt modelId="{88DE75A2-06D9-43F4-B3D7-DF4FE0E5CE96}">
      <dgm:prSet custT="1"/>
      <dgm:spPr/>
      <dgm:t>
        <a:bodyPr/>
        <a:lstStyle/>
        <a:p>
          <a:r>
            <a:rPr lang="ru-RU" sz="1000" dirty="0"/>
            <a:t>От возврата бюджетными учреждениями </a:t>
          </a:r>
          <a:r>
            <a:rPr lang="ru-RU" sz="1000" b="1" dirty="0"/>
            <a:t>564,39 </a:t>
          </a:r>
          <a:r>
            <a:rPr lang="ru-RU" sz="1000" b="1" dirty="0" err="1"/>
            <a:t>т.р</a:t>
          </a:r>
          <a:r>
            <a:rPr lang="ru-RU" sz="1000" b="1" dirty="0"/>
            <a:t>.</a:t>
          </a:r>
        </a:p>
      </dgm:t>
    </dgm:pt>
    <dgm:pt modelId="{0BED3B44-C7FE-43E8-9C02-261218CC66B7}" type="parTrans" cxnId="{A11FCB24-E877-40BA-BDA4-B1C3FDB127F8}">
      <dgm:prSet/>
      <dgm:spPr/>
      <dgm:t>
        <a:bodyPr/>
        <a:lstStyle/>
        <a:p>
          <a:endParaRPr lang="ru-RU"/>
        </a:p>
      </dgm:t>
    </dgm:pt>
    <dgm:pt modelId="{27493401-880B-4DAC-A0A9-1EF2EC59B9A8}" type="sibTrans" cxnId="{A11FCB24-E877-40BA-BDA4-B1C3FDB127F8}">
      <dgm:prSet/>
      <dgm:spPr/>
      <dgm:t>
        <a:bodyPr/>
        <a:lstStyle/>
        <a:p>
          <a:endParaRPr lang="ru-RU"/>
        </a:p>
      </dgm:t>
    </dgm:pt>
    <dgm:pt modelId="{9026C2AF-AC56-4F51-9A86-59E202AEDD64}" type="pres">
      <dgm:prSet presAssocID="{0833CF78-6BFF-41D8-AB84-69CACDE9FDA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0A1E9E9-54E0-46EC-9F10-C109A399AFA2}" type="pres">
      <dgm:prSet presAssocID="{8BFD8226-7331-4AE2-A86D-C907F3428776}" presName="root" presStyleCnt="0"/>
      <dgm:spPr/>
    </dgm:pt>
    <dgm:pt modelId="{5D7E291A-C24F-4A17-B6A7-41F4D9529935}" type="pres">
      <dgm:prSet presAssocID="{8BFD8226-7331-4AE2-A86D-C907F3428776}" presName="rootComposite" presStyleCnt="0"/>
      <dgm:spPr/>
    </dgm:pt>
    <dgm:pt modelId="{0320A78E-BABE-4638-86AE-0BF4A84E0B41}" type="pres">
      <dgm:prSet presAssocID="{8BFD8226-7331-4AE2-A86D-C907F3428776}" presName="rootText" presStyleLbl="node1" presStyleIdx="0" presStyleCnt="7" custScaleX="127378" custScaleY="305706" custLinFactY="-4778" custLinFactNeighborX="41079" custLinFactNeighborY="-100000"/>
      <dgm:spPr/>
      <dgm:t>
        <a:bodyPr/>
        <a:lstStyle/>
        <a:p>
          <a:endParaRPr lang="ru-RU"/>
        </a:p>
      </dgm:t>
    </dgm:pt>
    <dgm:pt modelId="{B62154A5-1804-47E5-B77D-FD8BC3AE938B}" type="pres">
      <dgm:prSet presAssocID="{8BFD8226-7331-4AE2-A86D-C907F3428776}" presName="rootConnector" presStyleLbl="node1" presStyleIdx="0" presStyleCnt="7"/>
      <dgm:spPr/>
      <dgm:t>
        <a:bodyPr/>
        <a:lstStyle/>
        <a:p>
          <a:endParaRPr lang="ru-RU"/>
        </a:p>
      </dgm:t>
    </dgm:pt>
    <dgm:pt modelId="{3F5E7C95-2619-4381-93A8-0E7B5EA47981}" type="pres">
      <dgm:prSet presAssocID="{8BFD8226-7331-4AE2-A86D-C907F3428776}" presName="childShape" presStyleCnt="0"/>
      <dgm:spPr/>
    </dgm:pt>
    <dgm:pt modelId="{5600FE4F-104D-430A-8FAC-417C81E261A1}" type="pres">
      <dgm:prSet presAssocID="{DF3DDA74-F599-49D7-A31E-41F4A1D9F8B6}" presName="Name13" presStyleLbl="parChTrans1D2" presStyleIdx="0" presStyleCnt="11"/>
      <dgm:spPr/>
      <dgm:t>
        <a:bodyPr/>
        <a:lstStyle/>
        <a:p>
          <a:endParaRPr lang="ru-RU"/>
        </a:p>
      </dgm:t>
    </dgm:pt>
    <dgm:pt modelId="{B8958EFB-0420-444A-9782-F115EB69D9D1}" type="pres">
      <dgm:prSet presAssocID="{B7EB9534-9B96-4981-B950-6AE1FC7D3EA7}" presName="childText" presStyleLbl="bgAcc1" presStyleIdx="0" presStyleCnt="11" custScaleX="158764" custScaleY="279989" custLinFactNeighborX="52067" custLinFactNeighborY="-29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85AA89-A391-4151-AAC1-E62F9CD4C2D0}" type="pres">
      <dgm:prSet presAssocID="{4315EEAB-59D0-4797-AA19-59A1B4225611}" presName="Name13" presStyleLbl="parChTrans1D2" presStyleIdx="1" presStyleCnt="11"/>
      <dgm:spPr/>
      <dgm:t>
        <a:bodyPr/>
        <a:lstStyle/>
        <a:p>
          <a:endParaRPr lang="ru-RU"/>
        </a:p>
      </dgm:t>
    </dgm:pt>
    <dgm:pt modelId="{E02929D9-7CEB-4760-B86E-E0F0CCC1D8DB}" type="pres">
      <dgm:prSet presAssocID="{AC80032C-0D47-4814-AA61-E3C697DBE400}" presName="childText" presStyleLbl="bgAcc1" presStyleIdx="1" presStyleCnt="11" custScaleX="162189" custScaleY="123232" custLinFactNeighborX="55003" custLinFactNeighborY="80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EFE1D-E13D-4DA0-807B-8DBBCF1C2059}" type="pres">
      <dgm:prSet presAssocID="{167EC706-A60B-4C17-97F6-FC9AF0649810}" presName="root" presStyleCnt="0"/>
      <dgm:spPr/>
    </dgm:pt>
    <dgm:pt modelId="{3C632174-9FCE-4DD1-8E22-E2461D1D8F38}" type="pres">
      <dgm:prSet presAssocID="{167EC706-A60B-4C17-97F6-FC9AF0649810}" presName="rootComposite" presStyleCnt="0"/>
      <dgm:spPr/>
    </dgm:pt>
    <dgm:pt modelId="{432CD0A1-179E-4116-8F98-5C4AA410E65E}" type="pres">
      <dgm:prSet presAssocID="{167EC706-A60B-4C17-97F6-FC9AF0649810}" presName="rootText" presStyleLbl="node1" presStyleIdx="1" presStyleCnt="7" custScaleX="125592" custScaleY="304743" custLinFactY="-4778" custLinFactNeighborX="41971" custLinFactNeighborY="-100000"/>
      <dgm:spPr/>
      <dgm:t>
        <a:bodyPr/>
        <a:lstStyle/>
        <a:p>
          <a:endParaRPr lang="ru-RU"/>
        </a:p>
      </dgm:t>
    </dgm:pt>
    <dgm:pt modelId="{B1FCE007-18FB-4607-83D0-A5850056F70B}" type="pres">
      <dgm:prSet presAssocID="{167EC706-A60B-4C17-97F6-FC9AF0649810}" presName="rootConnector" presStyleLbl="node1" presStyleIdx="1" presStyleCnt="7"/>
      <dgm:spPr/>
      <dgm:t>
        <a:bodyPr/>
        <a:lstStyle/>
        <a:p>
          <a:endParaRPr lang="ru-RU"/>
        </a:p>
      </dgm:t>
    </dgm:pt>
    <dgm:pt modelId="{DFAE41EB-3E6D-4F72-B3FC-8323CBAA68A5}" type="pres">
      <dgm:prSet presAssocID="{167EC706-A60B-4C17-97F6-FC9AF0649810}" presName="childShape" presStyleCnt="0"/>
      <dgm:spPr/>
    </dgm:pt>
    <dgm:pt modelId="{9C5BA31A-E177-4860-92A0-D62B31A38F50}" type="pres">
      <dgm:prSet presAssocID="{FEE53074-E38F-438A-BE2D-03905026C349}" presName="Name13" presStyleLbl="parChTrans1D2" presStyleIdx="2" presStyleCnt="11"/>
      <dgm:spPr/>
      <dgm:t>
        <a:bodyPr/>
        <a:lstStyle/>
        <a:p>
          <a:endParaRPr lang="ru-RU"/>
        </a:p>
      </dgm:t>
    </dgm:pt>
    <dgm:pt modelId="{9278B13E-9A50-41E2-8066-4E1C5A827C71}" type="pres">
      <dgm:prSet presAssocID="{DC1C96E8-A7A5-4D9F-B8F8-8160538A55B8}" presName="childText" presStyleLbl="bgAcc1" presStyleIdx="2" presStyleCnt="11" custScaleX="138562" custScaleY="215653" custLinFactY="-10423" custLinFactNeighborX="5813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79A359-4B1C-4200-93C5-ACD4C957F9AD}" type="pres">
      <dgm:prSet presAssocID="{CE66326D-6C10-4F15-8BE6-42D1F955F67A}" presName="root" presStyleCnt="0"/>
      <dgm:spPr/>
    </dgm:pt>
    <dgm:pt modelId="{3326FBC4-1EF1-47E7-928E-A0CBDE3DCB5E}" type="pres">
      <dgm:prSet presAssocID="{CE66326D-6C10-4F15-8BE6-42D1F955F67A}" presName="rootComposite" presStyleCnt="0"/>
      <dgm:spPr/>
    </dgm:pt>
    <dgm:pt modelId="{F56841BD-AAB8-4051-8E8E-ADE9959CABF3}" type="pres">
      <dgm:prSet presAssocID="{CE66326D-6C10-4F15-8BE6-42D1F955F67A}" presName="rootText" presStyleLbl="node1" presStyleIdx="2" presStyleCnt="7" custScaleX="154187" custScaleY="304743" custLinFactY="-12532" custLinFactNeighborX="34025" custLinFactNeighborY="-100000"/>
      <dgm:spPr/>
      <dgm:t>
        <a:bodyPr/>
        <a:lstStyle/>
        <a:p>
          <a:endParaRPr lang="ru-RU"/>
        </a:p>
      </dgm:t>
    </dgm:pt>
    <dgm:pt modelId="{A494359C-DDA7-4543-B468-F4E00C4A2991}" type="pres">
      <dgm:prSet presAssocID="{CE66326D-6C10-4F15-8BE6-42D1F955F67A}" presName="rootConnector" presStyleLbl="node1" presStyleIdx="2" presStyleCnt="7"/>
      <dgm:spPr/>
      <dgm:t>
        <a:bodyPr/>
        <a:lstStyle/>
        <a:p>
          <a:endParaRPr lang="ru-RU"/>
        </a:p>
      </dgm:t>
    </dgm:pt>
    <dgm:pt modelId="{4A17D406-9274-44FC-A161-2817F204836C}" type="pres">
      <dgm:prSet presAssocID="{CE66326D-6C10-4F15-8BE6-42D1F955F67A}" presName="childShape" presStyleCnt="0"/>
      <dgm:spPr/>
    </dgm:pt>
    <dgm:pt modelId="{88C45F44-9BE1-40FD-BCF2-7AF05595B80A}" type="pres">
      <dgm:prSet presAssocID="{23BF5064-19A6-42B3-B91D-7F0BDD3843E5}" presName="Name13" presStyleLbl="parChTrans1D2" presStyleIdx="3" presStyleCnt="11"/>
      <dgm:spPr/>
      <dgm:t>
        <a:bodyPr/>
        <a:lstStyle/>
        <a:p>
          <a:endParaRPr lang="ru-RU"/>
        </a:p>
      </dgm:t>
    </dgm:pt>
    <dgm:pt modelId="{6011D96D-04C4-47C0-BB52-E89564B6575B}" type="pres">
      <dgm:prSet presAssocID="{EDFA83F3-8FC1-4E35-B88F-483E30AD74C3}" presName="childText" presStyleLbl="bgAcc1" presStyleIdx="3" presStyleCnt="11" custScaleX="151521" custScaleY="101603" custLinFactNeighborX="45198" custLinFactNeighborY="790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338CD-3B4E-43DD-970B-F5F7F2E1578B}" type="pres">
      <dgm:prSet presAssocID="{A25C22B1-41B9-42D8-8109-42AF9994D556}" presName="Name13" presStyleLbl="parChTrans1D2" presStyleIdx="4" presStyleCnt="11"/>
      <dgm:spPr/>
      <dgm:t>
        <a:bodyPr/>
        <a:lstStyle/>
        <a:p>
          <a:endParaRPr lang="ru-RU"/>
        </a:p>
      </dgm:t>
    </dgm:pt>
    <dgm:pt modelId="{8618EBF0-B244-4217-9316-A7D5C4ACD96A}" type="pres">
      <dgm:prSet presAssocID="{D44562DF-E49F-40BC-B9C6-0BB518E1185F}" presName="childText" presStyleLbl="bgAcc1" presStyleIdx="4" presStyleCnt="11" custScaleX="237586" custScaleY="182973" custLinFactNeighborX="37404" custLinFactNeighborY="83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A779D-BD4E-4A31-B17E-89095ED6A3D9}" type="pres">
      <dgm:prSet presAssocID="{2F52FA44-CD4A-49A4-A2FB-B3B9872B76A6}" presName="Name13" presStyleLbl="parChTrans1D2" presStyleIdx="5" presStyleCnt="11"/>
      <dgm:spPr/>
      <dgm:t>
        <a:bodyPr/>
        <a:lstStyle/>
        <a:p>
          <a:endParaRPr lang="ru-RU"/>
        </a:p>
      </dgm:t>
    </dgm:pt>
    <dgm:pt modelId="{ACE7BC69-9F24-4821-9B77-3A0161D426F1}" type="pres">
      <dgm:prSet presAssocID="{F1E04EA0-248B-418C-B277-486141082639}" presName="childText" presStyleLbl="bgAcc1" presStyleIdx="5" presStyleCnt="11" custScaleX="241664" custScaleY="224325" custLinFactNeighborX="34122" custLinFactNeighborY="828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B272A-E8E1-4105-8D68-78426CBE4E96}" type="pres">
      <dgm:prSet presAssocID="{E849185A-3D78-4126-8E09-D5090B42AAE2}" presName="Name13" presStyleLbl="parChTrans1D2" presStyleIdx="6" presStyleCnt="11"/>
      <dgm:spPr/>
      <dgm:t>
        <a:bodyPr/>
        <a:lstStyle/>
        <a:p>
          <a:endParaRPr lang="ru-RU"/>
        </a:p>
      </dgm:t>
    </dgm:pt>
    <dgm:pt modelId="{58282985-3F5D-4F0C-9C34-3354030EC1C6}" type="pres">
      <dgm:prSet presAssocID="{D82F492F-F6EC-4E11-B877-FA4061DE5062}" presName="childText" presStyleLbl="bgAcc1" presStyleIdx="6" presStyleCnt="11" custScaleX="245453" custScaleY="141353" custLinFactNeighborX="32228" custLinFactNeighborY="81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6CCFED-3BA8-4F00-A52F-3BF8BA030DEE}" type="pres">
      <dgm:prSet presAssocID="{D6B1A24D-0B3F-4A21-999C-1640EF0E1699}" presName="Name13" presStyleLbl="parChTrans1D2" presStyleIdx="7" presStyleCnt="11"/>
      <dgm:spPr/>
      <dgm:t>
        <a:bodyPr/>
        <a:lstStyle/>
        <a:p>
          <a:endParaRPr lang="ru-RU"/>
        </a:p>
      </dgm:t>
    </dgm:pt>
    <dgm:pt modelId="{A0A213C1-B4FC-4147-A4FD-86C1D9F571CD}" type="pres">
      <dgm:prSet presAssocID="{3E548CE3-8DFE-42CD-AE42-C9501AC1C2A7}" presName="childText" presStyleLbl="bgAcc1" presStyleIdx="7" presStyleCnt="11" custScaleX="246375" custScaleY="86674" custLinFactY="1331" custLinFactNeighborX="3176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63783E-EA17-4CCE-9599-B7EBBADC7C9C}" type="pres">
      <dgm:prSet presAssocID="{BB7B9223-B9F1-43F4-ACB3-3E38D75965C2}" presName="root" presStyleCnt="0"/>
      <dgm:spPr/>
    </dgm:pt>
    <dgm:pt modelId="{3FB67DF5-F5A8-49C9-939C-A2C8D3259947}" type="pres">
      <dgm:prSet presAssocID="{BB7B9223-B9F1-43F4-ACB3-3E38D75965C2}" presName="rootComposite" presStyleCnt="0"/>
      <dgm:spPr/>
    </dgm:pt>
    <dgm:pt modelId="{F1D36773-90E9-4A9D-94A4-56E5AF0C60D7}" type="pres">
      <dgm:prSet presAssocID="{BB7B9223-B9F1-43F4-ACB3-3E38D75965C2}" presName="rootText" presStyleLbl="node1" presStyleIdx="3" presStyleCnt="7" custScaleX="161586" custScaleY="300952" custLinFactY="-7394" custLinFactNeighborX="-5919" custLinFactNeighborY="-100000"/>
      <dgm:spPr/>
      <dgm:t>
        <a:bodyPr/>
        <a:lstStyle/>
        <a:p>
          <a:endParaRPr lang="ru-RU"/>
        </a:p>
      </dgm:t>
    </dgm:pt>
    <dgm:pt modelId="{14C2BF0F-CBC9-4F02-80F1-A23A46B69FE2}" type="pres">
      <dgm:prSet presAssocID="{BB7B9223-B9F1-43F4-ACB3-3E38D75965C2}" presName="rootConnector" presStyleLbl="node1" presStyleIdx="3" presStyleCnt="7"/>
      <dgm:spPr/>
      <dgm:t>
        <a:bodyPr/>
        <a:lstStyle/>
        <a:p>
          <a:endParaRPr lang="ru-RU"/>
        </a:p>
      </dgm:t>
    </dgm:pt>
    <dgm:pt modelId="{DEABFECA-AF59-41E2-AF51-DB9DB99F3E21}" type="pres">
      <dgm:prSet presAssocID="{BB7B9223-B9F1-43F4-ACB3-3E38D75965C2}" presName="childShape" presStyleCnt="0"/>
      <dgm:spPr/>
    </dgm:pt>
    <dgm:pt modelId="{8BE29E79-1597-4556-8F2B-F491050D1B3D}" type="pres">
      <dgm:prSet presAssocID="{535A4580-6218-40F9-9CBA-2B03E0B489DB}" presName="Name13" presStyleLbl="parChTrans1D2" presStyleIdx="8" presStyleCnt="11"/>
      <dgm:spPr/>
      <dgm:t>
        <a:bodyPr/>
        <a:lstStyle/>
        <a:p>
          <a:endParaRPr lang="ru-RU"/>
        </a:p>
      </dgm:t>
    </dgm:pt>
    <dgm:pt modelId="{81EA4423-22D2-482E-9DBC-B1301FF367F6}" type="pres">
      <dgm:prSet presAssocID="{A417E076-4647-4D3C-9935-5982E2694BD1}" presName="childText" presStyleLbl="bgAcc1" presStyleIdx="8" presStyleCnt="11" custScaleX="212167" custScaleY="154891" custLinFactNeighborX="25987" custLinFactNeighborY="-9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9DEBBB-A6F3-4B1E-970D-D60AFEA9860C}" type="pres">
      <dgm:prSet presAssocID="{068E6000-7377-4B54-A967-C7229E2995ED}" presName="Name13" presStyleLbl="parChTrans1D2" presStyleIdx="9" presStyleCnt="11"/>
      <dgm:spPr/>
      <dgm:t>
        <a:bodyPr/>
        <a:lstStyle/>
        <a:p>
          <a:endParaRPr lang="ru-RU"/>
        </a:p>
      </dgm:t>
    </dgm:pt>
    <dgm:pt modelId="{36124F9C-C697-4882-8F5D-60779B2979E7}" type="pres">
      <dgm:prSet presAssocID="{ED545929-150C-4BCE-8CA4-02AD7417A6D7}" presName="childText" presStyleLbl="bgAcc1" presStyleIdx="9" presStyleCnt="11" custScaleX="272484" custLinFactNeighborX="18355" custLinFactNeighborY="-895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81DB3-783D-474B-8ECF-C3E0B112A535}" type="pres">
      <dgm:prSet presAssocID="{C2D35668-70B6-43E9-9967-FBD08AFABBB2}" presName="root" presStyleCnt="0"/>
      <dgm:spPr/>
    </dgm:pt>
    <dgm:pt modelId="{35F360B4-EE84-4857-91FC-46B615CA7ED3}" type="pres">
      <dgm:prSet presAssocID="{C2D35668-70B6-43E9-9967-FBD08AFABBB2}" presName="rootComposite" presStyleCnt="0"/>
      <dgm:spPr/>
    </dgm:pt>
    <dgm:pt modelId="{857DCA6F-62FF-40F3-B24E-197205968F50}" type="pres">
      <dgm:prSet presAssocID="{C2D35668-70B6-43E9-9967-FBD08AFABBB2}" presName="rootText" presStyleLbl="node1" presStyleIdx="4" presStyleCnt="7" custScaleX="153581" custScaleY="300951" custLinFactY="-7394" custLinFactNeighborX="-20494" custLinFactNeighborY="-100000"/>
      <dgm:spPr/>
      <dgm:t>
        <a:bodyPr/>
        <a:lstStyle/>
        <a:p>
          <a:endParaRPr lang="ru-RU"/>
        </a:p>
      </dgm:t>
    </dgm:pt>
    <dgm:pt modelId="{1234D9AA-6DD7-45E1-8B94-41DB5DC4FF80}" type="pres">
      <dgm:prSet presAssocID="{C2D35668-70B6-43E9-9967-FBD08AFABBB2}" presName="rootConnector" presStyleLbl="node1" presStyleIdx="4" presStyleCnt="7"/>
      <dgm:spPr/>
      <dgm:t>
        <a:bodyPr/>
        <a:lstStyle/>
        <a:p>
          <a:endParaRPr lang="ru-RU"/>
        </a:p>
      </dgm:t>
    </dgm:pt>
    <dgm:pt modelId="{73D649D6-832C-4865-85BE-D4B01E60CB24}" type="pres">
      <dgm:prSet presAssocID="{C2D35668-70B6-43E9-9967-FBD08AFABBB2}" presName="childShape" presStyleCnt="0"/>
      <dgm:spPr/>
    </dgm:pt>
    <dgm:pt modelId="{E1622DF2-C426-4F8F-836B-5D35F807FECC}" type="pres">
      <dgm:prSet presAssocID="{E5E13EAD-DD3F-4902-85FA-CADF5336D577}" presName="root" presStyleCnt="0"/>
      <dgm:spPr/>
    </dgm:pt>
    <dgm:pt modelId="{0B5C6C06-6F5D-49CD-A6E3-D593D0E8D54B}" type="pres">
      <dgm:prSet presAssocID="{E5E13EAD-DD3F-4902-85FA-CADF5336D577}" presName="rootComposite" presStyleCnt="0"/>
      <dgm:spPr/>
    </dgm:pt>
    <dgm:pt modelId="{3E58D44E-8E3F-4E58-9287-607B77A0AE73}" type="pres">
      <dgm:prSet presAssocID="{E5E13EAD-DD3F-4902-85FA-CADF5336D577}" presName="rootText" presStyleLbl="node1" presStyleIdx="5" presStyleCnt="7" custScaleX="208948" custScaleY="300951" custLinFactY="-7394" custLinFactNeighborX="-20230" custLinFactNeighborY="-100000"/>
      <dgm:spPr/>
      <dgm:t>
        <a:bodyPr/>
        <a:lstStyle/>
        <a:p>
          <a:endParaRPr lang="ru-RU"/>
        </a:p>
      </dgm:t>
    </dgm:pt>
    <dgm:pt modelId="{2A4EE74F-506C-436F-8FC7-E6D04E43EF75}" type="pres">
      <dgm:prSet presAssocID="{E5E13EAD-DD3F-4902-85FA-CADF5336D577}" presName="rootConnector" presStyleLbl="node1" presStyleIdx="5" presStyleCnt="7"/>
      <dgm:spPr/>
      <dgm:t>
        <a:bodyPr/>
        <a:lstStyle/>
        <a:p>
          <a:endParaRPr lang="ru-RU"/>
        </a:p>
      </dgm:t>
    </dgm:pt>
    <dgm:pt modelId="{3495690C-01BF-4AB9-898A-CAE97C80DB0B}" type="pres">
      <dgm:prSet presAssocID="{E5E13EAD-DD3F-4902-85FA-CADF5336D577}" presName="childShape" presStyleCnt="0"/>
      <dgm:spPr/>
    </dgm:pt>
    <dgm:pt modelId="{71546604-5299-4FAF-9519-5BADCEA2BF6E}" type="pres">
      <dgm:prSet presAssocID="{0BED3B44-C7FE-43E8-9C02-261218CC66B7}" presName="Name13" presStyleLbl="parChTrans1D2" presStyleIdx="10" presStyleCnt="11"/>
      <dgm:spPr/>
      <dgm:t>
        <a:bodyPr/>
        <a:lstStyle/>
        <a:p>
          <a:endParaRPr lang="ru-RU"/>
        </a:p>
      </dgm:t>
    </dgm:pt>
    <dgm:pt modelId="{16BE9A65-9FAA-4FA5-AD39-B953702921D6}" type="pres">
      <dgm:prSet presAssocID="{88DE75A2-06D9-43F4-B3D7-DF4FE0E5CE96}" presName="childText" presStyleLbl="bgAcc1" presStyleIdx="10" presStyleCnt="11" custScaleX="214864" custScaleY="246097" custLinFactNeighborX="-11220" custLinFactNeighborY="-75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735BFC-CBB7-4F20-9772-53029364EF6D}" type="pres">
      <dgm:prSet presAssocID="{DC1C5C57-EE79-4F4E-9421-C0119C45FD4E}" presName="root" presStyleCnt="0"/>
      <dgm:spPr/>
    </dgm:pt>
    <dgm:pt modelId="{F641BB0E-05E9-47B0-ACBA-33B919A2840F}" type="pres">
      <dgm:prSet presAssocID="{DC1C5C57-EE79-4F4E-9421-C0119C45FD4E}" presName="rootComposite" presStyleCnt="0"/>
      <dgm:spPr/>
    </dgm:pt>
    <dgm:pt modelId="{780C1048-55A5-4BDF-9F2B-E52F44A1F471}" type="pres">
      <dgm:prSet presAssocID="{DC1C5C57-EE79-4F4E-9421-C0119C45FD4E}" presName="rootText" presStyleLbl="node1" presStyleIdx="6" presStyleCnt="7" custScaleX="196266" custScaleY="300951" custLinFactY="-7394" custLinFactNeighborX="-23423" custLinFactNeighborY="-100000"/>
      <dgm:spPr/>
      <dgm:t>
        <a:bodyPr/>
        <a:lstStyle/>
        <a:p>
          <a:endParaRPr lang="ru-RU"/>
        </a:p>
      </dgm:t>
    </dgm:pt>
    <dgm:pt modelId="{A3F2BF04-5A94-4226-B58A-52A819BEEAF6}" type="pres">
      <dgm:prSet presAssocID="{DC1C5C57-EE79-4F4E-9421-C0119C45FD4E}" presName="rootConnector" presStyleLbl="node1" presStyleIdx="6" presStyleCnt="7"/>
      <dgm:spPr/>
      <dgm:t>
        <a:bodyPr/>
        <a:lstStyle/>
        <a:p>
          <a:endParaRPr lang="ru-RU"/>
        </a:p>
      </dgm:t>
    </dgm:pt>
    <dgm:pt modelId="{09248C75-4804-439B-BB16-410D58D0ECC0}" type="pres">
      <dgm:prSet presAssocID="{DC1C5C57-EE79-4F4E-9421-C0119C45FD4E}" presName="childShape" presStyleCnt="0"/>
      <dgm:spPr/>
    </dgm:pt>
  </dgm:ptLst>
  <dgm:cxnLst>
    <dgm:cxn modelId="{E33A7656-B0F5-41B2-923C-96A5801F1489}" srcId="{8BFD8226-7331-4AE2-A86D-C907F3428776}" destId="{AC80032C-0D47-4814-AA61-E3C697DBE400}" srcOrd="1" destOrd="0" parTransId="{4315EEAB-59D0-4797-AA19-59A1B4225611}" sibTransId="{A912108D-2541-47B7-B16E-20DBB259F458}"/>
    <dgm:cxn modelId="{F36AF86A-4AAE-4AC5-A76C-8984DC223C6D}" srcId="{0833CF78-6BFF-41D8-AB84-69CACDE9FDA4}" destId="{C2D35668-70B6-43E9-9967-FBD08AFABBB2}" srcOrd="4" destOrd="0" parTransId="{98316D4F-80D4-4E1C-B1AF-7E9A7EE72E75}" sibTransId="{305C6DE7-94CB-4436-99D4-21E6E352EF9B}"/>
    <dgm:cxn modelId="{F18DC48D-CBA5-4E41-986A-FCE29D8F4E29}" type="presOf" srcId="{ED545929-150C-4BCE-8CA4-02AD7417A6D7}" destId="{36124F9C-C697-4882-8F5D-60779B2979E7}" srcOrd="0" destOrd="0" presId="urn:microsoft.com/office/officeart/2005/8/layout/hierarchy3"/>
    <dgm:cxn modelId="{CE65A0F1-464F-4D6B-B7DA-C98973A023FD}" type="presOf" srcId="{068E6000-7377-4B54-A967-C7229E2995ED}" destId="{EF9DEBBB-A6F3-4B1E-970D-D60AFEA9860C}" srcOrd="0" destOrd="0" presId="urn:microsoft.com/office/officeart/2005/8/layout/hierarchy3"/>
    <dgm:cxn modelId="{ADE15BEF-A710-42AA-AAB2-75ABF15C9423}" type="presOf" srcId="{DF3DDA74-F599-49D7-A31E-41F4A1D9F8B6}" destId="{5600FE4F-104D-430A-8FAC-417C81E261A1}" srcOrd="0" destOrd="0" presId="urn:microsoft.com/office/officeart/2005/8/layout/hierarchy3"/>
    <dgm:cxn modelId="{F5FE49AC-E107-41A4-9420-7DB6E25D8F12}" type="presOf" srcId="{E849185A-3D78-4126-8E09-D5090B42AAE2}" destId="{ECDB272A-E8E1-4105-8D68-78426CBE4E96}" srcOrd="0" destOrd="0" presId="urn:microsoft.com/office/officeart/2005/8/layout/hierarchy3"/>
    <dgm:cxn modelId="{6A08D2E9-08DF-4350-8CEF-F8CB7088F127}" srcId="{0833CF78-6BFF-41D8-AB84-69CACDE9FDA4}" destId="{CE66326D-6C10-4F15-8BE6-42D1F955F67A}" srcOrd="2" destOrd="0" parTransId="{FE5A7ED0-225E-48CB-A9A2-CB9D7BF45FC6}" sibTransId="{029A964C-C48B-4487-A4B2-721C0F9DC92F}"/>
    <dgm:cxn modelId="{167264D2-3ADB-4EFD-97E9-B0ECAAEB1F33}" type="presOf" srcId="{AC80032C-0D47-4814-AA61-E3C697DBE400}" destId="{E02929D9-7CEB-4760-B86E-E0F0CCC1D8DB}" srcOrd="0" destOrd="0" presId="urn:microsoft.com/office/officeart/2005/8/layout/hierarchy3"/>
    <dgm:cxn modelId="{8312FB07-2150-4099-B78E-FE9B5612A5D6}" srcId="{CE66326D-6C10-4F15-8BE6-42D1F955F67A}" destId="{D82F492F-F6EC-4E11-B877-FA4061DE5062}" srcOrd="3" destOrd="0" parTransId="{E849185A-3D78-4126-8E09-D5090B42AAE2}" sibTransId="{0D24A7D0-570C-42B0-BE05-847EE78FDB6B}"/>
    <dgm:cxn modelId="{0E9F912E-0DC0-43DC-A103-75BA4A59145B}" type="presOf" srcId="{CE66326D-6C10-4F15-8BE6-42D1F955F67A}" destId="{A494359C-DDA7-4543-B468-F4E00C4A2991}" srcOrd="1" destOrd="0" presId="urn:microsoft.com/office/officeart/2005/8/layout/hierarchy3"/>
    <dgm:cxn modelId="{BB691F0F-B2DA-4849-93DD-196D8F082A0E}" type="presOf" srcId="{A25C22B1-41B9-42D8-8109-42AF9994D556}" destId="{E93338CD-3B4E-43DD-970B-F5F7F2E1578B}" srcOrd="0" destOrd="0" presId="urn:microsoft.com/office/officeart/2005/8/layout/hierarchy3"/>
    <dgm:cxn modelId="{84419A61-336F-41FF-B075-D9B696FDE7CC}" type="presOf" srcId="{A417E076-4647-4D3C-9935-5982E2694BD1}" destId="{81EA4423-22D2-482E-9DBC-B1301FF367F6}" srcOrd="0" destOrd="0" presId="urn:microsoft.com/office/officeart/2005/8/layout/hierarchy3"/>
    <dgm:cxn modelId="{E8786755-8EA5-4BBB-B342-5E5D11297EBC}" srcId="{8BFD8226-7331-4AE2-A86D-C907F3428776}" destId="{B7EB9534-9B96-4981-B950-6AE1FC7D3EA7}" srcOrd="0" destOrd="0" parTransId="{DF3DDA74-F599-49D7-A31E-41F4A1D9F8B6}" sibTransId="{EFEEA817-47F0-4FF5-B6A1-2828F185BA9E}"/>
    <dgm:cxn modelId="{9C13184F-C522-4171-BD41-A1BD4476F006}" type="presOf" srcId="{CE66326D-6C10-4F15-8BE6-42D1F955F67A}" destId="{F56841BD-AAB8-4051-8E8E-ADE9959CABF3}" srcOrd="0" destOrd="0" presId="urn:microsoft.com/office/officeart/2005/8/layout/hierarchy3"/>
    <dgm:cxn modelId="{576D70F5-10B0-4483-A0B1-2BC533D0F213}" type="presOf" srcId="{C2D35668-70B6-43E9-9967-FBD08AFABBB2}" destId="{1234D9AA-6DD7-45E1-8B94-41DB5DC4FF80}" srcOrd="1" destOrd="0" presId="urn:microsoft.com/office/officeart/2005/8/layout/hierarchy3"/>
    <dgm:cxn modelId="{3B60C1C4-CDA2-492F-8387-5FCA47165E82}" srcId="{CE66326D-6C10-4F15-8BE6-42D1F955F67A}" destId="{D44562DF-E49F-40BC-B9C6-0BB518E1185F}" srcOrd="1" destOrd="0" parTransId="{A25C22B1-41B9-42D8-8109-42AF9994D556}" sibTransId="{7790D326-F7C6-47C7-8AF4-87895FC8B477}"/>
    <dgm:cxn modelId="{A11FCB24-E877-40BA-BDA4-B1C3FDB127F8}" srcId="{E5E13EAD-DD3F-4902-85FA-CADF5336D577}" destId="{88DE75A2-06D9-43F4-B3D7-DF4FE0E5CE96}" srcOrd="0" destOrd="0" parTransId="{0BED3B44-C7FE-43E8-9C02-261218CC66B7}" sibTransId="{27493401-880B-4DAC-A0A9-1EF2EC59B9A8}"/>
    <dgm:cxn modelId="{0A7DB057-73CE-41F7-8A2C-BAF74CDAC4CA}" type="presOf" srcId="{535A4580-6218-40F9-9CBA-2B03E0B489DB}" destId="{8BE29E79-1597-4556-8F2B-F491050D1B3D}" srcOrd="0" destOrd="0" presId="urn:microsoft.com/office/officeart/2005/8/layout/hierarchy3"/>
    <dgm:cxn modelId="{58DF53C0-1D63-486C-AEE0-DDE08155026F}" type="presOf" srcId="{8BFD8226-7331-4AE2-A86D-C907F3428776}" destId="{B62154A5-1804-47E5-B77D-FD8BC3AE938B}" srcOrd="1" destOrd="0" presId="urn:microsoft.com/office/officeart/2005/8/layout/hierarchy3"/>
    <dgm:cxn modelId="{807D0257-1F9F-48E2-AFBF-A7799B30C1D0}" type="presOf" srcId="{88DE75A2-06D9-43F4-B3D7-DF4FE0E5CE96}" destId="{16BE9A65-9FAA-4FA5-AD39-B953702921D6}" srcOrd="0" destOrd="0" presId="urn:microsoft.com/office/officeart/2005/8/layout/hierarchy3"/>
    <dgm:cxn modelId="{81DB7AF9-1023-483D-B9C9-6AF27A339757}" srcId="{BB7B9223-B9F1-43F4-ACB3-3E38D75965C2}" destId="{A417E076-4647-4D3C-9935-5982E2694BD1}" srcOrd="0" destOrd="0" parTransId="{535A4580-6218-40F9-9CBA-2B03E0B489DB}" sibTransId="{8870182A-B5BC-47CF-8CC4-5EB25E9174F9}"/>
    <dgm:cxn modelId="{EAEB1289-42C5-4E13-8F26-DD82F3D03930}" type="presOf" srcId="{DC1C96E8-A7A5-4D9F-B8F8-8160538A55B8}" destId="{9278B13E-9A50-41E2-8066-4E1C5A827C71}" srcOrd="0" destOrd="0" presId="urn:microsoft.com/office/officeart/2005/8/layout/hierarchy3"/>
    <dgm:cxn modelId="{AC412968-281E-49C1-B135-7A93FAF39B61}" srcId="{0833CF78-6BFF-41D8-AB84-69CACDE9FDA4}" destId="{E5E13EAD-DD3F-4902-85FA-CADF5336D577}" srcOrd="5" destOrd="0" parTransId="{874DCC63-1F2E-43E0-9610-C501F7A86DD3}" sibTransId="{DD890E87-BC36-4034-88A6-900496E90851}"/>
    <dgm:cxn modelId="{D104C29E-64B1-46E1-8785-397F118EDA38}" type="presOf" srcId="{D82F492F-F6EC-4E11-B877-FA4061DE5062}" destId="{58282985-3F5D-4F0C-9C34-3354030EC1C6}" srcOrd="0" destOrd="0" presId="urn:microsoft.com/office/officeart/2005/8/layout/hierarchy3"/>
    <dgm:cxn modelId="{629FCC2C-E636-4B76-A19D-85B3209ECDB8}" srcId="{CE66326D-6C10-4F15-8BE6-42D1F955F67A}" destId="{F1E04EA0-248B-418C-B277-486141082639}" srcOrd="2" destOrd="0" parTransId="{2F52FA44-CD4A-49A4-A2FB-B3B9872B76A6}" sibTransId="{652A377D-1247-4A29-8958-5AA38C1A3E9B}"/>
    <dgm:cxn modelId="{761D312E-545A-44E3-864E-991E66CD6808}" srcId="{0833CF78-6BFF-41D8-AB84-69CACDE9FDA4}" destId="{8BFD8226-7331-4AE2-A86D-C907F3428776}" srcOrd="0" destOrd="0" parTransId="{BB85C25E-5DE3-4749-8E5F-9A62F3918831}" sibTransId="{E7320666-A31C-4152-8DE6-E90645B4D7EF}"/>
    <dgm:cxn modelId="{BEF524BD-0329-47F6-B035-5FE05E51648D}" type="presOf" srcId="{B7EB9534-9B96-4981-B950-6AE1FC7D3EA7}" destId="{B8958EFB-0420-444A-9782-F115EB69D9D1}" srcOrd="0" destOrd="0" presId="urn:microsoft.com/office/officeart/2005/8/layout/hierarchy3"/>
    <dgm:cxn modelId="{C098D06C-0085-42B7-813F-59460163CE2E}" type="presOf" srcId="{8BFD8226-7331-4AE2-A86D-C907F3428776}" destId="{0320A78E-BABE-4638-86AE-0BF4A84E0B41}" srcOrd="0" destOrd="0" presId="urn:microsoft.com/office/officeart/2005/8/layout/hierarchy3"/>
    <dgm:cxn modelId="{F7B4C0D4-CFFC-460A-982D-0EF23AED81A2}" type="presOf" srcId="{2F52FA44-CD4A-49A4-A2FB-B3B9872B76A6}" destId="{073A779D-BD4E-4A31-B17E-89095ED6A3D9}" srcOrd="0" destOrd="0" presId="urn:microsoft.com/office/officeart/2005/8/layout/hierarchy3"/>
    <dgm:cxn modelId="{4BD56AC1-7132-458F-86DA-487BF9AA6B43}" type="presOf" srcId="{C2D35668-70B6-43E9-9967-FBD08AFABBB2}" destId="{857DCA6F-62FF-40F3-B24E-197205968F50}" srcOrd="0" destOrd="0" presId="urn:microsoft.com/office/officeart/2005/8/layout/hierarchy3"/>
    <dgm:cxn modelId="{80753EDB-6D37-43D4-8504-0CFE173231C8}" type="presOf" srcId="{167EC706-A60B-4C17-97F6-FC9AF0649810}" destId="{B1FCE007-18FB-4607-83D0-A5850056F70B}" srcOrd="1" destOrd="0" presId="urn:microsoft.com/office/officeart/2005/8/layout/hierarchy3"/>
    <dgm:cxn modelId="{D96A6453-DC03-486A-8685-990B63382063}" type="presOf" srcId="{E5E13EAD-DD3F-4902-85FA-CADF5336D577}" destId="{3E58D44E-8E3F-4E58-9287-607B77A0AE73}" srcOrd="0" destOrd="0" presId="urn:microsoft.com/office/officeart/2005/8/layout/hierarchy3"/>
    <dgm:cxn modelId="{262DF21E-808F-4542-96C3-F8E97601A860}" type="presOf" srcId="{DC1C5C57-EE79-4F4E-9421-C0119C45FD4E}" destId="{A3F2BF04-5A94-4226-B58A-52A819BEEAF6}" srcOrd="1" destOrd="0" presId="urn:microsoft.com/office/officeart/2005/8/layout/hierarchy3"/>
    <dgm:cxn modelId="{EA0AFA8A-6E5C-4C6C-8D99-F5D9EE90B98C}" type="presOf" srcId="{DC1C5C57-EE79-4F4E-9421-C0119C45FD4E}" destId="{780C1048-55A5-4BDF-9F2B-E52F44A1F471}" srcOrd="0" destOrd="0" presId="urn:microsoft.com/office/officeart/2005/8/layout/hierarchy3"/>
    <dgm:cxn modelId="{5D073BC5-7DB9-43B6-AE36-1D58290C741C}" type="presOf" srcId="{167EC706-A60B-4C17-97F6-FC9AF0649810}" destId="{432CD0A1-179E-4116-8F98-5C4AA410E65E}" srcOrd="0" destOrd="0" presId="urn:microsoft.com/office/officeart/2005/8/layout/hierarchy3"/>
    <dgm:cxn modelId="{4423E04C-F9C7-40E3-AEE0-C62B64268261}" srcId="{167EC706-A60B-4C17-97F6-FC9AF0649810}" destId="{DC1C96E8-A7A5-4D9F-B8F8-8160538A55B8}" srcOrd="0" destOrd="0" parTransId="{FEE53074-E38F-438A-BE2D-03905026C349}" sibTransId="{A619D33A-8EE7-46A9-B0E8-397E402D60BB}"/>
    <dgm:cxn modelId="{AF31F110-3C71-48FB-BDC8-09D20252B0C1}" srcId="{0833CF78-6BFF-41D8-AB84-69CACDE9FDA4}" destId="{DC1C5C57-EE79-4F4E-9421-C0119C45FD4E}" srcOrd="6" destOrd="0" parTransId="{777151E0-C397-40EE-92FB-C81551650000}" sibTransId="{EB4C704D-E8C9-4B83-9F76-6C37427821CD}"/>
    <dgm:cxn modelId="{95E9D2F4-812E-4A53-A30B-882A142ED06E}" type="presOf" srcId="{23BF5064-19A6-42B3-B91D-7F0BDD3843E5}" destId="{88C45F44-9BE1-40FD-BCF2-7AF05595B80A}" srcOrd="0" destOrd="0" presId="urn:microsoft.com/office/officeart/2005/8/layout/hierarchy3"/>
    <dgm:cxn modelId="{2E101BFD-E9CA-4165-862C-787707348D33}" type="presOf" srcId="{D44562DF-E49F-40BC-B9C6-0BB518E1185F}" destId="{8618EBF0-B244-4217-9316-A7D5C4ACD96A}" srcOrd="0" destOrd="0" presId="urn:microsoft.com/office/officeart/2005/8/layout/hierarchy3"/>
    <dgm:cxn modelId="{5C4092DB-4C50-4C64-8B73-F357825F81B1}" type="presOf" srcId="{3E548CE3-8DFE-42CD-AE42-C9501AC1C2A7}" destId="{A0A213C1-B4FC-4147-A4FD-86C1D9F571CD}" srcOrd="0" destOrd="0" presId="urn:microsoft.com/office/officeart/2005/8/layout/hierarchy3"/>
    <dgm:cxn modelId="{B92BE045-C368-4115-A85E-E09B1568F378}" type="presOf" srcId="{FEE53074-E38F-438A-BE2D-03905026C349}" destId="{9C5BA31A-E177-4860-92A0-D62B31A38F50}" srcOrd="0" destOrd="0" presId="urn:microsoft.com/office/officeart/2005/8/layout/hierarchy3"/>
    <dgm:cxn modelId="{E9687DF3-67F1-4F5B-88E4-704702F78A54}" type="presOf" srcId="{EDFA83F3-8FC1-4E35-B88F-483E30AD74C3}" destId="{6011D96D-04C4-47C0-BB52-E89564B6575B}" srcOrd="0" destOrd="0" presId="urn:microsoft.com/office/officeart/2005/8/layout/hierarchy3"/>
    <dgm:cxn modelId="{D8042251-EC6B-45ED-A065-C58A64EF755A}" type="presOf" srcId="{BB7B9223-B9F1-43F4-ACB3-3E38D75965C2}" destId="{F1D36773-90E9-4A9D-94A4-56E5AF0C60D7}" srcOrd="0" destOrd="0" presId="urn:microsoft.com/office/officeart/2005/8/layout/hierarchy3"/>
    <dgm:cxn modelId="{3890B18C-5543-40DB-8072-B7B4D8A3CF6E}" type="presOf" srcId="{0BED3B44-C7FE-43E8-9C02-261218CC66B7}" destId="{71546604-5299-4FAF-9519-5BADCEA2BF6E}" srcOrd="0" destOrd="0" presId="urn:microsoft.com/office/officeart/2005/8/layout/hierarchy3"/>
    <dgm:cxn modelId="{771CD909-BC72-408F-BA46-45089558E0E7}" type="presOf" srcId="{F1E04EA0-248B-418C-B277-486141082639}" destId="{ACE7BC69-9F24-4821-9B77-3A0161D426F1}" srcOrd="0" destOrd="0" presId="urn:microsoft.com/office/officeart/2005/8/layout/hierarchy3"/>
    <dgm:cxn modelId="{FF144E99-9108-49AE-8D51-1A2973FF5CBF}" type="presOf" srcId="{D6B1A24D-0B3F-4A21-999C-1640EF0E1699}" destId="{D86CCFED-3BA8-4F00-A52F-3BF8BA030DEE}" srcOrd="0" destOrd="0" presId="urn:microsoft.com/office/officeart/2005/8/layout/hierarchy3"/>
    <dgm:cxn modelId="{AF3AE29B-64C5-4D5B-AA16-17C577969C40}" type="presOf" srcId="{E5E13EAD-DD3F-4902-85FA-CADF5336D577}" destId="{2A4EE74F-506C-436F-8FC7-E6D04E43EF75}" srcOrd="1" destOrd="0" presId="urn:microsoft.com/office/officeart/2005/8/layout/hierarchy3"/>
    <dgm:cxn modelId="{67A223DC-0861-44C5-A276-39522093C5FE}" srcId="{CE66326D-6C10-4F15-8BE6-42D1F955F67A}" destId="{EDFA83F3-8FC1-4E35-B88F-483E30AD74C3}" srcOrd="0" destOrd="0" parTransId="{23BF5064-19A6-42B3-B91D-7F0BDD3843E5}" sibTransId="{BAA0DC51-2586-469A-96CC-F75D5B2AED36}"/>
    <dgm:cxn modelId="{FCB3E4DC-05A9-4B0F-90B3-DCB1CCEE05D3}" srcId="{0833CF78-6BFF-41D8-AB84-69CACDE9FDA4}" destId="{167EC706-A60B-4C17-97F6-FC9AF0649810}" srcOrd="1" destOrd="0" parTransId="{70FFC76E-5B47-40F5-8238-363D34EF5BA5}" sibTransId="{DA890C3B-CF7C-476C-8B02-2399602B7515}"/>
    <dgm:cxn modelId="{FBE342DE-F9A4-45C0-8C0E-7C980E5903CF}" type="presOf" srcId="{4315EEAB-59D0-4797-AA19-59A1B4225611}" destId="{C885AA89-A391-4151-AAC1-E62F9CD4C2D0}" srcOrd="0" destOrd="0" presId="urn:microsoft.com/office/officeart/2005/8/layout/hierarchy3"/>
    <dgm:cxn modelId="{03EA8E83-72C5-49DA-8E5C-937BD90FA4C4}" srcId="{CE66326D-6C10-4F15-8BE6-42D1F955F67A}" destId="{3E548CE3-8DFE-42CD-AE42-C9501AC1C2A7}" srcOrd="4" destOrd="0" parTransId="{D6B1A24D-0B3F-4A21-999C-1640EF0E1699}" sibTransId="{C6E631D3-7069-424E-8EF6-1B5D06CBE832}"/>
    <dgm:cxn modelId="{6B7F1F36-B989-4257-8083-DE844602C7D1}" srcId="{BB7B9223-B9F1-43F4-ACB3-3E38D75965C2}" destId="{ED545929-150C-4BCE-8CA4-02AD7417A6D7}" srcOrd="1" destOrd="0" parTransId="{068E6000-7377-4B54-A967-C7229E2995ED}" sibTransId="{3F88A2DE-50C5-4FEE-8F74-167F83DA3EC1}"/>
    <dgm:cxn modelId="{07983269-F5C8-4C2A-A128-5190E2811495}" type="presOf" srcId="{0833CF78-6BFF-41D8-AB84-69CACDE9FDA4}" destId="{9026C2AF-AC56-4F51-9A86-59E202AEDD64}" srcOrd="0" destOrd="0" presId="urn:microsoft.com/office/officeart/2005/8/layout/hierarchy3"/>
    <dgm:cxn modelId="{CC4B228D-2B78-43AF-98FF-FEA6049CF8ED}" type="presOf" srcId="{BB7B9223-B9F1-43F4-ACB3-3E38D75965C2}" destId="{14C2BF0F-CBC9-4F02-80F1-A23A46B69FE2}" srcOrd="1" destOrd="0" presId="urn:microsoft.com/office/officeart/2005/8/layout/hierarchy3"/>
    <dgm:cxn modelId="{9F939788-A9A9-4015-9F12-07BFB6D37F8D}" srcId="{0833CF78-6BFF-41D8-AB84-69CACDE9FDA4}" destId="{BB7B9223-B9F1-43F4-ACB3-3E38D75965C2}" srcOrd="3" destOrd="0" parTransId="{271834AF-8A19-45EA-BB75-614D9952AE51}" sibTransId="{38630CD8-B79A-4D64-B926-318538A227EB}"/>
    <dgm:cxn modelId="{A3BE55D2-B271-4467-BC0B-8E3874ED7AA7}" type="presParOf" srcId="{9026C2AF-AC56-4F51-9A86-59E202AEDD64}" destId="{10A1E9E9-54E0-46EC-9F10-C109A399AFA2}" srcOrd="0" destOrd="0" presId="urn:microsoft.com/office/officeart/2005/8/layout/hierarchy3"/>
    <dgm:cxn modelId="{717DC75B-F287-4F85-BA60-E37992DA0992}" type="presParOf" srcId="{10A1E9E9-54E0-46EC-9F10-C109A399AFA2}" destId="{5D7E291A-C24F-4A17-B6A7-41F4D9529935}" srcOrd="0" destOrd="0" presId="urn:microsoft.com/office/officeart/2005/8/layout/hierarchy3"/>
    <dgm:cxn modelId="{A0BFFC94-74D6-422D-87F8-64818A40FC54}" type="presParOf" srcId="{5D7E291A-C24F-4A17-B6A7-41F4D9529935}" destId="{0320A78E-BABE-4638-86AE-0BF4A84E0B41}" srcOrd="0" destOrd="0" presId="urn:microsoft.com/office/officeart/2005/8/layout/hierarchy3"/>
    <dgm:cxn modelId="{474D79BC-44C4-42A0-B7F7-446159193EBA}" type="presParOf" srcId="{5D7E291A-C24F-4A17-B6A7-41F4D9529935}" destId="{B62154A5-1804-47E5-B77D-FD8BC3AE938B}" srcOrd="1" destOrd="0" presId="urn:microsoft.com/office/officeart/2005/8/layout/hierarchy3"/>
    <dgm:cxn modelId="{FE24CB79-1990-41E1-AFCC-44C6233364C6}" type="presParOf" srcId="{10A1E9E9-54E0-46EC-9F10-C109A399AFA2}" destId="{3F5E7C95-2619-4381-93A8-0E7B5EA47981}" srcOrd="1" destOrd="0" presId="urn:microsoft.com/office/officeart/2005/8/layout/hierarchy3"/>
    <dgm:cxn modelId="{29D272CF-41D7-4F21-8EBE-7176CFD8D10F}" type="presParOf" srcId="{3F5E7C95-2619-4381-93A8-0E7B5EA47981}" destId="{5600FE4F-104D-430A-8FAC-417C81E261A1}" srcOrd="0" destOrd="0" presId="urn:microsoft.com/office/officeart/2005/8/layout/hierarchy3"/>
    <dgm:cxn modelId="{D814F771-59CF-4C68-B3A4-7482558E565B}" type="presParOf" srcId="{3F5E7C95-2619-4381-93A8-0E7B5EA47981}" destId="{B8958EFB-0420-444A-9782-F115EB69D9D1}" srcOrd="1" destOrd="0" presId="urn:microsoft.com/office/officeart/2005/8/layout/hierarchy3"/>
    <dgm:cxn modelId="{7CB9E770-127B-4042-9E58-CF888EF8EBE2}" type="presParOf" srcId="{3F5E7C95-2619-4381-93A8-0E7B5EA47981}" destId="{C885AA89-A391-4151-AAC1-E62F9CD4C2D0}" srcOrd="2" destOrd="0" presId="urn:microsoft.com/office/officeart/2005/8/layout/hierarchy3"/>
    <dgm:cxn modelId="{4D062E68-AE8D-421A-B99F-AF66E27AFB7E}" type="presParOf" srcId="{3F5E7C95-2619-4381-93A8-0E7B5EA47981}" destId="{E02929D9-7CEB-4760-B86E-E0F0CCC1D8DB}" srcOrd="3" destOrd="0" presId="urn:microsoft.com/office/officeart/2005/8/layout/hierarchy3"/>
    <dgm:cxn modelId="{8DB52C97-D14E-4234-AFC5-163B49C5F176}" type="presParOf" srcId="{9026C2AF-AC56-4F51-9A86-59E202AEDD64}" destId="{F52EFE1D-E13D-4DA0-807B-8DBBCF1C2059}" srcOrd="1" destOrd="0" presId="urn:microsoft.com/office/officeart/2005/8/layout/hierarchy3"/>
    <dgm:cxn modelId="{67261CCD-18D6-41C9-89C2-7D3E93974825}" type="presParOf" srcId="{F52EFE1D-E13D-4DA0-807B-8DBBCF1C2059}" destId="{3C632174-9FCE-4DD1-8E22-E2461D1D8F38}" srcOrd="0" destOrd="0" presId="urn:microsoft.com/office/officeart/2005/8/layout/hierarchy3"/>
    <dgm:cxn modelId="{D5FE91FD-A6E6-4D46-813C-76F700D07AA9}" type="presParOf" srcId="{3C632174-9FCE-4DD1-8E22-E2461D1D8F38}" destId="{432CD0A1-179E-4116-8F98-5C4AA410E65E}" srcOrd="0" destOrd="0" presId="urn:microsoft.com/office/officeart/2005/8/layout/hierarchy3"/>
    <dgm:cxn modelId="{21F22BC9-7092-4E14-AF98-0850AE66D9BC}" type="presParOf" srcId="{3C632174-9FCE-4DD1-8E22-E2461D1D8F38}" destId="{B1FCE007-18FB-4607-83D0-A5850056F70B}" srcOrd="1" destOrd="0" presId="urn:microsoft.com/office/officeart/2005/8/layout/hierarchy3"/>
    <dgm:cxn modelId="{4B8F7D2A-F2D8-44F5-9563-215CC9871C95}" type="presParOf" srcId="{F52EFE1D-E13D-4DA0-807B-8DBBCF1C2059}" destId="{DFAE41EB-3E6D-4F72-B3FC-8323CBAA68A5}" srcOrd="1" destOrd="0" presId="urn:microsoft.com/office/officeart/2005/8/layout/hierarchy3"/>
    <dgm:cxn modelId="{B6513D67-E575-419E-8366-87379F87BE5A}" type="presParOf" srcId="{DFAE41EB-3E6D-4F72-B3FC-8323CBAA68A5}" destId="{9C5BA31A-E177-4860-92A0-D62B31A38F50}" srcOrd="0" destOrd="0" presId="urn:microsoft.com/office/officeart/2005/8/layout/hierarchy3"/>
    <dgm:cxn modelId="{389C74C8-826A-4B4F-B962-C22F917ACB3C}" type="presParOf" srcId="{DFAE41EB-3E6D-4F72-B3FC-8323CBAA68A5}" destId="{9278B13E-9A50-41E2-8066-4E1C5A827C71}" srcOrd="1" destOrd="0" presId="urn:microsoft.com/office/officeart/2005/8/layout/hierarchy3"/>
    <dgm:cxn modelId="{9E447C94-6C1A-4B3D-B7FF-309BDED2C750}" type="presParOf" srcId="{9026C2AF-AC56-4F51-9A86-59E202AEDD64}" destId="{1D79A359-4B1C-4200-93C5-ACD4C957F9AD}" srcOrd="2" destOrd="0" presId="urn:microsoft.com/office/officeart/2005/8/layout/hierarchy3"/>
    <dgm:cxn modelId="{A3C3C9F3-794B-44F9-8A1D-9A5D827C705F}" type="presParOf" srcId="{1D79A359-4B1C-4200-93C5-ACD4C957F9AD}" destId="{3326FBC4-1EF1-47E7-928E-A0CBDE3DCB5E}" srcOrd="0" destOrd="0" presId="urn:microsoft.com/office/officeart/2005/8/layout/hierarchy3"/>
    <dgm:cxn modelId="{E16A999C-D667-4072-9857-1C8C7C1CB6AA}" type="presParOf" srcId="{3326FBC4-1EF1-47E7-928E-A0CBDE3DCB5E}" destId="{F56841BD-AAB8-4051-8E8E-ADE9959CABF3}" srcOrd="0" destOrd="0" presId="urn:microsoft.com/office/officeart/2005/8/layout/hierarchy3"/>
    <dgm:cxn modelId="{BC186AAE-C31F-4798-A611-E45E0537D107}" type="presParOf" srcId="{3326FBC4-1EF1-47E7-928E-A0CBDE3DCB5E}" destId="{A494359C-DDA7-4543-B468-F4E00C4A2991}" srcOrd="1" destOrd="0" presId="urn:microsoft.com/office/officeart/2005/8/layout/hierarchy3"/>
    <dgm:cxn modelId="{23C9EC34-CE8A-49C9-96BD-16229125F030}" type="presParOf" srcId="{1D79A359-4B1C-4200-93C5-ACD4C957F9AD}" destId="{4A17D406-9274-44FC-A161-2817F204836C}" srcOrd="1" destOrd="0" presId="urn:microsoft.com/office/officeart/2005/8/layout/hierarchy3"/>
    <dgm:cxn modelId="{39C48ECC-366D-4552-BA05-1CFC7E42F2B6}" type="presParOf" srcId="{4A17D406-9274-44FC-A161-2817F204836C}" destId="{88C45F44-9BE1-40FD-BCF2-7AF05595B80A}" srcOrd="0" destOrd="0" presId="urn:microsoft.com/office/officeart/2005/8/layout/hierarchy3"/>
    <dgm:cxn modelId="{DEF880A1-9B96-4AE0-9E11-61D233C0FB08}" type="presParOf" srcId="{4A17D406-9274-44FC-A161-2817F204836C}" destId="{6011D96D-04C4-47C0-BB52-E89564B6575B}" srcOrd="1" destOrd="0" presId="urn:microsoft.com/office/officeart/2005/8/layout/hierarchy3"/>
    <dgm:cxn modelId="{C39A61F8-A859-4F0D-AF25-6FADFAA6CE12}" type="presParOf" srcId="{4A17D406-9274-44FC-A161-2817F204836C}" destId="{E93338CD-3B4E-43DD-970B-F5F7F2E1578B}" srcOrd="2" destOrd="0" presId="urn:microsoft.com/office/officeart/2005/8/layout/hierarchy3"/>
    <dgm:cxn modelId="{C01A3B08-BCD4-4845-825F-FAF1A61E7636}" type="presParOf" srcId="{4A17D406-9274-44FC-A161-2817F204836C}" destId="{8618EBF0-B244-4217-9316-A7D5C4ACD96A}" srcOrd="3" destOrd="0" presId="urn:microsoft.com/office/officeart/2005/8/layout/hierarchy3"/>
    <dgm:cxn modelId="{6C4636C1-DF80-4AF4-8EB6-0C5E8D44A27D}" type="presParOf" srcId="{4A17D406-9274-44FC-A161-2817F204836C}" destId="{073A779D-BD4E-4A31-B17E-89095ED6A3D9}" srcOrd="4" destOrd="0" presId="urn:microsoft.com/office/officeart/2005/8/layout/hierarchy3"/>
    <dgm:cxn modelId="{37C1F035-3755-403E-A22C-C44D2B84B518}" type="presParOf" srcId="{4A17D406-9274-44FC-A161-2817F204836C}" destId="{ACE7BC69-9F24-4821-9B77-3A0161D426F1}" srcOrd="5" destOrd="0" presId="urn:microsoft.com/office/officeart/2005/8/layout/hierarchy3"/>
    <dgm:cxn modelId="{ED536FB8-4D5F-4249-A992-3C53048C3E11}" type="presParOf" srcId="{4A17D406-9274-44FC-A161-2817F204836C}" destId="{ECDB272A-E8E1-4105-8D68-78426CBE4E96}" srcOrd="6" destOrd="0" presId="urn:microsoft.com/office/officeart/2005/8/layout/hierarchy3"/>
    <dgm:cxn modelId="{2D87507C-127D-4541-8CD9-A1F8377E928B}" type="presParOf" srcId="{4A17D406-9274-44FC-A161-2817F204836C}" destId="{58282985-3F5D-4F0C-9C34-3354030EC1C6}" srcOrd="7" destOrd="0" presId="urn:microsoft.com/office/officeart/2005/8/layout/hierarchy3"/>
    <dgm:cxn modelId="{094C227F-C8AC-4D6A-8CD7-B1B467FDE433}" type="presParOf" srcId="{4A17D406-9274-44FC-A161-2817F204836C}" destId="{D86CCFED-3BA8-4F00-A52F-3BF8BA030DEE}" srcOrd="8" destOrd="0" presId="urn:microsoft.com/office/officeart/2005/8/layout/hierarchy3"/>
    <dgm:cxn modelId="{D7620A3B-5F81-48D7-A6BA-E321CF3ECD0B}" type="presParOf" srcId="{4A17D406-9274-44FC-A161-2817F204836C}" destId="{A0A213C1-B4FC-4147-A4FD-86C1D9F571CD}" srcOrd="9" destOrd="0" presId="urn:microsoft.com/office/officeart/2005/8/layout/hierarchy3"/>
    <dgm:cxn modelId="{F6DE052D-6332-46C2-B80A-864D8007D2D8}" type="presParOf" srcId="{9026C2AF-AC56-4F51-9A86-59E202AEDD64}" destId="{E063783E-EA17-4CCE-9599-B7EBBADC7C9C}" srcOrd="3" destOrd="0" presId="urn:microsoft.com/office/officeart/2005/8/layout/hierarchy3"/>
    <dgm:cxn modelId="{D9D2C13D-0F86-41C3-B303-0D1A927CDDC3}" type="presParOf" srcId="{E063783E-EA17-4CCE-9599-B7EBBADC7C9C}" destId="{3FB67DF5-F5A8-49C9-939C-A2C8D3259947}" srcOrd="0" destOrd="0" presId="urn:microsoft.com/office/officeart/2005/8/layout/hierarchy3"/>
    <dgm:cxn modelId="{BEFCAFB9-A8A0-47E0-BEF4-A72FABAB28AA}" type="presParOf" srcId="{3FB67DF5-F5A8-49C9-939C-A2C8D3259947}" destId="{F1D36773-90E9-4A9D-94A4-56E5AF0C60D7}" srcOrd="0" destOrd="0" presId="urn:microsoft.com/office/officeart/2005/8/layout/hierarchy3"/>
    <dgm:cxn modelId="{321ECD67-0BDA-41D8-899F-4887464745CB}" type="presParOf" srcId="{3FB67DF5-F5A8-49C9-939C-A2C8D3259947}" destId="{14C2BF0F-CBC9-4F02-80F1-A23A46B69FE2}" srcOrd="1" destOrd="0" presId="urn:microsoft.com/office/officeart/2005/8/layout/hierarchy3"/>
    <dgm:cxn modelId="{1FE469CD-29CE-46EC-A989-CED7D936785A}" type="presParOf" srcId="{E063783E-EA17-4CCE-9599-B7EBBADC7C9C}" destId="{DEABFECA-AF59-41E2-AF51-DB9DB99F3E21}" srcOrd="1" destOrd="0" presId="urn:microsoft.com/office/officeart/2005/8/layout/hierarchy3"/>
    <dgm:cxn modelId="{4387A55F-A459-4C22-8A61-10A1A1AD707A}" type="presParOf" srcId="{DEABFECA-AF59-41E2-AF51-DB9DB99F3E21}" destId="{8BE29E79-1597-4556-8F2B-F491050D1B3D}" srcOrd="0" destOrd="0" presId="urn:microsoft.com/office/officeart/2005/8/layout/hierarchy3"/>
    <dgm:cxn modelId="{522CB7E8-C78A-48D2-88B8-B48770AC6810}" type="presParOf" srcId="{DEABFECA-AF59-41E2-AF51-DB9DB99F3E21}" destId="{81EA4423-22D2-482E-9DBC-B1301FF367F6}" srcOrd="1" destOrd="0" presId="urn:microsoft.com/office/officeart/2005/8/layout/hierarchy3"/>
    <dgm:cxn modelId="{369B8FC4-BC16-4054-865C-8D18B23FBE4C}" type="presParOf" srcId="{DEABFECA-AF59-41E2-AF51-DB9DB99F3E21}" destId="{EF9DEBBB-A6F3-4B1E-970D-D60AFEA9860C}" srcOrd="2" destOrd="0" presId="urn:microsoft.com/office/officeart/2005/8/layout/hierarchy3"/>
    <dgm:cxn modelId="{124F9123-D254-42E1-80A8-EC7F40F5D4CB}" type="presParOf" srcId="{DEABFECA-AF59-41E2-AF51-DB9DB99F3E21}" destId="{36124F9C-C697-4882-8F5D-60779B2979E7}" srcOrd="3" destOrd="0" presId="urn:microsoft.com/office/officeart/2005/8/layout/hierarchy3"/>
    <dgm:cxn modelId="{A7BDF880-AEF0-4EE3-9E38-AAC7AFDED8B4}" type="presParOf" srcId="{9026C2AF-AC56-4F51-9A86-59E202AEDD64}" destId="{F9281DB3-783D-474B-8ECF-C3E0B112A535}" srcOrd="4" destOrd="0" presId="urn:microsoft.com/office/officeart/2005/8/layout/hierarchy3"/>
    <dgm:cxn modelId="{CDF9DD87-0CE3-40E0-A85D-102613CE85E3}" type="presParOf" srcId="{F9281DB3-783D-474B-8ECF-C3E0B112A535}" destId="{35F360B4-EE84-4857-91FC-46B615CA7ED3}" srcOrd="0" destOrd="0" presId="urn:microsoft.com/office/officeart/2005/8/layout/hierarchy3"/>
    <dgm:cxn modelId="{A15FC9DC-8085-4029-B29F-C5BCF1ADFB7D}" type="presParOf" srcId="{35F360B4-EE84-4857-91FC-46B615CA7ED3}" destId="{857DCA6F-62FF-40F3-B24E-197205968F50}" srcOrd="0" destOrd="0" presId="urn:microsoft.com/office/officeart/2005/8/layout/hierarchy3"/>
    <dgm:cxn modelId="{A426CFA2-7943-4D34-B911-B9E170466269}" type="presParOf" srcId="{35F360B4-EE84-4857-91FC-46B615CA7ED3}" destId="{1234D9AA-6DD7-45E1-8B94-41DB5DC4FF80}" srcOrd="1" destOrd="0" presId="urn:microsoft.com/office/officeart/2005/8/layout/hierarchy3"/>
    <dgm:cxn modelId="{7185F75C-C382-4EF6-A9CB-601E81FC1634}" type="presParOf" srcId="{F9281DB3-783D-474B-8ECF-C3E0B112A535}" destId="{73D649D6-832C-4865-85BE-D4B01E60CB24}" srcOrd="1" destOrd="0" presId="urn:microsoft.com/office/officeart/2005/8/layout/hierarchy3"/>
    <dgm:cxn modelId="{71261CA3-8A80-4769-A2F6-AE9D3CC002BE}" type="presParOf" srcId="{9026C2AF-AC56-4F51-9A86-59E202AEDD64}" destId="{E1622DF2-C426-4F8F-836B-5D35F807FECC}" srcOrd="5" destOrd="0" presId="urn:microsoft.com/office/officeart/2005/8/layout/hierarchy3"/>
    <dgm:cxn modelId="{8C930519-1B95-4C92-B7C4-2129C94A7990}" type="presParOf" srcId="{E1622DF2-C426-4F8F-836B-5D35F807FECC}" destId="{0B5C6C06-6F5D-49CD-A6E3-D593D0E8D54B}" srcOrd="0" destOrd="0" presId="urn:microsoft.com/office/officeart/2005/8/layout/hierarchy3"/>
    <dgm:cxn modelId="{337B0027-3365-4F5A-955F-F31E72D72F73}" type="presParOf" srcId="{0B5C6C06-6F5D-49CD-A6E3-D593D0E8D54B}" destId="{3E58D44E-8E3F-4E58-9287-607B77A0AE73}" srcOrd="0" destOrd="0" presId="urn:microsoft.com/office/officeart/2005/8/layout/hierarchy3"/>
    <dgm:cxn modelId="{96059BBE-6B54-42CB-976A-606FB3A1E285}" type="presParOf" srcId="{0B5C6C06-6F5D-49CD-A6E3-D593D0E8D54B}" destId="{2A4EE74F-506C-436F-8FC7-E6D04E43EF75}" srcOrd="1" destOrd="0" presId="urn:microsoft.com/office/officeart/2005/8/layout/hierarchy3"/>
    <dgm:cxn modelId="{4AF727BB-02E7-4E23-8336-8CCED593E681}" type="presParOf" srcId="{E1622DF2-C426-4F8F-836B-5D35F807FECC}" destId="{3495690C-01BF-4AB9-898A-CAE97C80DB0B}" srcOrd="1" destOrd="0" presId="urn:microsoft.com/office/officeart/2005/8/layout/hierarchy3"/>
    <dgm:cxn modelId="{842CF3DD-6DA1-4CE9-9102-4D07044B2414}" type="presParOf" srcId="{3495690C-01BF-4AB9-898A-CAE97C80DB0B}" destId="{71546604-5299-4FAF-9519-5BADCEA2BF6E}" srcOrd="0" destOrd="0" presId="urn:microsoft.com/office/officeart/2005/8/layout/hierarchy3"/>
    <dgm:cxn modelId="{3B87846E-E543-4EDD-A54F-8E1194812A29}" type="presParOf" srcId="{3495690C-01BF-4AB9-898A-CAE97C80DB0B}" destId="{16BE9A65-9FAA-4FA5-AD39-B953702921D6}" srcOrd="1" destOrd="0" presId="urn:microsoft.com/office/officeart/2005/8/layout/hierarchy3"/>
    <dgm:cxn modelId="{21FF942F-C471-4097-84D4-38EC756A5F21}" type="presParOf" srcId="{9026C2AF-AC56-4F51-9A86-59E202AEDD64}" destId="{86735BFC-CBB7-4F20-9772-53029364EF6D}" srcOrd="6" destOrd="0" presId="urn:microsoft.com/office/officeart/2005/8/layout/hierarchy3"/>
    <dgm:cxn modelId="{D9C6515E-E55D-4FE5-8586-D43466A471A0}" type="presParOf" srcId="{86735BFC-CBB7-4F20-9772-53029364EF6D}" destId="{F641BB0E-05E9-47B0-ACBA-33B919A2840F}" srcOrd="0" destOrd="0" presId="urn:microsoft.com/office/officeart/2005/8/layout/hierarchy3"/>
    <dgm:cxn modelId="{67EA45DA-49C3-425C-81EC-5877D703152F}" type="presParOf" srcId="{F641BB0E-05E9-47B0-ACBA-33B919A2840F}" destId="{780C1048-55A5-4BDF-9F2B-E52F44A1F471}" srcOrd="0" destOrd="0" presId="urn:microsoft.com/office/officeart/2005/8/layout/hierarchy3"/>
    <dgm:cxn modelId="{FCB95BBA-95CE-41B3-8B09-B71A6A8F1858}" type="presParOf" srcId="{F641BB0E-05E9-47B0-ACBA-33B919A2840F}" destId="{A3F2BF04-5A94-4226-B58A-52A819BEEAF6}" srcOrd="1" destOrd="0" presId="urn:microsoft.com/office/officeart/2005/8/layout/hierarchy3"/>
    <dgm:cxn modelId="{20C8092D-9D04-4361-B1E5-44D02E9D4E46}" type="presParOf" srcId="{86735BFC-CBB7-4F20-9772-53029364EF6D}" destId="{09248C75-4804-439B-BB16-410D58D0ECC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0716B-BC12-4C6E-98E7-05C62EFE7CEF}">
      <dsp:nvSpPr>
        <dsp:cNvPr id="0" name=""/>
        <dsp:cNvSpPr/>
      </dsp:nvSpPr>
      <dsp:spPr>
        <a:xfrm>
          <a:off x="0" y="0"/>
          <a:ext cx="7992888" cy="1714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rgbClr val="002060"/>
              </a:solidFill>
            </a:rPr>
            <a:t>Деф</a:t>
          </a:r>
          <a:r>
            <a:rPr lang="ru-RU" sz="2800" b="1" kern="1200" dirty="0">
              <a:solidFill>
                <a:schemeClr val="accent1">
                  <a:lumMod val="50000"/>
                </a:schemeClr>
              </a:solidFill>
            </a:rPr>
            <a:t>ицит</a:t>
          </a:r>
          <a:r>
            <a:rPr lang="ru-RU" sz="28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b="1" kern="1200" dirty="0">
              <a:solidFill>
                <a:schemeClr val="accent1">
                  <a:lumMod val="50000"/>
                </a:schemeClr>
              </a:solidFill>
            </a:rPr>
            <a:t>– </a:t>
          </a:r>
          <a:r>
            <a:rPr lang="ru-RU" sz="2800" b="0" kern="1200" dirty="0">
              <a:solidFill>
                <a:schemeClr val="accent1">
                  <a:lumMod val="50000"/>
                </a:schemeClr>
              </a:solidFill>
            </a:rPr>
            <a:t>превышение</a:t>
          </a:r>
          <a:r>
            <a:rPr lang="ru-RU" sz="2800" b="1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kern="1200" dirty="0">
              <a:solidFill>
                <a:schemeClr val="accent1">
                  <a:lumMod val="50000"/>
                </a:schemeClr>
              </a:solidFill>
            </a:rPr>
            <a:t>расходной части бюджета над доходной</a:t>
          </a:r>
          <a:endParaRPr lang="ru-RU" sz="28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769983" y="0"/>
        <a:ext cx="6222904" cy="1714057"/>
      </dsp:txXfrm>
    </dsp:sp>
    <dsp:sp modelId="{82C9E28A-B604-4281-82B9-90405E89532F}">
      <dsp:nvSpPr>
        <dsp:cNvPr id="0" name=""/>
        <dsp:cNvSpPr/>
      </dsp:nvSpPr>
      <dsp:spPr>
        <a:xfrm>
          <a:off x="171405" y="171405"/>
          <a:ext cx="1598577" cy="13712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B9F5C9-5E22-4BDB-BD88-DE69489FCC30}">
      <dsp:nvSpPr>
        <dsp:cNvPr id="0" name=""/>
        <dsp:cNvSpPr/>
      </dsp:nvSpPr>
      <dsp:spPr>
        <a:xfrm>
          <a:off x="0" y="1885463"/>
          <a:ext cx="7992888" cy="1714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43000"/>
                <a:satMod val="16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40000"/>
                <a:tint val="83000"/>
                <a:satMod val="1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chemeClr val="accent1">
                  <a:lumMod val="50000"/>
                </a:schemeClr>
              </a:solidFill>
            </a:rPr>
            <a:t>Профицит - </a:t>
          </a:r>
          <a:r>
            <a:rPr lang="ru-RU" sz="2800" b="0" kern="1200" dirty="0">
              <a:solidFill>
                <a:schemeClr val="accent1">
                  <a:lumMod val="50000"/>
                </a:schemeClr>
              </a:solidFill>
            </a:rPr>
            <a:t>пр</a:t>
          </a:r>
          <a:r>
            <a:rPr lang="ru-RU" sz="2800" kern="1200" dirty="0">
              <a:solidFill>
                <a:schemeClr val="accent1">
                  <a:lumMod val="50000"/>
                </a:schemeClr>
              </a:solidFill>
            </a:rPr>
            <a:t>евышение доходов над расходами  (образуется положительный остаток бюджета)</a:t>
          </a:r>
          <a:endParaRPr lang="ru-RU" sz="28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769983" y="1885463"/>
        <a:ext cx="6222904" cy="1714057"/>
      </dsp:txXfrm>
    </dsp:sp>
    <dsp:sp modelId="{3B8F6C74-0CDB-4426-BE55-C30F40D4B30D}">
      <dsp:nvSpPr>
        <dsp:cNvPr id="0" name=""/>
        <dsp:cNvSpPr/>
      </dsp:nvSpPr>
      <dsp:spPr>
        <a:xfrm>
          <a:off x="171405" y="2056869"/>
          <a:ext cx="1598577" cy="13712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0AD3E9-9DAB-477B-99FA-838937D51A3F}">
      <dsp:nvSpPr>
        <dsp:cNvPr id="0" name=""/>
        <dsp:cNvSpPr/>
      </dsp:nvSpPr>
      <dsp:spPr>
        <a:xfrm rot="16200000">
          <a:off x="900100" y="-900100"/>
          <a:ext cx="2052228" cy="38524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b="1" i="0" kern="1200" dirty="0">
              <a:solidFill>
                <a:srgbClr val="5B052A"/>
              </a:solidFill>
            </a:rPr>
            <a:t>Составление проектов бюджетов</a:t>
          </a:r>
          <a:r>
            <a:rPr lang="ru-RU" sz="1700" b="0" i="0" kern="1200" dirty="0"/>
            <a:t> — подготовка экономического обоснования доходов и расходов бюджета</a:t>
          </a:r>
          <a:endParaRPr lang="ru-RU" sz="1700" kern="1200" dirty="0"/>
        </a:p>
      </dsp:txBody>
      <dsp:txXfrm rot="5400000">
        <a:off x="0" y="0"/>
        <a:ext cx="3852428" cy="1539171"/>
      </dsp:txXfrm>
    </dsp:sp>
    <dsp:sp modelId="{52168AAD-F421-4D51-8C68-A2B9DCB75354}">
      <dsp:nvSpPr>
        <dsp:cNvPr id="0" name=""/>
        <dsp:cNvSpPr/>
      </dsp:nvSpPr>
      <dsp:spPr>
        <a:xfrm>
          <a:off x="3852428" y="0"/>
          <a:ext cx="3852428" cy="20522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3333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13333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3333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b="1" i="0" kern="1200" dirty="0">
              <a:solidFill>
                <a:srgbClr val="5B052A"/>
              </a:solidFill>
            </a:rPr>
            <a:t>Утверждение проектов бюджетов</a:t>
          </a:r>
          <a:r>
            <a:rPr lang="ru-RU" sz="1700" b="0" i="0" kern="1200" dirty="0"/>
            <a:t> — принятие нормативных правовых актов о бюджете соответствующего уровня на очередной финансовый год</a:t>
          </a:r>
          <a:endParaRPr lang="ru-RU" sz="1700" kern="1200" dirty="0"/>
        </a:p>
      </dsp:txBody>
      <dsp:txXfrm>
        <a:off x="3852428" y="0"/>
        <a:ext cx="3852428" cy="1539171"/>
      </dsp:txXfrm>
    </dsp:sp>
    <dsp:sp modelId="{FD4B8565-D8FF-4915-9704-C18BE126AD62}">
      <dsp:nvSpPr>
        <dsp:cNvPr id="0" name=""/>
        <dsp:cNvSpPr/>
      </dsp:nvSpPr>
      <dsp:spPr>
        <a:xfrm rot="10800000">
          <a:off x="0" y="2052228"/>
          <a:ext cx="3852428" cy="20522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26667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b="1" i="0" kern="1200" dirty="0">
              <a:solidFill>
                <a:srgbClr val="5B052A"/>
              </a:solidFill>
            </a:rPr>
            <a:t>Исполнение бюджетов</a:t>
          </a:r>
          <a:r>
            <a:rPr lang="ru-RU" sz="1700" b="0" i="0" kern="1200" dirty="0"/>
            <a:t> — получение доходов бюджета и распределение бюджетных средств в соответствии с нормативно-правовым актом о бюджете</a:t>
          </a:r>
          <a:endParaRPr lang="ru-RU" sz="1700" kern="1200" dirty="0"/>
        </a:p>
      </dsp:txBody>
      <dsp:txXfrm rot="10800000">
        <a:off x="0" y="2565284"/>
        <a:ext cx="3852428" cy="1539171"/>
      </dsp:txXfrm>
    </dsp:sp>
    <dsp:sp modelId="{42E8DC48-BBE7-46F7-8810-CE220EEDF48C}">
      <dsp:nvSpPr>
        <dsp:cNvPr id="0" name=""/>
        <dsp:cNvSpPr/>
      </dsp:nvSpPr>
      <dsp:spPr>
        <a:xfrm rot="5400000">
          <a:off x="4752528" y="1152127"/>
          <a:ext cx="2052228" cy="38524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40000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b="1" i="0" kern="1200" dirty="0">
              <a:solidFill>
                <a:srgbClr val="5B052A"/>
              </a:solidFill>
            </a:rPr>
            <a:t>Контроль и отчет</a:t>
          </a:r>
          <a:r>
            <a:rPr lang="ru-RU" sz="1700" b="0" i="0" kern="1200" dirty="0"/>
            <a:t>— текущий контроль за использованием бюджетных средств и подведение итогов исполнения бюджета по окончании финансового года</a:t>
          </a:r>
          <a:endParaRPr lang="ru-RU" sz="1700" kern="1200" dirty="0"/>
        </a:p>
      </dsp:txBody>
      <dsp:txXfrm rot="-5400000">
        <a:off x="3852428" y="2565284"/>
        <a:ext cx="3852428" cy="1539171"/>
      </dsp:txXfrm>
    </dsp:sp>
    <dsp:sp modelId="{0FA49D3A-AAC1-4286-B2F9-C4D667862C7F}">
      <dsp:nvSpPr>
        <dsp:cNvPr id="0" name=""/>
        <dsp:cNvSpPr/>
      </dsp:nvSpPr>
      <dsp:spPr>
        <a:xfrm>
          <a:off x="2696699" y="1539171"/>
          <a:ext cx="2311456" cy="1026114"/>
        </a:xfrm>
        <a:prstGeom prst="roundRect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kern="1200"/>
            <a:t>Стадии</a:t>
          </a:r>
          <a:endParaRPr lang="ru-RU" sz="4000" b="1" kern="1200" dirty="0"/>
        </a:p>
      </dsp:txBody>
      <dsp:txXfrm>
        <a:off x="2746790" y="1589262"/>
        <a:ext cx="2211274" cy="9259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4010D-574E-4E00-930B-8AF64FB42184}">
      <dsp:nvSpPr>
        <dsp:cNvPr id="0" name=""/>
        <dsp:cNvSpPr/>
      </dsp:nvSpPr>
      <dsp:spPr>
        <a:xfrm>
          <a:off x="2733971" y="1806"/>
          <a:ext cx="2848484" cy="2632119"/>
        </a:xfrm>
        <a:prstGeom prst="ellipse">
          <a:avLst/>
        </a:prstGeom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5 345,91 тыс. руб.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изменение остатков средств бюджета</a:t>
          </a:r>
        </a:p>
      </dsp:txBody>
      <dsp:txXfrm>
        <a:off x="3151122" y="387271"/>
        <a:ext cx="2014182" cy="18611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0A78E-BABE-4638-86AE-0BF4A84E0B41}">
      <dsp:nvSpPr>
        <dsp:cNvPr id="0" name=""/>
        <dsp:cNvSpPr/>
      </dsp:nvSpPr>
      <dsp:spPr>
        <a:xfrm>
          <a:off x="6916" y="61497"/>
          <a:ext cx="1830545" cy="1380482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86,96%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 на доходы физических лиц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91 840,98 т. р.</a:t>
          </a:r>
        </a:p>
      </dsp:txBody>
      <dsp:txXfrm>
        <a:off x="47349" y="101930"/>
        <a:ext cx="1749679" cy="1299616"/>
      </dsp:txXfrm>
    </dsp:sp>
    <dsp:sp modelId="{5600FE4F-104D-430A-8FAC-417C81E261A1}">
      <dsp:nvSpPr>
        <dsp:cNvPr id="0" name=""/>
        <dsp:cNvSpPr/>
      </dsp:nvSpPr>
      <dsp:spPr>
        <a:xfrm>
          <a:off x="189970" y="1441980"/>
          <a:ext cx="183054" cy="7468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888"/>
              </a:lnTo>
              <a:lnTo>
                <a:pt x="183054" y="746888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958EFB-0420-444A-9782-F115EB69D9D1}">
      <dsp:nvSpPr>
        <dsp:cNvPr id="0" name=""/>
        <dsp:cNvSpPr/>
      </dsp:nvSpPr>
      <dsp:spPr>
        <a:xfrm>
          <a:off x="373025" y="1599107"/>
          <a:ext cx="1372703" cy="11795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НДФЛ (за </a:t>
          </a:r>
          <a:r>
            <a:rPr lang="ru-RU" sz="1200" kern="1200" dirty="0" err="1">
              <a:latin typeface="Times New Roman" pitchFamily="18" charset="0"/>
              <a:cs typeface="Times New Roman" pitchFamily="18" charset="0"/>
            </a:rPr>
            <a:t>искл</a:t>
          </a: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. доходов в соответствии со ст. 227, 227.1, 228 НК РФ)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91 750,92 т. р.</a:t>
          </a:r>
        </a:p>
      </dsp:txBody>
      <dsp:txXfrm>
        <a:off x="407572" y="1633654"/>
        <a:ext cx="1303609" cy="1110428"/>
      </dsp:txXfrm>
    </dsp:sp>
    <dsp:sp modelId="{C885AA89-A391-4151-AAC1-E62F9CD4C2D0}">
      <dsp:nvSpPr>
        <dsp:cNvPr id="0" name=""/>
        <dsp:cNvSpPr/>
      </dsp:nvSpPr>
      <dsp:spPr>
        <a:xfrm>
          <a:off x="189970" y="1441980"/>
          <a:ext cx="183054" cy="18080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8031"/>
              </a:lnTo>
              <a:lnTo>
                <a:pt x="183054" y="1808031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2929D9-7CEB-4760-B86E-E0F0CCC1D8DB}">
      <dsp:nvSpPr>
        <dsp:cNvPr id="0" name=""/>
        <dsp:cNvSpPr/>
      </dsp:nvSpPr>
      <dsp:spPr>
        <a:xfrm>
          <a:off x="373025" y="2935757"/>
          <a:ext cx="1419032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59866"/>
              <a:satOff val="-690"/>
              <a:lumOff val="1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ИП (ст. 224 НК РФ)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5,97 т. р.</a:t>
          </a:r>
        </a:p>
      </dsp:txBody>
      <dsp:txXfrm>
        <a:off x="391433" y="2954165"/>
        <a:ext cx="1382216" cy="591693"/>
      </dsp:txXfrm>
    </dsp:sp>
    <dsp:sp modelId="{6DC3A4F8-3377-4A00-9E4F-ED24BC75B9FE}">
      <dsp:nvSpPr>
        <dsp:cNvPr id="0" name=""/>
        <dsp:cNvSpPr/>
      </dsp:nvSpPr>
      <dsp:spPr>
        <a:xfrm>
          <a:off x="189970" y="1441980"/>
          <a:ext cx="183054" cy="2593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3668"/>
              </a:lnTo>
              <a:lnTo>
                <a:pt x="183054" y="2593668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FD0236-3F05-46CA-AD54-C8158E943CBD}">
      <dsp:nvSpPr>
        <dsp:cNvPr id="0" name=""/>
        <dsp:cNvSpPr/>
      </dsp:nvSpPr>
      <dsp:spPr>
        <a:xfrm>
          <a:off x="373025" y="3721393"/>
          <a:ext cx="1505495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119732"/>
              <a:satOff val="-1380"/>
              <a:lumOff val="3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НДФЛ  (ст. 228 НК РФ)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84,09 т. р.</a:t>
          </a:r>
        </a:p>
      </dsp:txBody>
      <dsp:txXfrm>
        <a:off x="391433" y="3739801"/>
        <a:ext cx="1468679" cy="591693"/>
      </dsp:txXfrm>
    </dsp:sp>
    <dsp:sp modelId="{432CD0A1-179E-4116-8F98-5C4AA410E65E}">
      <dsp:nvSpPr>
        <dsp:cNvPr id="0" name=""/>
        <dsp:cNvSpPr/>
      </dsp:nvSpPr>
      <dsp:spPr>
        <a:xfrm>
          <a:off x="2151715" y="61497"/>
          <a:ext cx="1257018" cy="1359408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3,45%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акцизы по подакцизным товарам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3 642,14 </a:t>
          </a:r>
          <a:r>
            <a:rPr lang="ru-RU" sz="15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2188532" y="98314"/>
        <a:ext cx="1183384" cy="1285774"/>
      </dsp:txXfrm>
    </dsp:sp>
    <dsp:sp modelId="{9C5BA31A-E177-4860-92A0-D62B31A38F50}">
      <dsp:nvSpPr>
        <dsp:cNvPr id="0" name=""/>
        <dsp:cNvSpPr/>
      </dsp:nvSpPr>
      <dsp:spPr>
        <a:xfrm>
          <a:off x="2277417" y="1420906"/>
          <a:ext cx="125701" cy="4713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1381"/>
              </a:lnTo>
              <a:lnTo>
                <a:pt x="125701" y="471381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78B13E-9A50-41E2-8066-4E1C5A827C71}">
      <dsp:nvSpPr>
        <dsp:cNvPr id="0" name=""/>
        <dsp:cNvSpPr/>
      </dsp:nvSpPr>
      <dsp:spPr>
        <a:xfrm>
          <a:off x="2403119" y="1578033"/>
          <a:ext cx="1082443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179598"/>
              <a:satOff val="-2070"/>
              <a:lumOff val="4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автомобильный бензин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2 501,38 т. р.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21527" y="1596441"/>
        <a:ext cx="1045627" cy="591693"/>
      </dsp:txXfrm>
    </dsp:sp>
    <dsp:sp modelId="{E6456025-C416-4FF6-9588-CF0EECC8F3A2}">
      <dsp:nvSpPr>
        <dsp:cNvPr id="0" name=""/>
        <dsp:cNvSpPr/>
      </dsp:nvSpPr>
      <dsp:spPr>
        <a:xfrm>
          <a:off x="2277417" y="1420906"/>
          <a:ext cx="125701" cy="1382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2946"/>
              </a:lnTo>
              <a:lnTo>
                <a:pt x="125701" y="1382946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6A5E57-1005-4478-A155-4208F47C5F29}">
      <dsp:nvSpPr>
        <dsp:cNvPr id="0" name=""/>
        <dsp:cNvSpPr/>
      </dsp:nvSpPr>
      <dsp:spPr>
        <a:xfrm>
          <a:off x="2403119" y="2363669"/>
          <a:ext cx="1098684" cy="8803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239464"/>
              <a:satOff val="-2759"/>
              <a:lumOff val="6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дизельное топливо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 1 269,66  т. р.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28904" y="2389454"/>
        <a:ext cx="1047114" cy="828795"/>
      </dsp:txXfrm>
    </dsp:sp>
    <dsp:sp modelId="{76833394-3481-486C-A740-F9A28FF918A0}">
      <dsp:nvSpPr>
        <dsp:cNvPr id="0" name=""/>
        <dsp:cNvSpPr/>
      </dsp:nvSpPr>
      <dsp:spPr>
        <a:xfrm>
          <a:off x="2277417" y="1420906"/>
          <a:ext cx="125701" cy="22945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4510"/>
              </a:lnTo>
              <a:lnTo>
                <a:pt x="125701" y="2294510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BFAB02-1ECF-48D7-B97A-AC6F81126F83}">
      <dsp:nvSpPr>
        <dsp:cNvPr id="0" name=""/>
        <dsp:cNvSpPr/>
      </dsp:nvSpPr>
      <dsp:spPr>
        <a:xfrm>
          <a:off x="2403119" y="3401162"/>
          <a:ext cx="1098684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299330"/>
              <a:satOff val="-3449"/>
              <a:lumOff val="7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на моторные масла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 34,40 т. р.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21527" y="3419570"/>
        <a:ext cx="1061868" cy="591693"/>
      </dsp:txXfrm>
    </dsp:sp>
    <dsp:sp modelId="{E68FCB47-2D40-4E2F-AF1B-4EB4C8963DB0}">
      <dsp:nvSpPr>
        <dsp:cNvPr id="0" name=""/>
        <dsp:cNvSpPr/>
      </dsp:nvSpPr>
      <dsp:spPr>
        <a:xfrm>
          <a:off x="2277417" y="1420906"/>
          <a:ext cx="125701" cy="3080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80146"/>
              </a:lnTo>
              <a:lnTo>
                <a:pt x="125701" y="3080146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A747BA-B556-4EB2-8E61-7D0701B300DE}">
      <dsp:nvSpPr>
        <dsp:cNvPr id="0" name=""/>
        <dsp:cNvSpPr/>
      </dsp:nvSpPr>
      <dsp:spPr>
        <a:xfrm>
          <a:off x="2403119" y="4186798"/>
          <a:ext cx="1005614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359196"/>
              <a:satOff val="-4139"/>
              <a:lumOff val="9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на прямогонный бензин -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163,30 </a:t>
          </a:r>
          <a:r>
            <a:rPr lang="ru-RU" sz="1200" b="1" kern="1200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2421527" y="4205206"/>
        <a:ext cx="968798" cy="591693"/>
      </dsp:txXfrm>
    </dsp:sp>
    <dsp:sp modelId="{F56841BD-AAB8-4051-8E8E-ADE9959CABF3}">
      <dsp:nvSpPr>
        <dsp:cNvPr id="0" name=""/>
        <dsp:cNvSpPr/>
      </dsp:nvSpPr>
      <dsp:spPr>
        <a:xfrm>
          <a:off x="3722988" y="61497"/>
          <a:ext cx="1257018" cy="1312823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7,97%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налоги на совокупный доход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8 421,75 </a:t>
          </a:r>
          <a:r>
            <a:rPr lang="ru-RU" sz="15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3759805" y="98314"/>
        <a:ext cx="1183384" cy="1239189"/>
      </dsp:txXfrm>
    </dsp:sp>
    <dsp:sp modelId="{FA55447C-4E3E-432B-8B19-76CC85A38D54}">
      <dsp:nvSpPr>
        <dsp:cNvPr id="0" name=""/>
        <dsp:cNvSpPr/>
      </dsp:nvSpPr>
      <dsp:spPr>
        <a:xfrm>
          <a:off x="3848690" y="1374321"/>
          <a:ext cx="179562" cy="17159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5936"/>
              </a:lnTo>
              <a:lnTo>
                <a:pt x="179562" y="1715936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4BF617-8082-4AFD-8CFA-98CA65B070D4}">
      <dsp:nvSpPr>
        <dsp:cNvPr id="0" name=""/>
        <dsp:cNvSpPr/>
      </dsp:nvSpPr>
      <dsp:spPr>
        <a:xfrm>
          <a:off x="4028252" y="2776003"/>
          <a:ext cx="1005614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419062"/>
              <a:satOff val="-4829"/>
              <a:lumOff val="107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УСН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4 321,05 т. р.</a:t>
          </a:r>
        </a:p>
      </dsp:txBody>
      <dsp:txXfrm>
        <a:off x="4046660" y="2794411"/>
        <a:ext cx="968798" cy="591693"/>
      </dsp:txXfrm>
    </dsp:sp>
    <dsp:sp modelId="{88C45F44-9BE1-40FD-BCF2-7AF05595B80A}">
      <dsp:nvSpPr>
        <dsp:cNvPr id="0" name=""/>
        <dsp:cNvSpPr/>
      </dsp:nvSpPr>
      <dsp:spPr>
        <a:xfrm>
          <a:off x="3848690" y="1374321"/>
          <a:ext cx="152350" cy="3837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3780"/>
              </a:lnTo>
              <a:lnTo>
                <a:pt x="152350" y="383780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11D96D-04C4-47C0-BB52-E89564B6575B}">
      <dsp:nvSpPr>
        <dsp:cNvPr id="0" name=""/>
        <dsp:cNvSpPr/>
      </dsp:nvSpPr>
      <dsp:spPr>
        <a:xfrm>
          <a:off x="4001040" y="1443846"/>
          <a:ext cx="1005614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478928"/>
              <a:satOff val="-5519"/>
              <a:lumOff val="12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ЕНВД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3 734,67 т. р.</a:t>
          </a:r>
        </a:p>
      </dsp:txBody>
      <dsp:txXfrm>
        <a:off x="4019448" y="1462254"/>
        <a:ext cx="968798" cy="591693"/>
      </dsp:txXfrm>
    </dsp:sp>
    <dsp:sp modelId="{B93B2604-FF06-4BD9-B172-56EECB45D483}">
      <dsp:nvSpPr>
        <dsp:cNvPr id="0" name=""/>
        <dsp:cNvSpPr/>
      </dsp:nvSpPr>
      <dsp:spPr>
        <a:xfrm>
          <a:off x="3848690" y="1374321"/>
          <a:ext cx="152350" cy="10534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53425"/>
              </a:lnTo>
              <a:lnTo>
                <a:pt x="152350" y="1053425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CF266-7D45-4BC7-A6D6-AC3BC8B57B01}">
      <dsp:nvSpPr>
        <dsp:cNvPr id="0" name=""/>
        <dsp:cNvSpPr/>
      </dsp:nvSpPr>
      <dsp:spPr>
        <a:xfrm>
          <a:off x="4001040" y="2113491"/>
          <a:ext cx="1005614" cy="628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538793"/>
              <a:satOff val="-6209"/>
              <a:lumOff val="13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Патент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366,03 т. р.</a:t>
          </a:r>
        </a:p>
      </dsp:txBody>
      <dsp:txXfrm>
        <a:off x="4019448" y="2131899"/>
        <a:ext cx="968798" cy="591693"/>
      </dsp:txXfrm>
    </dsp:sp>
    <dsp:sp modelId="{F1D36773-90E9-4A9D-94A4-56E5AF0C60D7}">
      <dsp:nvSpPr>
        <dsp:cNvPr id="0" name=""/>
        <dsp:cNvSpPr/>
      </dsp:nvSpPr>
      <dsp:spPr>
        <a:xfrm>
          <a:off x="5294260" y="61497"/>
          <a:ext cx="1257018" cy="1359408"/>
        </a:xfrm>
        <a:prstGeom prst="roundRect">
          <a:avLst>
            <a:gd name="adj" fmla="val 10000"/>
          </a:avLst>
        </a:prstGeom>
        <a:solidFill>
          <a:schemeClr val="accent2">
            <a:hueOff val="-628592"/>
            <a:satOff val="-7244"/>
            <a:lumOff val="161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0,17%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налоги на имущество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180,44 т.р.</a:t>
          </a:r>
        </a:p>
      </dsp:txBody>
      <dsp:txXfrm>
        <a:off x="5331077" y="98314"/>
        <a:ext cx="1183384" cy="1285774"/>
      </dsp:txXfrm>
    </dsp:sp>
    <dsp:sp modelId="{8BE29E79-1597-4556-8F2B-F491050D1B3D}">
      <dsp:nvSpPr>
        <dsp:cNvPr id="0" name=""/>
        <dsp:cNvSpPr/>
      </dsp:nvSpPr>
      <dsp:spPr>
        <a:xfrm>
          <a:off x="5419962" y="1420906"/>
          <a:ext cx="125701" cy="616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6737"/>
              </a:lnTo>
              <a:lnTo>
                <a:pt x="125701" y="616737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A4423-22D2-482E-9DBC-B1301FF367F6}">
      <dsp:nvSpPr>
        <dsp:cNvPr id="0" name=""/>
        <dsp:cNvSpPr/>
      </dsp:nvSpPr>
      <dsp:spPr>
        <a:xfrm>
          <a:off x="5545664" y="1578033"/>
          <a:ext cx="1005614" cy="9192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598659"/>
              <a:satOff val="-6899"/>
              <a:lumOff val="15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Налог на имущество физ.лиц.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4,00 т. р.</a:t>
          </a:r>
        </a:p>
      </dsp:txBody>
      <dsp:txXfrm>
        <a:off x="5572587" y="1604956"/>
        <a:ext cx="951768" cy="865373"/>
      </dsp:txXfrm>
    </dsp:sp>
    <dsp:sp modelId="{B20B436A-0A59-494C-AE59-EA7655BE841E}">
      <dsp:nvSpPr>
        <dsp:cNvPr id="0" name=""/>
        <dsp:cNvSpPr/>
      </dsp:nvSpPr>
      <dsp:spPr>
        <a:xfrm>
          <a:off x="5419962" y="1420906"/>
          <a:ext cx="125701" cy="18040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4053"/>
              </a:lnTo>
              <a:lnTo>
                <a:pt x="125701" y="1804053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A2B13F-0FE0-476A-A46D-6F835E61B3F0}">
      <dsp:nvSpPr>
        <dsp:cNvPr id="0" name=""/>
        <dsp:cNvSpPr/>
      </dsp:nvSpPr>
      <dsp:spPr>
        <a:xfrm>
          <a:off x="5545664" y="2654380"/>
          <a:ext cx="1005614" cy="11411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658525"/>
              <a:satOff val="-7588"/>
              <a:lumOff val="16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Земельный налог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176,44 т. р.</a:t>
          </a:r>
        </a:p>
      </dsp:txBody>
      <dsp:txXfrm>
        <a:off x="5575117" y="2683833"/>
        <a:ext cx="946708" cy="1082252"/>
      </dsp:txXfrm>
    </dsp:sp>
    <dsp:sp modelId="{7755E05A-5DB2-4C6E-8EB1-AFC73F74CF1B}">
      <dsp:nvSpPr>
        <dsp:cNvPr id="0" name=""/>
        <dsp:cNvSpPr/>
      </dsp:nvSpPr>
      <dsp:spPr>
        <a:xfrm>
          <a:off x="6865533" y="61497"/>
          <a:ext cx="1467103" cy="1359408"/>
        </a:xfrm>
        <a:prstGeom prst="roundRect">
          <a:avLst>
            <a:gd name="adj" fmla="val 10000"/>
          </a:avLst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1,45%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государственная пошлина и прочие налоги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1 529,46 </a:t>
          </a:r>
          <a:r>
            <a:rPr lang="ru-RU" sz="15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5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6905349" y="101313"/>
        <a:ext cx="1387471" cy="1279776"/>
      </dsp:txXfrm>
    </dsp:sp>
    <dsp:sp modelId="{81A1315B-5639-4F9E-8A66-5380ACB81F90}">
      <dsp:nvSpPr>
        <dsp:cNvPr id="0" name=""/>
        <dsp:cNvSpPr/>
      </dsp:nvSpPr>
      <dsp:spPr>
        <a:xfrm>
          <a:off x="7012243" y="1420906"/>
          <a:ext cx="146710" cy="82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2306"/>
              </a:lnTo>
              <a:lnTo>
                <a:pt x="146710" y="822306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CCA8F9-8BA7-4410-814A-0E07744769BA}">
      <dsp:nvSpPr>
        <dsp:cNvPr id="0" name=""/>
        <dsp:cNvSpPr/>
      </dsp:nvSpPr>
      <dsp:spPr>
        <a:xfrm>
          <a:off x="7158954" y="1578033"/>
          <a:ext cx="1299736" cy="13303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718391"/>
              <a:satOff val="-8278"/>
              <a:lumOff val="18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По делам, рассматриваемых в судах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1 529,59 т. р.</a:t>
          </a:r>
        </a:p>
      </dsp:txBody>
      <dsp:txXfrm>
        <a:off x="7197022" y="1616101"/>
        <a:ext cx="1223600" cy="1254222"/>
      </dsp:txXfrm>
    </dsp:sp>
    <dsp:sp modelId="{AB003D6D-1DF9-49BC-8904-345905C9C731}">
      <dsp:nvSpPr>
        <dsp:cNvPr id="0" name=""/>
        <dsp:cNvSpPr/>
      </dsp:nvSpPr>
      <dsp:spPr>
        <a:xfrm>
          <a:off x="7012243" y="1420906"/>
          <a:ext cx="146710" cy="20600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0045"/>
              </a:lnTo>
              <a:lnTo>
                <a:pt x="146710" y="2060045"/>
              </a:lnTo>
            </a:path>
          </a:pathLst>
        </a:custGeom>
        <a:noFill/>
        <a:ln w="190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3CC233-4EEF-48E2-977B-E763054D8B50}">
      <dsp:nvSpPr>
        <dsp:cNvPr id="0" name=""/>
        <dsp:cNvSpPr/>
      </dsp:nvSpPr>
      <dsp:spPr>
        <a:xfrm>
          <a:off x="7158954" y="3065519"/>
          <a:ext cx="1710439" cy="8308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778257"/>
              <a:satOff val="-8968"/>
              <a:lumOff val="20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За выдачу разрешения на установку рекламной конструкции 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0,00 т. р.</a:t>
          </a:r>
        </a:p>
      </dsp:txBody>
      <dsp:txXfrm>
        <a:off x="7183289" y="3089854"/>
        <a:ext cx="1661769" cy="782193"/>
      </dsp:txXfrm>
    </dsp:sp>
    <dsp:sp modelId="{C4793E88-A55D-4B7C-82CD-F09068BB539B}">
      <dsp:nvSpPr>
        <dsp:cNvPr id="0" name=""/>
        <dsp:cNvSpPr/>
      </dsp:nvSpPr>
      <dsp:spPr>
        <a:xfrm>
          <a:off x="7012243" y="1420906"/>
          <a:ext cx="146710" cy="3054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54296"/>
              </a:lnTo>
              <a:lnTo>
                <a:pt x="146710" y="3054296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75DAEF-FE6D-423E-A39A-FC7D9CC4BA81}">
      <dsp:nvSpPr>
        <dsp:cNvPr id="0" name=""/>
        <dsp:cNvSpPr/>
      </dsp:nvSpPr>
      <dsp:spPr>
        <a:xfrm>
          <a:off x="7158954" y="4053510"/>
          <a:ext cx="1726609" cy="8433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838123"/>
              <a:satOff val="-9658"/>
              <a:lumOff val="21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0" kern="1200" dirty="0" err="1">
              <a:latin typeface="Times New Roman" pitchFamily="18" charset="0"/>
              <a:cs typeface="Times New Roman" pitchFamily="18" charset="0"/>
            </a:rPr>
            <a:t>Задолж-ть</a:t>
          </a: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 и перерасчеты по отмененным местным налогам и сборам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: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 -0,13 </a:t>
          </a:r>
          <a:r>
            <a:rPr lang="ru-RU" sz="1200" b="1" kern="1200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7183656" y="4078212"/>
        <a:ext cx="1677205" cy="7939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0A78E-BABE-4638-86AE-0BF4A84E0B41}">
      <dsp:nvSpPr>
        <dsp:cNvPr id="0" name=""/>
        <dsp:cNvSpPr/>
      </dsp:nvSpPr>
      <dsp:spPr>
        <a:xfrm>
          <a:off x="1918" y="533653"/>
          <a:ext cx="1286154" cy="11265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5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53,62%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от использования имущества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12 365,73 т. р.</a:t>
          </a:r>
        </a:p>
      </dsp:txBody>
      <dsp:txXfrm>
        <a:off x="34914" y="566649"/>
        <a:ext cx="1220162" cy="1060567"/>
      </dsp:txXfrm>
    </dsp:sp>
    <dsp:sp modelId="{5600FE4F-104D-430A-8FAC-417C81E261A1}">
      <dsp:nvSpPr>
        <dsp:cNvPr id="0" name=""/>
        <dsp:cNvSpPr/>
      </dsp:nvSpPr>
      <dsp:spPr>
        <a:xfrm>
          <a:off x="130534" y="1660213"/>
          <a:ext cx="128615" cy="527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7086"/>
              </a:lnTo>
              <a:lnTo>
                <a:pt x="128615" y="527086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958EFB-0420-444A-9782-F115EB69D9D1}">
      <dsp:nvSpPr>
        <dsp:cNvPr id="0" name=""/>
        <dsp:cNvSpPr/>
      </dsp:nvSpPr>
      <dsp:spPr>
        <a:xfrm>
          <a:off x="259149" y="1788438"/>
          <a:ext cx="1302887" cy="797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сдачи в аренду </a:t>
          </a:r>
          <a:r>
            <a:rPr lang="ru-RU" sz="1200" kern="1200" dirty="0" err="1">
              <a:latin typeface="Times New Roman" pitchFamily="18" charset="0"/>
              <a:cs typeface="Times New Roman" pitchFamily="18" charset="0"/>
            </a:rPr>
            <a:t>неразграничен</a:t>
          </a: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kern="1200" dirty="0" err="1">
              <a:latin typeface="Times New Roman" pitchFamily="18" charset="0"/>
              <a:cs typeface="Times New Roman" pitchFamily="18" charset="0"/>
            </a:rPr>
            <a:t>зем</a:t>
          </a: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. участков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 1 614,35 т. р.</a:t>
          </a:r>
        </a:p>
      </dsp:txBody>
      <dsp:txXfrm>
        <a:off x="282513" y="1811802"/>
        <a:ext cx="1256159" cy="750994"/>
      </dsp:txXfrm>
    </dsp:sp>
    <dsp:sp modelId="{C885AA89-A391-4151-AAC1-E62F9CD4C2D0}">
      <dsp:nvSpPr>
        <dsp:cNvPr id="0" name=""/>
        <dsp:cNvSpPr/>
      </dsp:nvSpPr>
      <dsp:spPr>
        <a:xfrm>
          <a:off x="130534" y="1660213"/>
          <a:ext cx="128615" cy="1370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203"/>
              </a:lnTo>
              <a:lnTo>
                <a:pt x="128615" y="1370203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2929D9-7CEB-4760-B86E-E0F0CCC1D8DB}">
      <dsp:nvSpPr>
        <dsp:cNvPr id="0" name=""/>
        <dsp:cNvSpPr/>
      </dsp:nvSpPr>
      <dsp:spPr>
        <a:xfrm>
          <a:off x="259149" y="2714386"/>
          <a:ext cx="1330994" cy="632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02063"/>
              <a:satOff val="15"/>
              <a:lumOff val="-36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сдачи в аренду земли </a:t>
          </a:r>
          <a:r>
            <a:rPr lang="ru-RU" sz="1200" kern="1200" dirty="0" err="1">
              <a:latin typeface="Times New Roman" pitchFamily="18" charset="0"/>
              <a:cs typeface="Times New Roman" pitchFamily="18" charset="0"/>
            </a:rPr>
            <a:t>гор.округа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3 209,48 т. р.</a:t>
          </a:r>
        </a:p>
      </dsp:txBody>
      <dsp:txXfrm>
        <a:off x="277661" y="2732898"/>
        <a:ext cx="1293970" cy="595035"/>
      </dsp:txXfrm>
    </dsp:sp>
    <dsp:sp modelId="{85EC1A3C-2843-4FBB-8D07-9FF5AA620725}">
      <dsp:nvSpPr>
        <dsp:cNvPr id="0" name=""/>
        <dsp:cNvSpPr/>
      </dsp:nvSpPr>
      <dsp:spPr>
        <a:xfrm>
          <a:off x="130534" y="1660213"/>
          <a:ext cx="128615" cy="20709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0910"/>
              </a:lnTo>
              <a:lnTo>
                <a:pt x="128615" y="2070910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BBD2DE-A87F-4325-A57B-70B085B777E0}">
      <dsp:nvSpPr>
        <dsp:cNvPr id="0" name=""/>
        <dsp:cNvSpPr/>
      </dsp:nvSpPr>
      <dsp:spPr>
        <a:xfrm>
          <a:off x="259149" y="3474672"/>
          <a:ext cx="1287311" cy="5129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04126"/>
              <a:satOff val="30"/>
              <a:lumOff val="-71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сдачи в аренду имущества казны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6 037,42 т. р.</a:t>
          </a:r>
          <a:endParaRPr lang="ru-RU" sz="1200" kern="1200" dirty="0"/>
        </a:p>
      </dsp:txBody>
      <dsp:txXfrm>
        <a:off x="274171" y="3489694"/>
        <a:ext cx="1257267" cy="482858"/>
      </dsp:txXfrm>
    </dsp:sp>
    <dsp:sp modelId="{6DC3A4F8-3377-4A00-9E4F-ED24BC75B9FE}">
      <dsp:nvSpPr>
        <dsp:cNvPr id="0" name=""/>
        <dsp:cNvSpPr/>
      </dsp:nvSpPr>
      <dsp:spPr>
        <a:xfrm>
          <a:off x="130534" y="1660213"/>
          <a:ext cx="128615" cy="25980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8045"/>
              </a:lnTo>
              <a:lnTo>
                <a:pt x="128615" y="2598045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FD0236-3F05-46CA-AD54-C8158E943CBD}">
      <dsp:nvSpPr>
        <dsp:cNvPr id="0" name=""/>
        <dsp:cNvSpPr/>
      </dsp:nvSpPr>
      <dsp:spPr>
        <a:xfrm>
          <a:off x="259149" y="4115800"/>
          <a:ext cx="1324346" cy="2849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06190"/>
              <a:satOff val="45"/>
              <a:lumOff val="-107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Доходы </a:t>
          </a:r>
          <a:r>
            <a:rPr lang="ru-RU" sz="1200" kern="1200" dirty="0" err="1">
              <a:latin typeface="Times New Roman" pitchFamily="18" charset="0"/>
              <a:cs typeface="Times New Roman" pitchFamily="18" charset="0"/>
            </a:rPr>
            <a:t>МУПов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48,90 т. р.</a:t>
          </a:r>
        </a:p>
      </dsp:txBody>
      <dsp:txXfrm>
        <a:off x="267494" y="4124145"/>
        <a:ext cx="1307656" cy="268227"/>
      </dsp:txXfrm>
    </dsp:sp>
    <dsp:sp modelId="{4823D0B0-26F5-4D9F-938E-3F79EF96B858}">
      <dsp:nvSpPr>
        <dsp:cNvPr id="0" name=""/>
        <dsp:cNvSpPr/>
      </dsp:nvSpPr>
      <dsp:spPr>
        <a:xfrm>
          <a:off x="130534" y="1660213"/>
          <a:ext cx="128615" cy="3125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5181"/>
              </a:lnTo>
              <a:lnTo>
                <a:pt x="128615" y="312518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022BC6-3516-47E6-B27B-8B073E68A5E6}">
      <dsp:nvSpPr>
        <dsp:cNvPr id="0" name=""/>
        <dsp:cNvSpPr/>
      </dsp:nvSpPr>
      <dsp:spPr>
        <a:xfrm>
          <a:off x="259149" y="4528943"/>
          <a:ext cx="1367521" cy="5129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08253"/>
              <a:satOff val="60"/>
              <a:lumOff val="-143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Прочие доходы от </a:t>
          </a:r>
          <a:r>
            <a:rPr lang="ru-RU" sz="1200" kern="1200" dirty="0" err="1"/>
            <a:t>исп-ия</a:t>
          </a:r>
          <a:r>
            <a:rPr lang="ru-RU" sz="1200" kern="1200" dirty="0"/>
            <a:t> имущества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/>
            <a:t>1 455,58 т. р.</a:t>
          </a:r>
        </a:p>
      </dsp:txBody>
      <dsp:txXfrm>
        <a:off x="274171" y="4543965"/>
        <a:ext cx="1337477" cy="482858"/>
      </dsp:txXfrm>
    </dsp:sp>
    <dsp:sp modelId="{432CD0A1-179E-4116-8F98-5C4AA410E65E}">
      <dsp:nvSpPr>
        <dsp:cNvPr id="0" name=""/>
        <dsp:cNvSpPr/>
      </dsp:nvSpPr>
      <dsp:spPr>
        <a:xfrm>
          <a:off x="1818487" y="533653"/>
          <a:ext cx="1291929" cy="1362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367427"/>
                <a:satOff val="54"/>
                <a:lumOff val="-1294"/>
                <a:alphaOff val="0"/>
                <a:tint val="1000"/>
                <a:satMod val="255000"/>
              </a:schemeClr>
            </a:gs>
            <a:gs pos="55000">
              <a:schemeClr val="accent5">
                <a:hueOff val="-367427"/>
                <a:satOff val="54"/>
                <a:lumOff val="-1294"/>
                <a:alphaOff val="0"/>
                <a:tint val="12000"/>
                <a:satMod val="255000"/>
              </a:schemeClr>
            </a:gs>
            <a:gs pos="100000">
              <a:schemeClr val="accent5">
                <a:hueOff val="-367427"/>
                <a:satOff val="54"/>
                <a:lumOff val="-1294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1,21%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платежи при пользовании природными ресурсами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 278,09 т. р.</a:t>
          </a:r>
        </a:p>
      </dsp:txBody>
      <dsp:txXfrm>
        <a:off x="1856326" y="571492"/>
        <a:ext cx="1216251" cy="1286544"/>
      </dsp:txXfrm>
    </dsp:sp>
    <dsp:sp modelId="{9C5BA31A-E177-4860-92A0-D62B31A38F50}">
      <dsp:nvSpPr>
        <dsp:cNvPr id="0" name=""/>
        <dsp:cNvSpPr/>
      </dsp:nvSpPr>
      <dsp:spPr>
        <a:xfrm>
          <a:off x="1947680" y="1895876"/>
          <a:ext cx="129192" cy="476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6311"/>
              </a:lnTo>
              <a:lnTo>
                <a:pt x="129192" y="47631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78B13E-9A50-41E2-8066-4E1C5A827C71}">
      <dsp:nvSpPr>
        <dsp:cNvPr id="0" name=""/>
        <dsp:cNvSpPr/>
      </dsp:nvSpPr>
      <dsp:spPr>
        <a:xfrm>
          <a:off x="2076873" y="2024102"/>
          <a:ext cx="1025878" cy="696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10316"/>
              <a:satOff val="75"/>
              <a:lumOff val="-179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Выбросы стационарными объектами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2,01 т. р.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97263" y="2044492"/>
        <a:ext cx="985098" cy="655392"/>
      </dsp:txXfrm>
    </dsp:sp>
    <dsp:sp modelId="{E6456025-C416-4FF6-9588-CF0EECC8F3A2}">
      <dsp:nvSpPr>
        <dsp:cNvPr id="0" name=""/>
        <dsp:cNvSpPr/>
      </dsp:nvSpPr>
      <dsp:spPr>
        <a:xfrm>
          <a:off x="1947680" y="1895876"/>
          <a:ext cx="129192" cy="13118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11840"/>
              </a:lnTo>
              <a:lnTo>
                <a:pt x="129192" y="1311840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6A5E57-1005-4478-A155-4208F47C5F29}">
      <dsp:nvSpPr>
        <dsp:cNvPr id="0" name=""/>
        <dsp:cNvSpPr/>
      </dsp:nvSpPr>
      <dsp:spPr>
        <a:xfrm>
          <a:off x="2076873" y="2848500"/>
          <a:ext cx="1039591" cy="7184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12379"/>
              <a:satOff val="90"/>
              <a:lumOff val="-215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Выбросы передвижными объектами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5,29 т. р.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97915" y="2869542"/>
        <a:ext cx="997507" cy="676348"/>
      </dsp:txXfrm>
    </dsp:sp>
    <dsp:sp modelId="{76833394-3481-486C-A740-F9A28FF918A0}">
      <dsp:nvSpPr>
        <dsp:cNvPr id="0" name=""/>
        <dsp:cNvSpPr/>
      </dsp:nvSpPr>
      <dsp:spPr>
        <a:xfrm>
          <a:off x="1947680" y="1895876"/>
          <a:ext cx="129192" cy="21141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4178"/>
              </a:lnTo>
              <a:lnTo>
                <a:pt x="129192" y="2114178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BFAB02-1ECF-48D7-B97A-AC6F81126F83}">
      <dsp:nvSpPr>
        <dsp:cNvPr id="0" name=""/>
        <dsp:cNvSpPr/>
      </dsp:nvSpPr>
      <dsp:spPr>
        <a:xfrm>
          <a:off x="2076873" y="3695158"/>
          <a:ext cx="1056587" cy="629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14442"/>
              <a:satOff val="105"/>
              <a:lumOff val="-25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Выбросы в водные объекты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210,43т. р.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95319" y="3713604"/>
        <a:ext cx="1019695" cy="592900"/>
      </dsp:txXfrm>
    </dsp:sp>
    <dsp:sp modelId="{93EFDDD1-0899-4E96-AD73-1F6862AEFFAC}">
      <dsp:nvSpPr>
        <dsp:cNvPr id="0" name=""/>
        <dsp:cNvSpPr/>
      </dsp:nvSpPr>
      <dsp:spPr>
        <a:xfrm>
          <a:off x="1947680" y="1895876"/>
          <a:ext cx="129192" cy="28721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72197"/>
              </a:lnTo>
              <a:lnTo>
                <a:pt x="129192" y="2872197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ABB9E-58EB-4E26-B3A6-0CEC1D58AFAE}">
      <dsp:nvSpPr>
        <dsp:cNvPr id="0" name=""/>
        <dsp:cNvSpPr/>
      </dsp:nvSpPr>
      <dsp:spPr>
        <a:xfrm>
          <a:off x="2076873" y="4453177"/>
          <a:ext cx="1054740" cy="629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16505"/>
              <a:satOff val="120"/>
              <a:lumOff val="-28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За размещение отходов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60,36 т. р.</a:t>
          </a:r>
          <a:endParaRPr lang="ru-RU" sz="1200" kern="1200" dirty="0"/>
        </a:p>
      </dsp:txBody>
      <dsp:txXfrm>
        <a:off x="2095319" y="4471623"/>
        <a:ext cx="1017848" cy="592900"/>
      </dsp:txXfrm>
    </dsp:sp>
    <dsp:sp modelId="{F56841BD-AAB8-4051-8E8E-ADE9959CABF3}">
      <dsp:nvSpPr>
        <dsp:cNvPr id="0" name=""/>
        <dsp:cNvSpPr/>
      </dsp:nvSpPr>
      <dsp:spPr>
        <a:xfrm>
          <a:off x="3366868" y="533653"/>
          <a:ext cx="1505481" cy="15271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734855"/>
                <a:satOff val="108"/>
                <a:lumOff val="-2588"/>
                <a:alphaOff val="0"/>
                <a:tint val="1000"/>
                <a:satMod val="255000"/>
              </a:schemeClr>
            </a:gs>
            <a:gs pos="55000">
              <a:schemeClr val="accent5">
                <a:hueOff val="-734855"/>
                <a:satOff val="108"/>
                <a:lumOff val="-2588"/>
                <a:alphaOff val="0"/>
                <a:tint val="12000"/>
                <a:satMod val="255000"/>
              </a:schemeClr>
            </a:gs>
            <a:gs pos="100000">
              <a:schemeClr val="accent5">
                <a:hueOff val="-734855"/>
                <a:satOff val="108"/>
                <a:lumOff val="-2588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30,95%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от оказания платных услуг (работ) и компенсации затрат гос-ва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7 138,41 т. р.</a:t>
          </a:r>
        </a:p>
      </dsp:txBody>
      <dsp:txXfrm>
        <a:off x="3410962" y="577747"/>
        <a:ext cx="1417293" cy="1438989"/>
      </dsp:txXfrm>
    </dsp:sp>
    <dsp:sp modelId="{88C45F44-9BE1-40FD-BCF2-7AF05595B80A}">
      <dsp:nvSpPr>
        <dsp:cNvPr id="0" name=""/>
        <dsp:cNvSpPr/>
      </dsp:nvSpPr>
      <dsp:spPr>
        <a:xfrm>
          <a:off x="3517416" y="2060831"/>
          <a:ext cx="157802" cy="1060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0638"/>
              </a:lnTo>
              <a:lnTo>
                <a:pt x="157802" y="1060638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11D96D-04C4-47C0-BB52-E89564B6575B}">
      <dsp:nvSpPr>
        <dsp:cNvPr id="0" name=""/>
        <dsp:cNvSpPr/>
      </dsp:nvSpPr>
      <dsp:spPr>
        <a:xfrm>
          <a:off x="3675219" y="2533496"/>
          <a:ext cx="961737" cy="11759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18568"/>
              <a:satOff val="135"/>
              <a:lumOff val="-323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От оказания платных услуг получателями средств бюджета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111,03 т. р.</a:t>
          </a:r>
        </a:p>
      </dsp:txBody>
      <dsp:txXfrm>
        <a:off x="3703387" y="2561664"/>
        <a:ext cx="905401" cy="1119610"/>
      </dsp:txXfrm>
    </dsp:sp>
    <dsp:sp modelId="{A951BA19-E170-4208-9E03-81FF4F510E78}">
      <dsp:nvSpPr>
        <dsp:cNvPr id="0" name=""/>
        <dsp:cNvSpPr/>
      </dsp:nvSpPr>
      <dsp:spPr>
        <a:xfrm>
          <a:off x="3517416" y="2060831"/>
          <a:ext cx="230642" cy="2498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8181"/>
              </a:lnTo>
              <a:lnTo>
                <a:pt x="230642" y="249818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568413-FDA1-4EEF-8F63-75DEF896FCD6}">
      <dsp:nvSpPr>
        <dsp:cNvPr id="0" name=""/>
        <dsp:cNvSpPr/>
      </dsp:nvSpPr>
      <dsp:spPr>
        <a:xfrm>
          <a:off x="3748059" y="3970151"/>
          <a:ext cx="1083553" cy="117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020632"/>
              <a:satOff val="150"/>
              <a:lumOff val="-359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От компенсации затрат государства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 7 027,38 </a:t>
          </a:r>
          <a:r>
            <a:rPr lang="ru-RU" sz="1200" b="1" kern="1200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3779795" y="4001887"/>
        <a:ext cx="1020081" cy="1114249"/>
      </dsp:txXfrm>
    </dsp:sp>
    <dsp:sp modelId="{F1D36773-90E9-4A9D-94A4-56E5AF0C60D7}">
      <dsp:nvSpPr>
        <dsp:cNvPr id="0" name=""/>
        <dsp:cNvSpPr/>
      </dsp:nvSpPr>
      <dsp:spPr>
        <a:xfrm>
          <a:off x="5128801" y="533653"/>
          <a:ext cx="1025804" cy="16126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102282"/>
                <a:satOff val="162"/>
                <a:lumOff val="-3883"/>
                <a:alphaOff val="0"/>
                <a:tint val="1000"/>
                <a:satMod val="255000"/>
              </a:schemeClr>
            </a:gs>
            <a:gs pos="55000">
              <a:schemeClr val="accent5">
                <a:hueOff val="-1102282"/>
                <a:satOff val="162"/>
                <a:lumOff val="-3883"/>
                <a:alphaOff val="0"/>
                <a:tint val="12000"/>
                <a:satMod val="255000"/>
              </a:schemeClr>
            </a:gs>
            <a:gs pos="100000">
              <a:schemeClr val="accent5">
                <a:hueOff val="-1102282"/>
                <a:satOff val="162"/>
                <a:lumOff val="-3883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12,11%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от продажи активов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2 792,53 т. р.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58846" y="563698"/>
        <a:ext cx="965714" cy="1552603"/>
      </dsp:txXfrm>
    </dsp:sp>
    <dsp:sp modelId="{8BE29E79-1597-4556-8F2B-F491050D1B3D}">
      <dsp:nvSpPr>
        <dsp:cNvPr id="0" name=""/>
        <dsp:cNvSpPr/>
      </dsp:nvSpPr>
      <dsp:spPr>
        <a:xfrm>
          <a:off x="5231381" y="2146347"/>
          <a:ext cx="102580" cy="8252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5211"/>
              </a:lnTo>
              <a:lnTo>
                <a:pt x="102580" y="82521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A4423-22D2-482E-9DBC-B1301FF367F6}">
      <dsp:nvSpPr>
        <dsp:cNvPr id="0" name=""/>
        <dsp:cNvSpPr/>
      </dsp:nvSpPr>
      <dsp:spPr>
        <a:xfrm>
          <a:off x="5333962" y="2274572"/>
          <a:ext cx="936133" cy="13939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122695"/>
              <a:satOff val="165"/>
              <a:lumOff val="-395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От реализации имущества в собственности гор. округа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2 792,53 т. р.</a:t>
          </a:r>
        </a:p>
      </dsp:txBody>
      <dsp:txXfrm>
        <a:off x="5361380" y="2301990"/>
        <a:ext cx="881297" cy="1339135"/>
      </dsp:txXfrm>
    </dsp:sp>
    <dsp:sp modelId="{7755E05A-5DB2-4C6E-8EB1-AFC73F74CF1B}">
      <dsp:nvSpPr>
        <dsp:cNvPr id="0" name=""/>
        <dsp:cNvSpPr/>
      </dsp:nvSpPr>
      <dsp:spPr>
        <a:xfrm>
          <a:off x="6411057" y="533653"/>
          <a:ext cx="1197247" cy="11093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469710"/>
                <a:satOff val="216"/>
                <a:lumOff val="-5177"/>
                <a:alphaOff val="0"/>
                <a:tint val="1000"/>
                <a:satMod val="255000"/>
              </a:schemeClr>
            </a:gs>
            <a:gs pos="55000">
              <a:schemeClr val="accent5">
                <a:hueOff val="-1469710"/>
                <a:satOff val="216"/>
                <a:lumOff val="-5177"/>
                <a:alphaOff val="0"/>
                <a:tint val="12000"/>
                <a:satMod val="255000"/>
              </a:schemeClr>
            </a:gs>
            <a:gs pos="100000">
              <a:schemeClr val="accent5">
                <a:hueOff val="-1469710"/>
                <a:satOff val="216"/>
                <a:lumOff val="-5177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1,67%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Штрафы, санкции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385,97 </a:t>
          </a:r>
          <a:r>
            <a:rPr lang="ru-RU" sz="1400" b="0" kern="1200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400" b="0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6443549" y="566145"/>
        <a:ext cx="1132263" cy="1044377"/>
      </dsp:txXfrm>
    </dsp:sp>
    <dsp:sp modelId="{81A1315B-5639-4F9E-8A66-5380ACB81F90}">
      <dsp:nvSpPr>
        <dsp:cNvPr id="0" name=""/>
        <dsp:cNvSpPr/>
      </dsp:nvSpPr>
      <dsp:spPr>
        <a:xfrm>
          <a:off x="6530782" y="1643015"/>
          <a:ext cx="119724" cy="3247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751"/>
              </a:lnTo>
              <a:lnTo>
                <a:pt x="119724" y="32475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CCA8F9-8BA7-4410-814A-0E07744769BA}">
      <dsp:nvSpPr>
        <dsp:cNvPr id="0" name=""/>
        <dsp:cNvSpPr/>
      </dsp:nvSpPr>
      <dsp:spPr>
        <a:xfrm>
          <a:off x="6650506" y="1771241"/>
          <a:ext cx="1840540" cy="393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224758"/>
              <a:satOff val="180"/>
              <a:lumOff val="-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По налогам и сборам 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6,35</a:t>
          </a: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т. р.</a:t>
          </a:r>
        </a:p>
      </dsp:txBody>
      <dsp:txXfrm>
        <a:off x="6662018" y="1782753"/>
        <a:ext cx="1817516" cy="370028"/>
      </dsp:txXfrm>
    </dsp:sp>
    <dsp:sp modelId="{AB003D6D-1DF9-49BC-8904-345905C9C731}">
      <dsp:nvSpPr>
        <dsp:cNvPr id="0" name=""/>
        <dsp:cNvSpPr/>
      </dsp:nvSpPr>
      <dsp:spPr>
        <a:xfrm>
          <a:off x="6530782" y="1643015"/>
          <a:ext cx="119724" cy="8851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5197"/>
              </a:lnTo>
              <a:lnTo>
                <a:pt x="119724" y="885197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3CC233-4EEF-48E2-977B-E763054D8B50}">
      <dsp:nvSpPr>
        <dsp:cNvPr id="0" name=""/>
        <dsp:cNvSpPr/>
      </dsp:nvSpPr>
      <dsp:spPr>
        <a:xfrm>
          <a:off x="6650506" y="2292519"/>
          <a:ext cx="2123112" cy="4713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326821"/>
              <a:satOff val="195"/>
              <a:lumOff val="-467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За </a:t>
          </a:r>
          <a:r>
            <a:rPr lang="ru-RU" sz="1200" kern="1200" dirty="0" err="1">
              <a:latin typeface="Times New Roman" pitchFamily="18" charset="0"/>
              <a:cs typeface="Times New Roman" pitchFamily="18" charset="0"/>
            </a:rPr>
            <a:t>наруш.зак-ва</a:t>
          </a: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 о применении контр.-</a:t>
          </a:r>
          <a:r>
            <a:rPr lang="ru-RU" sz="1200" kern="1200" dirty="0" err="1">
              <a:latin typeface="Times New Roman" pitchFamily="18" charset="0"/>
              <a:cs typeface="Times New Roman" pitchFamily="18" charset="0"/>
            </a:rPr>
            <a:t>касс.техники</a:t>
          </a: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24,0 т. р.</a:t>
          </a:r>
        </a:p>
      </dsp:txBody>
      <dsp:txXfrm>
        <a:off x="6664312" y="2306325"/>
        <a:ext cx="2095500" cy="443776"/>
      </dsp:txXfrm>
    </dsp:sp>
    <dsp:sp modelId="{2CA393B4-4F23-4DE5-B87F-D4D7A45BF800}">
      <dsp:nvSpPr>
        <dsp:cNvPr id="0" name=""/>
        <dsp:cNvSpPr/>
      </dsp:nvSpPr>
      <dsp:spPr>
        <a:xfrm>
          <a:off x="6530782" y="1643015"/>
          <a:ext cx="119724" cy="13575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7539"/>
              </a:lnTo>
              <a:lnTo>
                <a:pt x="119724" y="1357539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721566-39B9-4C3E-8D6B-D2BCE08E8F56}">
      <dsp:nvSpPr>
        <dsp:cNvPr id="0" name=""/>
        <dsp:cNvSpPr/>
      </dsp:nvSpPr>
      <dsp:spPr>
        <a:xfrm>
          <a:off x="6650506" y="2892133"/>
          <a:ext cx="2041146" cy="2168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428884"/>
              <a:satOff val="210"/>
              <a:lumOff val="-503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Сан.-</a:t>
          </a:r>
          <a:r>
            <a:rPr lang="ru-RU" sz="1200" b="0" kern="1200" dirty="0" err="1">
              <a:latin typeface="Times New Roman" pitchFamily="18" charset="0"/>
              <a:cs typeface="Times New Roman" pitchFamily="18" charset="0"/>
            </a:rPr>
            <a:t>эпидем</a:t>
          </a: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100,00 </a:t>
          </a:r>
          <a:r>
            <a:rPr lang="ru-RU" sz="1200" b="1" kern="1200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200" b="1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6656857" y="2898484"/>
        <a:ext cx="2028444" cy="204142"/>
      </dsp:txXfrm>
    </dsp:sp>
    <dsp:sp modelId="{6D7B1BE9-AED6-4B79-9A35-D431D21BA0D8}">
      <dsp:nvSpPr>
        <dsp:cNvPr id="0" name=""/>
        <dsp:cNvSpPr/>
      </dsp:nvSpPr>
      <dsp:spPr>
        <a:xfrm>
          <a:off x="6530782" y="1643015"/>
          <a:ext cx="119724" cy="18506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0639"/>
              </a:lnTo>
              <a:lnTo>
                <a:pt x="119724" y="1850639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81F2E6-9205-4FD6-9D6F-842C24575D83}">
      <dsp:nvSpPr>
        <dsp:cNvPr id="0" name=""/>
        <dsp:cNvSpPr/>
      </dsp:nvSpPr>
      <dsp:spPr>
        <a:xfrm>
          <a:off x="6650506" y="3237203"/>
          <a:ext cx="1989060" cy="5129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530947"/>
              <a:satOff val="225"/>
              <a:lumOff val="-539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В области </a:t>
          </a:r>
          <a:r>
            <a:rPr lang="ru-RU" sz="1200" kern="1200" dirty="0" err="1"/>
            <a:t>дор.движения</a:t>
          </a:r>
          <a:r>
            <a:rPr lang="ru-RU" sz="1200" kern="1200" dirty="0"/>
            <a:t> </a:t>
          </a:r>
          <a:r>
            <a:rPr lang="ru-RU" sz="1200" b="1" kern="1200" dirty="0"/>
            <a:t>18,52 т. р.</a:t>
          </a:r>
        </a:p>
      </dsp:txBody>
      <dsp:txXfrm>
        <a:off x="6665528" y="3252225"/>
        <a:ext cx="1959016" cy="482858"/>
      </dsp:txXfrm>
    </dsp:sp>
    <dsp:sp modelId="{57728D7F-D1C5-4759-89F4-BC15CE9EB4DD}">
      <dsp:nvSpPr>
        <dsp:cNvPr id="0" name=""/>
        <dsp:cNvSpPr/>
      </dsp:nvSpPr>
      <dsp:spPr>
        <a:xfrm>
          <a:off x="6530782" y="1643015"/>
          <a:ext cx="119724" cy="23775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77554"/>
              </a:lnTo>
              <a:lnTo>
                <a:pt x="119724" y="2377554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9484F6-4402-4DD0-B94F-CCA841359FDE}">
      <dsp:nvSpPr>
        <dsp:cNvPr id="0" name=""/>
        <dsp:cNvSpPr/>
      </dsp:nvSpPr>
      <dsp:spPr>
        <a:xfrm>
          <a:off x="6650506" y="3878331"/>
          <a:ext cx="1971326" cy="2844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33011"/>
              <a:satOff val="240"/>
              <a:lumOff val="-57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/>
            <a:t>Размещение заказов </a:t>
          </a:r>
          <a:r>
            <a:rPr lang="ru-RU" sz="1200" b="1" kern="1200" dirty="0"/>
            <a:t>36,0 </a:t>
          </a:r>
          <a:r>
            <a:rPr lang="ru-RU" sz="1200" b="1" kern="1200" dirty="0" err="1"/>
            <a:t>т.р</a:t>
          </a:r>
          <a:r>
            <a:rPr lang="ru-RU" sz="1200" b="1" kern="1200" dirty="0"/>
            <a:t>.</a:t>
          </a:r>
        </a:p>
      </dsp:txBody>
      <dsp:txXfrm>
        <a:off x="6658838" y="3886663"/>
        <a:ext cx="1954662" cy="267812"/>
      </dsp:txXfrm>
    </dsp:sp>
    <dsp:sp modelId="{D78E80F6-591A-4E40-A571-912E21CF2AD4}">
      <dsp:nvSpPr>
        <dsp:cNvPr id="0" name=""/>
        <dsp:cNvSpPr/>
      </dsp:nvSpPr>
      <dsp:spPr>
        <a:xfrm>
          <a:off x="6530782" y="1643015"/>
          <a:ext cx="119724" cy="27381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8127"/>
              </a:lnTo>
              <a:lnTo>
                <a:pt x="119724" y="2738127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6FE2CA-E8A4-4CE1-8BA7-14866B5E1D76}">
      <dsp:nvSpPr>
        <dsp:cNvPr id="0" name=""/>
        <dsp:cNvSpPr/>
      </dsp:nvSpPr>
      <dsp:spPr>
        <a:xfrm>
          <a:off x="6650506" y="4291033"/>
          <a:ext cx="1336722" cy="1802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735074"/>
              <a:satOff val="255"/>
              <a:lumOff val="-61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/>
            <a:t>КоАП </a:t>
          </a:r>
          <a:r>
            <a:rPr lang="ru-RU" sz="1200" b="1" kern="1200" dirty="0"/>
            <a:t>10,7 </a:t>
          </a:r>
          <a:r>
            <a:rPr lang="ru-RU" sz="1200" b="1" kern="1200" dirty="0" err="1"/>
            <a:t>т.р</a:t>
          </a:r>
          <a:r>
            <a:rPr lang="ru-RU" sz="1200" b="1" kern="1200" dirty="0"/>
            <a:t>.</a:t>
          </a:r>
        </a:p>
      </dsp:txBody>
      <dsp:txXfrm>
        <a:off x="6655784" y="4296311"/>
        <a:ext cx="1326166" cy="169662"/>
      </dsp:txXfrm>
    </dsp:sp>
    <dsp:sp modelId="{C8FD5FF2-C1A8-4C30-8CD0-EB789787EF04}">
      <dsp:nvSpPr>
        <dsp:cNvPr id="0" name=""/>
        <dsp:cNvSpPr/>
      </dsp:nvSpPr>
      <dsp:spPr>
        <a:xfrm>
          <a:off x="6530782" y="1643015"/>
          <a:ext cx="119724" cy="30616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61696"/>
              </a:lnTo>
              <a:lnTo>
                <a:pt x="119724" y="3061696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D4C3BA-84E2-4038-92E3-405C212877B2}">
      <dsp:nvSpPr>
        <dsp:cNvPr id="0" name=""/>
        <dsp:cNvSpPr/>
      </dsp:nvSpPr>
      <dsp:spPr>
        <a:xfrm>
          <a:off x="6650506" y="4599477"/>
          <a:ext cx="1653466" cy="2104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837137"/>
              <a:satOff val="270"/>
              <a:lumOff val="-647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+mn-lt"/>
            </a:rPr>
            <a:t>Прочие </a:t>
          </a:r>
          <a:r>
            <a:rPr lang="ru-RU" sz="1200" b="1" kern="1200" dirty="0">
              <a:latin typeface="+mn-lt"/>
            </a:rPr>
            <a:t>190,4 т. р.</a:t>
          </a:r>
        </a:p>
      </dsp:txBody>
      <dsp:txXfrm>
        <a:off x="6656670" y="4605641"/>
        <a:ext cx="1641138" cy="198141"/>
      </dsp:txXfrm>
    </dsp:sp>
    <dsp:sp modelId="{039D4D27-EF69-444B-BD9E-CB4CE26CEDED}">
      <dsp:nvSpPr>
        <dsp:cNvPr id="0" name=""/>
        <dsp:cNvSpPr/>
      </dsp:nvSpPr>
      <dsp:spPr>
        <a:xfrm>
          <a:off x="7864756" y="533653"/>
          <a:ext cx="1025804" cy="8160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837137"/>
                <a:satOff val="270"/>
                <a:lumOff val="-6471"/>
                <a:alphaOff val="0"/>
                <a:tint val="1000"/>
                <a:satMod val="255000"/>
              </a:schemeClr>
            </a:gs>
            <a:gs pos="55000">
              <a:schemeClr val="accent5">
                <a:hueOff val="-1837137"/>
                <a:satOff val="270"/>
                <a:lumOff val="-6471"/>
                <a:alphaOff val="0"/>
                <a:tint val="12000"/>
                <a:satMod val="255000"/>
              </a:schemeClr>
            </a:gs>
            <a:gs pos="100000">
              <a:schemeClr val="accent5">
                <a:hueOff val="-1837137"/>
                <a:satOff val="270"/>
                <a:lumOff val="-6471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0,44%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Прочие (</a:t>
          </a:r>
          <a:r>
            <a:rPr lang="ru-RU" sz="1400" kern="1200" dirty="0" err="1"/>
            <a:t>невыясн</a:t>
          </a:r>
          <a:r>
            <a:rPr lang="ru-RU" sz="1400" kern="1200" dirty="0"/>
            <a:t>.)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101,76 </a:t>
          </a:r>
          <a:r>
            <a:rPr lang="ru-RU" sz="1400" kern="1200" dirty="0" err="1"/>
            <a:t>т.р</a:t>
          </a:r>
          <a:r>
            <a:rPr lang="ru-RU" sz="1400" kern="1200" dirty="0"/>
            <a:t>.</a:t>
          </a:r>
        </a:p>
      </dsp:txBody>
      <dsp:txXfrm>
        <a:off x="7888656" y="557553"/>
        <a:ext cx="978004" cy="76822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0A78E-BABE-4638-86AE-0BF4A84E0B41}">
      <dsp:nvSpPr>
        <dsp:cNvPr id="0" name=""/>
        <dsp:cNvSpPr/>
      </dsp:nvSpPr>
      <dsp:spPr>
        <a:xfrm>
          <a:off x="289188" y="282624"/>
          <a:ext cx="887207" cy="1064645"/>
        </a:xfrm>
        <a:prstGeom prst="roundRect">
          <a:avLst>
            <a:gd name="adj" fmla="val 10000"/>
          </a:avLst>
        </a:prstGeom>
        <a:solidFill>
          <a:srgbClr val="FFFF99"/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60,79%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Дотации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189 682,30 т. р.</a:t>
          </a:r>
        </a:p>
      </dsp:txBody>
      <dsp:txXfrm>
        <a:off x="315173" y="308609"/>
        <a:ext cx="835237" cy="1012675"/>
      </dsp:txXfrm>
    </dsp:sp>
    <dsp:sp modelId="{5600FE4F-104D-430A-8FAC-417C81E261A1}">
      <dsp:nvSpPr>
        <dsp:cNvPr id="0" name=""/>
        <dsp:cNvSpPr/>
      </dsp:nvSpPr>
      <dsp:spPr>
        <a:xfrm>
          <a:off x="377908" y="1347270"/>
          <a:ext cx="92722" cy="8382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8247"/>
              </a:lnTo>
              <a:lnTo>
                <a:pt x="92722" y="838247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958EFB-0420-444A-9782-F115EB69D9D1}">
      <dsp:nvSpPr>
        <dsp:cNvPr id="0" name=""/>
        <dsp:cNvSpPr/>
      </dsp:nvSpPr>
      <dsp:spPr>
        <a:xfrm>
          <a:off x="470631" y="1697976"/>
          <a:ext cx="884652" cy="9750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На выравнивание бюджетной обеспеченности </a:t>
          </a:r>
          <a:r>
            <a:rPr lang="ru-RU" sz="1000" b="1" kern="1200" dirty="0">
              <a:latin typeface="Times New Roman" pitchFamily="18" charset="0"/>
              <a:cs typeface="Times New Roman" pitchFamily="18" charset="0"/>
            </a:rPr>
            <a:t> 42 933,70 т. р.</a:t>
          </a:r>
        </a:p>
      </dsp:txBody>
      <dsp:txXfrm>
        <a:off x="496542" y="1723887"/>
        <a:ext cx="832830" cy="923261"/>
      </dsp:txXfrm>
    </dsp:sp>
    <dsp:sp modelId="{C885AA89-A391-4151-AAC1-E62F9CD4C2D0}">
      <dsp:nvSpPr>
        <dsp:cNvPr id="0" name=""/>
        <dsp:cNvSpPr/>
      </dsp:nvSpPr>
      <dsp:spPr>
        <a:xfrm>
          <a:off x="377908" y="1347270"/>
          <a:ext cx="109082" cy="17568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6810"/>
              </a:lnTo>
              <a:lnTo>
                <a:pt x="109082" y="1756810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2929D9-7CEB-4760-B86E-E0F0CCC1D8DB}">
      <dsp:nvSpPr>
        <dsp:cNvPr id="0" name=""/>
        <dsp:cNvSpPr/>
      </dsp:nvSpPr>
      <dsp:spPr>
        <a:xfrm>
          <a:off x="486991" y="2889498"/>
          <a:ext cx="903737" cy="4291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83714"/>
              <a:satOff val="27"/>
              <a:lumOff val="-64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Режим ЗАТО</a:t>
          </a:r>
        </a:p>
        <a:p>
          <a:pPr marL="0" lvl="0" indent="0" algn="ctr" defTabSz="4445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000" b="1" kern="1200" dirty="0">
              <a:latin typeface="Times New Roman" pitchFamily="18" charset="0"/>
              <a:cs typeface="Times New Roman" pitchFamily="18" charset="0"/>
            </a:rPr>
            <a:t>146 748,60 т. р.</a:t>
          </a:r>
        </a:p>
      </dsp:txBody>
      <dsp:txXfrm>
        <a:off x="499561" y="2902068"/>
        <a:ext cx="878597" cy="404025"/>
      </dsp:txXfrm>
    </dsp:sp>
    <dsp:sp modelId="{432CD0A1-179E-4116-8F98-5C4AA410E65E}">
      <dsp:nvSpPr>
        <dsp:cNvPr id="0" name=""/>
        <dsp:cNvSpPr/>
      </dsp:nvSpPr>
      <dsp:spPr>
        <a:xfrm>
          <a:off x="1356737" y="282624"/>
          <a:ext cx="874767" cy="1061291"/>
        </a:xfrm>
        <a:prstGeom prst="roundRect">
          <a:avLst>
            <a:gd name="adj" fmla="val 10000"/>
          </a:avLst>
        </a:prstGeom>
        <a:solidFill>
          <a:srgbClr val="FFCC99"/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ts val="6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1,61%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ts val="6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Субсидии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ts val="6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5 015,27 т. р.</a:t>
          </a:r>
        </a:p>
      </dsp:txBody>
      <dsp:txXfrm>
        <a:off x="1382358" y="308245"/>
        <a:ext cx="823525" cy="1010049"/>
      </dsp:txXfrm>
    </dsp:sp>
    <dsp:sp modelId="{9C5BA31A-E177-4860-92A0-D62B31A38F50}">
      <dsp:nvSpPr>
        <dsp:cNvPr id="0" name=""/>
        <dsp:cNvSpPr/>
      </dsp:nvSpPr>
      <dsp:spPr>
        <a:xfrm>
          <a:off x="1444214" y="1343916"/>
          <a:ext cx="119049" cy="4429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2919"/>
              </a:lnTo>
              <a:lnTo>
                <a:pt x="119049" y="442919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78B13E-9A50-41E2-8066-4E1C5A827C71}">
      <dsp:nvSpPr>
        <dsp:cNvPr id="0" name=""/>
        <dsp:cNvSpPr/>
      </dsp:nvSpPr>
      <dsp:spPr>
        <a:xfrm>
          <a:off x="1563264" y="1411321"/>
          <a:ext cx="772084" cy="7510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67427"/>
              <a:satOff val="54"/>
              <a:lumOff val="-129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Прочие субсидии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latin typeface="Times New Roman" pitchFamily="18" charset="0"/>
              <a:cs typeface="Times New Roman" pitchFamily="18" charset="0"/>
            </a:rPr>
            <a:t>5 015,27 т. р.</a:t>
          </a:r>
          <a:endParaRPr lang="ru-RU" sz="1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85261" y="1433318"/>
        <a:ext cx="728090" cy="707034"/>
      </dsp:txXfrm>
    </dsp:sp>
    <dsp:sp modelId="{F56841BD-AAB8-4051-8E8E-ADE9959CABF3}">
      <dsp:nvSpPr>
        <dsp:cNvPr id="0" name=""/>
        <dsp:cNvSpPr/>
      </dsp:nvSpPr>
      <dsp:spPr>
        <a:xfrm>
          <a:off x="2350289" y="255621"/>
          <a:ext cx="1073936" cy="1061291"/>
        </a:xfrm>
        <a:prstGeom prst="roundRect">
          <a:avLst>
            <a:gd name="adj" fmla="val 10000"/>
          </a:avLst>
        </a:prstGeom>
        <a:solidFill>
          <a:srgbClr val="FFCC00"/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39,43%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Субвенции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123 035,63 т. р.</a:t>
          </a:r>
        </a:p>
      </dsp:txBody>
      <dsp:txXfrm>
        <a:off x="2381373" y="286705"/>
        <a:ext cx="1011768" cy="999123"/>
      </dsp:txXfrm>
    </dsp:sp>
    <dsp:sp modelId="{88C45F44-9BE1-40FD-BCF2-7AF05595B80A}">
      <dsp:nvSpPr>
        <dsp:cNvPr id="0" name=""/>
        <dsp:cNvSpPr/>
      </dsp:nvSpPr>
      <dsp:spPr>
        <a:xfrm>
          <a:off x="2457682" y="1316912"/>
          <a:ext cx="122253" cy="9312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1232"/>
              </a:lnTo>
              <a:lnTo>
                <a:pt x="122253" y="931232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11D96D-04C4-47C0-BB52-E89564B6575B}">
      <dsp:nvSpPr>
        <dsp:cNvPr id="0" name=""/>
        <dsp:cNvSpPr/>
      </dsp:nvSpPr>
      <dsp:spPr>
        <a:xfrm>
          <a:off x="2579936" y="2071224"/>
          <a:ext cx="844293" cy="3538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51141"/>
              <a:satOff val="81"/>
              <a:lumOff val="-194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ЗАГС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latin typeface="Times New Roman" pitchFamily="18" charset="0"/>
              <a:cs typeface="Times New Roman" pitchFamily="18" charset="0"/>
            </a:rPr>
            <a:t>960,20 т. р.</a:t>
          </a:r>
        </a:p>
      </dsp:txBody>
      <dsp:txXfrm>
        <a:off x="2590300" y="2081588"/>
        <a:ext cx="823565" cy="333112"/>
      </dsp:txXfrm>
    </dsp:sp>
    <dsp:sp modelId="{E93338CD-3B4E-43DD-970B-F5F7F2E1578B}">
      <dsp:nvSpPr>
        <dsp:cNvPr id="0" name=""/>
        <dsp:cNvSpPr/>
      </dsp:nvSpPr>
      <dsp:spPr>
        <a:xfrm>
          <a:off x="2411962" y="1316912"/>
          <a:ext cx="91440" cy="15305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30556"/>
              </a:lnTo>
              <a:lnTo>
                <a:pt x="124543" y="1530556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18EBF0-B244-4217-9316-A7D5C4ACD96A}">
      <dsp:nvSpPr>
        <dsp:cNvPr id="0" name=""/>
        <dsp:cNvSpPr/>
      </dsp:nvSpPr>
      <dsp:spPr>
        <a:xfrm>
          <a:off x="2536506" y="2528860"/>
          <a:ext cx="1323858" cy="6372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34855"/>
              <a:satOff val="108"/>
              <a:lumOff val="-25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На </a:t>
          </a:r>
          <a:r>
            <a:rPr lang="ru-RU" sz="1000" kern="1200" dirty="0" err="1"/>
            <a:t>осущ-ние</a:t>
          </a:r>
          <a:r>
            <a:rPr lang="ru-RU" sz="1000" kern="1200" dirty="0"/>
            <a:t> первичного воинского учета </a:t>
          </a:r>
          <a:r>
            <a:rPr lang="ru-RU" sz="1000" b="1" kern="1200" dirty="0"/>
            <a:t>563,50 т. р.</a:t>
          </a:r>
          <a:r>
            <a:rPr lang="ru-RU" sz="1000" kern="1200" dirty="0"/>
            <a:t> </a:t>
          </a:r>
        </a:p>
      </dsp:txBody>
      <dsp:txXfrm>
        <a:off x="2555169" y="2547523"/>
        <a:ext cx="1286532" cy="599891"/>
      </dsp:txXfrm>
    </dsp:sp>
    <dsp:sp modelId="{073A779D-BD4E-4A31-B17E-89095ED6A3D9}">
      <dsp:nvSpPr>
        <dsp:cNvPr id="0" name=""/>
        <dsp:cNvSpPr/>
      </dsp:nvSpPr>
      <dsp:spPr>
        <a:xfrm>
          <a:off x="2411962" y="1316912"/>
          <a:ext cx="91440" cy="232312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23125"/>
              </a:lnTo>
              <a:lnTo>
                <a:pt x="106256" y="2323125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E7BC69-9F24-4821-9B77-3A0161D426F1}">
      <dsp:nvSpPr>
        <dsp:cNvPr id="0" name=""/>
        <dsp:cNvSpPr/>
      </dsp:nvSpPr>
      <dsp:spPr>
        <a:xfrm>
          <a:off x="2518219" y="3249422"/>
          <a:ext cx="1346582" cy="7812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18568"/>
              <a:satOff val="135"/>
              <a:lumOff val="-323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На содержание ребенка в семье опекуна и приемной семье </a:t>
          </a:r>
          <a:r>
            <a:rPr lang="ru-RU" sz="1000" b="1" kern="1200" dirty="0"/>
            <a:t>3 005,00 т. р.</a:t>
          </a:r>
        </a:p>
      </dsp:txBody>
      <dsp:txXfrm>
        <a:off x="2541100" y="3272303"/>
        <a:ext cx="1300820" cy="735467"/>
      </dsp:txXfrm>
    </dsp:sp>
    <dsp:sp modelId="{ECDB272A-E8E1-4105-8D68-78426CBE4E96}">
      <dsp:nvSpPr>
        <dsp:cNvPr id="0" name=""/>
        <dsp:cNvSpPr/>
      </dsp:nvSpPr>
      <dsp:spPr>
        <a:xfrm>
          <a:off x="2411962" y="1316912"/>
          <a:ext cx="91440" cy="304274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42740"/>
              </a:lnTo>
              <a:lnTo>
                <a:pt x="95702" y="3042740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282985-3F5D-4F0C-9C34-3354030EC1C6}">
      <dsp:nvSpPr>
        <dsp:cNvPr id="0" name=""/>
        <dsp:cNvSpPr/>
      </dsp:nvSpPr>
      <dsp:spPr>
        <a:xfrm>
          <a:off x="2507665" y="4113516"/>
          <a:ext cx="1367694" cy="4922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102282"/>
              <a:satOff val="162"/>
              <a:lumOff val="-388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Компенсация части родительской платы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/>
            <a:t>2 423,00 т. р.</a:t>
          </a:r>
        </a:p>
      </dsp:txBody>
      <dsp:txXfrm>
        <a:off x="2522083" y="4127934"/>
        <a:ext cx="1338858" cy="463436"/>
      </dsp:txXfrm>
    </dsp:sp>
    <dsp:sp modelId="{D86CCFED-3BA8-4F00-A52F-3BF8BA030DEE}">
      <dsp:nvSpPr>
        <dsp:cNvPr id="0" name=""/>
        <dsp:cNvSpPr/>
      </dsp:nvSpPr>
      <dsp:spPr>
        <a:xfrm>
          <a:off x="2411962" y="1316912"/>
          <a:ext cx="91440" cy="35956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95601"/>
              </a:lnTo>
              <a:lnTo>
                <a:pt x="93133" y="3595601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A213C1-B4FC-4147-A4FD-86C1D9F571CD}">
      <dsp:nvSpPr>
        <dsp:cNvPr id="0" name=""/>
        <dsp:cNvSpPr/>
      </dsp:nvSpPr>
      <dsp:spPr>
        <a:xfrm>
          <a:off x="2505096" y="4761589"/>
          <a:ext cx="1372832" cy="3018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285996"/>
              <a:satOff val="189"/>
              <a:lumOff val="-45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Прочие субвенции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/>
            <a:t>116 083,93 т. р.</a:t>
          </a:r>
        </a:p>
      </dsp:txBody>
      <dsp:txXfrm>
        <a:off x="2513937" y="4770430"/>
        <a:ext cx="1355150" cy="284166"/>
      </dsp:txXfrm>
    </dsp:sp>
    <dsp:sp modelId="{F1D36773-90E9-4A9D-94A4-56E5AF0C60D7}">
      <dsp:nvSpPr>
        <dsp:cNvPr id="0" name=""/>
        <dsp:cNvSpPr/>
      </dsp:nvSpPr>
      <dsp:spPr>
        <a:xfrm>
          <a:off x="3559753" y="273514"/>
          <a:ext cx="1125471" cy="1048088"/>
        </a:xfrm>
        <a:prstGeom prst="roundRect">
          <a:avLst>
            <a:gd name="adj" fmla="val 10000"/>
          </a:avLst>
        </a:prstGeom>
        <a:solidFill>
          <a:srgbClr val="FFCCFF"/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0,53%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Иные межбюджетные трансферты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0" kern="1200" dirty="0">
              <a:latin typeface="Times New Roman" pitchFamily="18" charset="0"/>
              <a:cs typeface="Times New Roman" pitchFamily="18" charset="0"/>
            </a:rPr>
            <a:t>1 661,06 т. р.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90450" y="304211"/>
        <a:ext cx="1064077" cy="986694"/>
      </dsp:txXfrm>
    </dsp:sp>
    <dsp:sp modelId="{8BE29E79-1597-4556-8F2B-F491050D1B3D}">
      <dsp:nvSpPr>
        <dsp:cNvPr id="0" name=""/>
        <dsp:cNvSpPr/>
      </dsp:nvSpPr>
      <dsp:spPr>
        <a:xfrm>
          <a:off x="3672301" y="1321603"/>
          <a:ext cx="298576" cy="3848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4844"/>
              </a:lnTo>
              <a:lnTo>
                <a:pt x="298576" y="384844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A4423-22D2-482E-9DBC-B1301FF367F6}">
      <dsp:nvSpPr>
        <dsp:cNvPr id="0" name=""/>
        <dsp:cNvSpPr/>
      </dsp:nvSpPr>
      <dsp:spPr>
        <a:xfrm>
          <a:off x="3970877" y="1436737"/>
          <a:ext cx="1182221" cy="5394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469710"/>
              <a:satOff val="216"/>
              <a:lumOff val="-51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Книжные фонды библиотек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latin typeface="Times New Roman" pitchFamily="18" charset="0"/>
              <a:cs typeface="Times New Roman" pitchFamily="18" charset="0"/>
            </a:rPr>
            <a:t>3,06 т. р.</a:t>
          </a:r>
        </a:p>
      </dsp:txBody>
      <dsp:txXfrm>
        <a:off x="3986676" y="1452536"/>
        <a:ext cx="1150623" cy="507822"/>
      </dsp:txXfrm>
    </dsp:sp>
    <dsp:sp modelId="{EF9DEBBB-A6F3-4B1E-970D-D60AFEA9860C}">
      <dsp:nvSpPr>
        <dsp:cNvPr id="0" name=""/>
        <dsp:cNvSpPr/>
      </dsp:nvSpPr>
      <dsp:spPr>
        <a:xfrm>
          <a:off x="3672301" y="1321603"/>
          <a:ext cx="256050" cy="9498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817"/>
              </a:lnTo>
              <a:lnTo>
                <a:pt x="256050" y="949817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124F9C-C697-4882-8F5D-60779B2979E7}">
      <dsp:nvSpPr>
        <dsp:cNvPr id="0" name=""/>
        <dsp:cNvSpPr/>
      </dsp:nvSpPr>
      <dsp:spPr>
        <a:xfrm>
          <a:off x="3928351" y="2097291"/>
          <a:ext cx="1518314" cy="3482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3423"/>
              <a:satOff val="243"/>
              <a:lumOff val="-58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0" kern="1200" dirty="0">
              <a:latin typeface="Times New Roman" pitchFamily="18" charset="0"/>
              <a:cs typeface="Times New Roman" pitchFamily="18" charset="0"/>
            </a:rPr>
            <a:t>На создание МФЦ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latin typeface="Times New Roman" pitchFamily="18" charset="0"/>
              <a:cs typeface="Times New Roman" pitchFamily="18" charset="0"/>
            </a:rPr>
            <a:t>1 658,00 </a:t>
          </a:r>
          <a:r>
            <a:rPr lang="ru-RU" sz="1000" b="1" kern="1200" dirty="0" err="1">
              <a:latin typeface="Times New Roman" pitchFamily="18" charset="0"/>
              <a:cs typeface="Times New Roman" pitchFamily="18" charset="0"/>
            </a:rPr>
            <a:t>т.р</a:t>
          </a:r>
          <a:r>
            <a:rPr lang="ru-RU" sz="1000" b="1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3938551" y="2107491"/>
        <a:ext cx="1497914" cy="327857"/>
      </dsp:txXfrm>
    </dsp:sp>
    <dsp:sp modelId="{857DCA6F-62FF-40F3-B24E-197205968F50}">
      <dsp:nvSpPr>
        <dsp:cNvPr id="0" name=""/>
        <dsp:cNvSpPr/>
      </dsp:nvSpPr>
      <dsp:spPr>
        <a:xfrm>
          <a:off x="4757837" y="273514"/>
          <a:ext cx="1069715" cy="1048085"/>
        </a:xfrm>
        <a:prstGeom prst="roundRect">
          <a:avLst>
            <a:gd name="adj" fmla="val 10000"/>
          </a:avLst>
        </a:prstGeom>
        <a:solidFill>
          <a:srgbClr val="99FF99"/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0,48%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Прочие безвозмездные поступления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1 500,00 </a:t>
          </a:r>
          <a:r>
            <a:rPr lang="ru-RU" sz="1200" kern="1200" dirty="0" err="1"/>
            <a:t>т.р</a:t>
          </a:r>
          <a:r>
            <a:rPr lang="ru-RU" sz="1200" kern="1200" dirty="0"/>
            <a:t>.</a:t>
          </a:r>
        </a:p>
      </dsp:txBody>
      <dsp:txXfrm>
        <a:off x="4788534" y="304211"/>
        <a:ext cx="1008321" cy="986691"/>
      </dsp:txXfrm>
    </dsp:sp>
    <dsp:sp modelId="{3E58D44E-8E3F-4E58-9287-607B77A0AE73}">
      <dsp:nvSpPr>
        <dsp:cNvPr id="0" name=""/>
        <dsp:cNvSpPr/>
      </dsp:nvSpPr>
      <dsp:spPr>
        <a:xfrm>
          <a:off x="6003520" y="273514"/>
          <a:ext cx="1455355" cy="104808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0,18%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Доходы бюджетов от возврата остатков межбюджетных трансфертов, прошлых лет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564,39 </a:t>
          </a:r>
          <a:r>
            <a:rPr lang="ru-RU" sz="1200" kern="1200" dirty="0" err="1"/>
            <a:t>т.р</a:t>
          </a:r>
          <a:r>
            <a:rPr lang="ru-RU" sz="1200" kern="1200" dirty="0"/>
            <a:t>.</a:t>
          </a:r>
        </a:p>
      </dsp:txBody>
      <dsp:txXfrm>
        <a:off x="6034217" y="304211"/>
        <a:ext cx="1393961" cy="986691"/>
      </dsp:txXfrm>
    </dsp:sp>
    <dsp:sp modelId="{71546604-5299-4FAF-9519-5BADCEA2BF6E}">
      <dsp:nvSpPr>
        <dsp:cNvPr id="0" name=""/>
        <dsp:cNvSpPr/>
      </dsp:nvSpPr>
      <dsp:spPr>
        <a:xfrm>
          <a:off x="6149056" y="1321599"/>
          <a:ext cx="223921" cy="6281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28154"/>
              </a:lnTo>
              <a:lnTo>
                <a:pt x="223921" y="628154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BE9A65-9FAA-4FA5-AD39-B953702921D6}">
      <dsp:nvSpPr>
        <dsp:cNvPr id="0" name=""/>
        <dsp:cNvSpPr/>
      </dsp:nvSpPr>
      <dsp:spPr>
        <a:xfrm>
          <a:off x="6372977" y="1521228"/>
          <a:ext cx="1197249" cy="857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837137"/>
              <a:satOff val="270"/>
              <a:lumOff val="-647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От возврата бюджетными учреждениями </a:t>
          </a:r>
          <a:r>
            <a:rPr lang="ru-RU" sz="1000" b="1" kern="1200" dirty="0"/>
            <a:t>564,39 </a:t>
          </a:r>
          <a:r>
            <a:rPr lang="ru-RU" sz="1000" b="1" kern="1200" dirty="0" err="1"/>
            <a:t>т.р</a:t>
          </a:r>
          <a:r>
            <a:rPr lang="ru-RU" sz="1000" b="1" kern="1200" dirty="0"/>
            <a:t>.</a:t>
          </a:r>
        </a:p>
      </dsp:txBody>
      <dsp:txXfrm>
        <a:off x="6398079" y="1546330"/>
        <a:ext cx="1147045" cy="806848"/>
      </dsp:txXfrm>
    </dsp:sp>
    <dsp:sp modelId="{780C1048-55A5-4BDF-9F2B-E52F44A1F471}">
      <dsp:nvSpPr>
        <dsp:cNvPr id="0" name=""/>
        <dsp:cNvSpPr/>
      </dsp:nvSpPr>
      <dsp:spPr>
        <a:xfrm>
          <a:off x="7610765" y="273514"/>
          <a:ext cx="1367023" cy="1048085"/>
        </a:xfrm>
        <a:prstGeom prst="roundRect">
          <a:avLst>
            <a:gd name="adj" fmla="val 10000"/>
          </a:avLst>
        </a:prstGeom>
        <a:solidFill>
          <a:srgbClr val="FF5050"/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-3,02%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 Возврат остатков межбюджетных трансфертов, прошлых лет из бюджета </a:t>
          </a:r>
        </a:p>
        <a:p>
          <a:pPr marL="0" lvl="0" indent="0" algn="ctr" defTabSz="533400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-9 429,79 </a:t>
          </a:r>
          <a:r>
            <a:rPr lang="ru-RU" sz="1200" kern="1200" dirty="0" err="1"/>
            <a:t>т.р</a:t>
          </a:r>
          <a:r>
            <a:rPr lang="ru-RU" sz="1200" kern="1200" dirty="0"/>
            <a:t>.</a:t>
          </a:r>
        </a:p>
      </dsp:txBody>
      <dsp:txXfrm>
        <a:off x="7641462" y="304211"/>
        <a:ext cx="1305629" cy="9866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0.35451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-626368" y="-1196752"/>
          <a:ext cx="8229600" cy="92868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="horz" wrap="square" lIns="91440" tIns="45720" rIns="91440" bIns="45720" numCol="1" anchor="ctr" anchorCtr="0" compatLnSpc="1">
          <a:prstTxWarp prst="textNoShape">
            <a:avLst/>
          </a:prstTxWarp>
        </a:bodyPr>
        <a:lstStyle xmlns:a="http://schemas.openxmlformats.org/drawingml/2006/main">
          <a:lvl1pPr algn="l" rtl="0" eaLnBrk="0" fontAlgn="base" hangingPunct="0">
            <a:spcBef>
              <a:spcPct val="0"/>
            </a:spcBef>
            <a:spcAft>
              <a:spcPct val="0"/>
            </a:spcAft>
            <a:defRPr sz="4000" kern="1200">
              <a:solidFill>
                <a:schemeClr val="tx2"/>
              </a:solidFill>
              <a:latin typeface="+mj-lt"/>
              <a:ea typeface="+mj-ea"/>
              <a:cs typeface="+mj-cs"/>
            </a:defRPr>
          </a:lvl1pPr>
          <a:lvl2pPr algn="l" rtl="0" eaLnBrk="0" fontAlgn="base" hangingPunct="0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2pPr>
          <a:lvl3pPr algn="l" rtl="0" eaLnBrk="0" fontAlgn="base" hangingPunct="0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3pPr>
          <a:lvl4pPr algn="l" rtl="0" eaLnBrk="0" fontAlgn="base" hangingPunct="0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4pPr>
          <a:lvl5pPr algn="l" rtl="0" eaLnBrk="0" fontAlgn="base" hangingPunct="0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5pPr>
          <a:lvl6pPr marL="457200" algn="l" rtl="0" fontAlgn="base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6pPr>
          <a:lvl7pPr marL="914400" algn="l" rtl="0" fontAlgn="base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7pPr>
          <a:lvl8pPr marL="1371600" algn="l" rtl="0" fontAlgn="base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8pPr>
          <a:lvl9pPr marL="1828800" algn="l" rtl="0" fontAlgn="base">
            <a:spcBef>
              <a:spcPct val="0"/>
            </a:spcBef>
            <a:spcAft>
              <a:spcPct val="0"/>
            </a:spcAft>
            <a:defRPr sz="4000">
              <a:solidFill>
                <a:schemeClr val="tx2"/>
              </a:solidFill>
              <a:latin typeface="Times New Roman" pitchFamily="18" charset="0"/>
            </a:defRPr>
          </a:lvl9pPr>
        </a:lstStyle>
        <a:p xmlns:a="http://schemas.openxmlformats.org/drawingml/2006/main">
          <a:pPr algn="ctr"/>
          <a:endParaRPr lang="ru-RU" altLang="ru-RU" sz="24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0.81174</cdr:x>
      <cdr:y>0.65761</cdr:y>
    </cdr:from>
    <cdr:to>
      <cdr:x>0.96283</cdr:x>
      <cdr:y>0.76137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552728" y="3194535"/>
          <a:ext cx="1219672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0.81174</cdr:x>
      <cdr:y>0.65761</cdr:y>
    </cdr:from>
    <cdr:to>
      <cdr:x>0.96283</cdr:x>
      <cdr:y>0.76137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552728" y="3194535"/>
          <a:ext cx="1219672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0.64933</cdr:x>
      <cdr:y>0.5789</cdr:y>
    </cdr:from>
    <cdr:to>
      <cdr:x>0.83234</cdr:x>
      <cdr:y>0.7195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241702" y="2661042"/>
          <a:ext cx="1477341" cy="6463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9pPr>
        </a:lstStyle>
        <a:p xmlns:a="http://schemas.openxmlformats.org/drawingml/2006/main">
          <a:r>
            <a:rPr lang="ru-RU" sz="1800" dirty="0"/>
            <a:t>2015 год ПЛАН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0.61796</cdr:x>
      <cdr:y>0.13953</cdr:y>
    </cdr:from>
    <cdr:to>
      <cdr:x>1</cdr:x>
      <cdr:y>0.95349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192688" y="864096"/>
          <a:ext cx="3672408" cy="50405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0.62176</cdr:x>
      <cdr:y>0.03488</cdr:y>
    </cdr:from>
    <cdr:to>
      <cdr:x>1</cdr:x>
      <cdr:y>0.91418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976664" y="216024"/>
          <a:ext cx="3635896" cy="54452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just"/>
          <a:r>
            <a:rPr lang="ru-RU" sz="1400" b="1" i="1" dirty="0"/>
            <a:t>Межбюджетные трансферты</a:t>
          </a:r>
          <a:r>
            <a:rPr lang="ru-RU" sz="1400" dirty="0"/>
            <a:t> - средства, предоставляемые одним бюджетом бюджетной системы Российской Федерации другому бюджету бюджетной системы Российской Федерации</a:t>
          </a:r>
        </a:p>
        <a:p xmlns:a="http://schemas.openxmlformats.org/drawingml/2006/main">
          <a:endParaRPr lang="ru-RU" sz="1400" dirty="0"/>
        </a:p>
        <a:p xmlns:a="http://schemas.openxmlformats.org/drawingml/2006/main">
          <a:pPr algn="just"/>
          <a:r>
            <a:rPr lang="ru-RU" sz="1400" b="1" i="1" dirty="0"/>
            <a:t>Дотации</a:t>
          </a:r>
          <a:r>
            <a:rPr lang="ru-RU" sz="1400" dirty="0"/>
            <a:t> - межбюджетные трансферты, предоставляемые на безвозмездной и безвозвратной основе </a:t>
          </a:r>
          <a:r>
            <a:rPr lang="ru-RU" sz="1400" b="1" u="sng" dirty="0"/>
            <a:t>без</a:t>
          </a:r>
          <a:r>
            <a:rPr lang="ru-RU" sz="1400" dirty="0"/>
            <a:t> установления направлений и (или) условий их использования; </a:t>
          </a:r>
        </a:p>
        <a:p xmlns:a="http://schemas.openxmlformats.org/drawingml/2006/main">
          <a:endParaRPr lang="ru-RU" sz="1400" dirty="0"/>
        </a:p>
        <a:p xmlns:a="http://schemas.openxmlformats.org/drawingml/2006/main">
          <a:pPr algn="just"/>
          <a:r>
            <a:rPr lang="ru-RU" sz="1400" b="1" i="1" dirty="0"/>
            <a:t>Субсидии</a:t>
          </a:r>
          <a:r>
            <a:rPr lang="ru-RU" sz="1400" dirty="0"/>
            <a:t> - межбюджетные трансферты, предоставляемые бюджетам субъектов Российской Федерации </a:t>
          </a:r>
          <a:r>
            <a:rPr lang="ru-RU" sz="1400" b="1" u="sng" dirty="0"/>
            <a:t>в целях </a:t>
          </a:r>
          <a:r>
            <a:rPr lang="ru-RU" sz="1400" b="1" u="sng" dirty="0" err="1"/>
            <a:t>софинансирования</a:t>
          </a:r>
          <a:r>
            <a:rPr lang="ru-RU" sz="1400" dirty="0"/>
            <a:t> расходных обязательств по выполнению полномочий органов местного самоуправления по вопросам местного значения</a:t>
          </a:r>
        </a:p>
        <a:p xmlns:a="http://schemas.openxmlformats.org/drawingml/2006/main">
          <a:endParaRPr lang="ru-RU" sz="1400" dirty="0"/>
        </a:p>
        <a:p xmlns:a="http://schemas.openxmlformats.org/drawingml/2006/main">
          <a:pPr lvl="0" algn="just" rtl="0"/>
          <a:r>
            <a:rPr lang="ru-RU" altLang="ru-RU" sz="1400" b="1" i="1" dirty="0">
              <a:solidFill>
                <a:schemeClr val="tx1"/>
              </a:solidFill>
            </a:rPr>
            <a:t>Субвенции - </a:t>
          </a:r>
          <a:r>
            <a:rPr lang="ru-RU" altLang="ru-RU" sz="1400" dirty="0">
              <a:solidFill>
                <a:schemeClr val="tx1"/>
              </a:solidFill>
            </a:rPr>
            <a:t> межбюджетные трансферты, предоставляемые </a:t>
          </a:r>
          <a:r>
            <a:rPr lang="ru-RU" altLang="ru-RU" sz="1400" b="1" u="sng" dirty="0">
              <a:solidFill>
                <a:schemeClr val="tx1"/>
              </a:solidFill>
            </a:rPr>
            <a:t>в целях финансового обеспечения</a:t>
          </a:r>
          <a:r>
            <a:rPr lang="ru-RU" altLang="ru-RU" sz="1400" dirty="0">
              <a:solidFill>
                <a:schemeClr val="tx1"/>
              </a:solidFill>
            </a:rPr>
            <a:t> расходных обязательств, возникающих при выполнении переданных полномочий</a:t>
          </a:r>
          <a:endParaRPr kumimoji="0" lang="ru-RU" altLang="ru-RU" sz="1400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</a:endParaRPr>
        </a:p>
        <a:p xmlns:a="http://schemas.openxmlformats.org/drawingml/2006/main">
          <a:endParaRPr lang="ru-RU" dirty="0"/>
        </a:p>
        <a:p xmlns:a="http://schemas.openxmlformats.org/drawingml/2006/main">
          <a:endParaRPr lang="ru-RU" dirty="0"/>
        </a:p>
        <a:p xmlns:a="http://schemas.openxmlformats.org/drawingml/2006/main">
          <a:endParaRPr lang="ru-RU" dirty="0"/>
        </a:p>
        <a:p xmlns:a="http://schemas.openxmlformats.org/drawingml/2006/main">
          <a:endParaRPr lang="ru-RU" dirty="0"/>
        </a:p>
        <a:p xmlns:a="http://schemas.openxmlformats.org/drawingml/2006/main">
          <a:endParaRPr lang="ru-RU" dirty="0"/>
        </a:p>
        <a:p xmlns:a="http://schemas.openxmlformats.org/drawingml/2006/main">
          <a:endParaRPr lang="ru-RU" dirty="0"/>
        </a:p>
        <a:p xmlns:a="http://schemas.openxmlformats.org/drawingml/2006/main">
          <a:endParaRPr lang="ru-RU" dirty="0"/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0.32225</cdr:x>
      <cdr:y>0.68184</cdr:y>
    </cdr:from>
    <cdr:to>
      <cdr:x>0.46191</cdr:x>
      <cdr:y>0.81584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63011" y="4092278"/>
          <a:ext cx="1197429" cy="8042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dirty="0"/>
            <a:t>2014 год ФАКТ</a:t>
          </a:r>
        </a:p>
      </cdr:txBody>
    </cdr:sp>
  </cdr:relSizeAnchor>
  <cdr:relSizeAnchor xmlns:cdr="http://schemas.openxmlformats.org/drawingml/2006/chartDrawing">
    <cdr:from>
      <cdr:x>0.15957</cdr:x>
      <cdr:y>0.85184</cdr:y>
    </cdr:from>
    <cdr:to>
      <cdr:x>0.28653</cdr:x>
      <cdr:y>0.95225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368152" y="5112568"/>
          <a:ext cx="1088571" cy="6026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/>
            <a:t>2015 год ФАКТ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0.18271</cdr:x>
      <cdr:y>0.01868</cdr:y>
    </cdr:from>
    <cdr:to>
      <cdr:x>0.94133</cdr:x>
      <cdr:y>0.15714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1907704" y="107900"/>
          <a:ext cx="7920880" cy="79980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01</a:t>
          </a:r>
          <a:r>
            <a:rPr lang="en-US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00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 «Общегосударственные расходы»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0.57608</cdr:x>
      <cdr:y>0.37242</cdr:y>
    </cdr:from>
    <cdr:to>
      <cdr:x>0.85194</cdr:x>
      <cdr:y>0.50954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014900" y="2151236"/>
          <a:ext cx="2880320" cy="79208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i="1" dirty="0">
              <a:solidFill>
                <a:schemeClr val="tx1"/>
              </a:solidFill>
            </a:rPr>
            <a:t>В подразделе 0203 отражены расходы за счет средств федерального бюджета на осуществление первичного воинского учета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0.35172</cdr:x>
      <cdr:y>0</cdr:y>
    </cdr:from>
    <cdr:to>
      <cdr:x>0.92551</cdr:x>
      <cdr:y>0.38145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672408" y="0"/>
          <a:ext cx="5991019" cy="22034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</a:t>
          </a:r>
          <a:r>
            <a:rPr lang="en-US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300 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«Национальная безопасность и </a:t>
          </a:r>
        </a:p>
        <a:p xmlns:a="http://schemas.openxmlformats.org/drawingml/2006/main">
          <a:pPr algn="ctr" rtl="0"/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правоохранительная деятельность»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  <cdr:relSizeAnchor xmlns:cdr="http://schemas.openxmlformats.org/drawingml/2006/chartDrawing">
    <cdr:from>
      <cdr:x>0.51703</cdr:x>
      <cdr:y>0.75542</cdr:y>
    </cdr:from>
    <cdr:to>
      <cdr:x>0.81379</cdr:x>
      <cdr:y>0.94241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398368" y="4363640"/>
          <a:ext cx="3098576" cy="10801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i="1" dirty="0"/>
            <a:t>В подраздел 0309 включены расходы на содержание МКУ «Аварийно-спасательная служба» и другие направления расходов</a:t>
          </a:r>
        </a:p>
      </cdr:txBody>
    </cdr:sp>
  </cdr:relSizeAnchor>
  <cdr:relSizeAnchor xmlns:cdr="http://schemas.openxmlformats.org/drawingml/2006/chartDrawing">
    <cdr:from>
      <cdr:x>0.58094</cdr:x>
      <cdr:y>0.38121</cdr:y>
    </cdr:from>
    <cdr:to>
      <cdr:x>0.8568</cdr:x>
      <cdr:y>0.51834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6065700" y="2202036"/>
          <a:ext cx="2880320" cy="79208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i="1" dirty="0">
              <a:solidFill>
                <a:schemeClr val="tx1"/>
              </a:solidFill>
            </a:rPr>
            <a:t>В подразделе 0304 отражены расходы на содержание отдела ЗАГС за счет средств федерального бюджета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0.35172</cdr:x>
      <cdr:y>0.01868</cdr:y>
    </cdr:from>
    <cdr:to>
      <cdr:x>0.94133</cdr:x>
      <cdr:y>0.25449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672408" y="107903"/>
          <a:ext cx="6156168" cy="136212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</a:t>
          </a:r>
          <a:r>
            <a:rPr lang="en-US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400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 «Национальная экономика»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0.33793</cdr:x>
      <cdr:y>0.01868</cdr:y>
    </cdr:from>
    <cdr:to>
      <cdr:x>0.94133</cdr:x>
      <cdr:y>0.23324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528391" y="107903"/>
          <a:ext cx="6300185" cy="123938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</a:t>
          </a:r>
          <a:r>
            <a:rPr lang="en-US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500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 «Жилищно-коммунальное хозяйство»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0.34849</cdr:x>
      <cdr:y>0.01868</cdr:y>
    </cdr:from>
    <cdr:to>
      <cdr:x>0.90711</cdr:x>
      <cdr:y>0.29419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638635" y="107903"/>
          <a:ext cx="5832645" cy="1591441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</a:t>
          </a:r>
          <a:r>
            <a:rPr lang="en-US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600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 «Охрана окружающей среды»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0.38912</cdr:x>
      <cdr:y>0.01868</cdr:y>
    </cdr:from>
    <cdr:to>
      <cdr:x>0.94133</cdr:x>
      <cdr:y>0.21939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4062845" y="107903"/>
          <a:ext cx="5765731" cy="115939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</a:t>
          </a:r>
          <a:r>
            <a:rPr lang="en-US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700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 «</a:t>
          </a:r>
          <a:r>
            <a:rPr lang="ru-RU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Образование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  <cdr:relSizeAnchor xmlns:cdr="http://schemas.openxmlformats.org/drawingml/2006/chartDrawing">
    <cdr:from>
      <cdr:x>0.53395</cdr:x>
      <cdr:y>0.66816</cdr:y>
    </cdr:from>
    <cdr:to>
      <cdr:x>0.90636</cdr:x>
      <cdr:y>0.94241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575014" y="3859584"/>
          <a:ext cx="3888432" cy="1584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i="1" dirty="0"/>
            <a:t>В ЗАТО городе Заозерске расположены:</a:t>
          </a:r>
        </a:p>
        <a:p xmlns:a="http://schemas.openxmlformats.org/drawingml/2006/main">
          <a:r>
            <a:rPr lang="ru-RU" sz="1600" i="1" dirty="0"/>
            <a:t>- 3 детских сада;</a:t>
          </a:r>
        </a:p>
        <a:p xmlns:a="http://schemas.openxmlformats.org/drawingml/2006/main">
          <a:r>
            <a:rPr lang="ru-RU" sz="1600" i="1" dirty="0"/>
            <a:t>- 2 школы;</a:t>
          </a:r>
        </a:p>
        <a:p xmlns:a="http://schemas.openxmlformats.org/drawingml/2006/main">
          <a:r>
            <a:rPr lang="ru-RU" sz="1600" i="1" dirty="0"/>
            <a:t>- 3 учреждения дополнительного образования детей</a:t>
          </a: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0.3278</cdr:x>
      <cdr:y>0.01868</cdr:y>
    </cdr:from>
    <cdr:to>
      <cdr:x>0.90711</cdr:x>
      <cdr:y>0.29419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422611" y="107903"/>
          <a:ext cx="6048669" cy="1591441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0</a:t>
          </a:r>
          <a:r>
            <a:rPr lang="ru-RU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8</a:t>
          </a:r>
          <a:r>
            <a:rPr lang="en-US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00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 «Культура, кинематография»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  <cdr:relSizeAnchor xmlns:cdr="http://schemas.openxmlformats.org/drawingml/2006/chartDrawing">
    <cdr:from>
      <cdr:x>0.45429</cdr:x>
      <cdr:y>0.5</cdr:y>
    </cdr:from>
    <cdr:to>
      <cdr:x>0.8722</cdr:x>
      <cdr:y>0.92017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743338" y="2888208"/>
          <a:ext cx="4363442" cy="2427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i="1" dirty="0"/>
            <a:t>В подраздел включены </a:t>
          </a:r>
        </a:p>
        <a:p xmlns:a="http://schemas.openxmlformats.org/drawingml/2006/main">
          <a:r>
            <a:rPr lang="ru-RU" sz="1600" i="1" dirty="0"/>
            <a:t>1. расходы на содержание учреждений культуры:</a:t>
          </a:r>
        </a:p>
        <a:p xmlns:a="http://schemas.openxmlformats.org/drawingml/2006/main">
          <a:r>
            <a:rPr lang="ru-RU" sz="1600" i="1" dirty="0"/>
            <a:t>- Муниципальная центральная городская библиотека</a:t>
          </a:r>
        </a:p>
        <a:p xmlns:a="http://schemas.openxmlformats.org/drawingml/2006/main">
          <a:r>
            <a:rPr lang="ru-RU" sz="1600" i="1" dirty="0"/>
            <a:t>- Городской дом культуры</a:t>
          </a:r>
        </a:p>
        <a:p xmlns:a="http://schemas.openxmlformats.org/drawingml/2006/main">
          <a:r>
            <a:rPr lang="ru-RU" sz="1600" i="1" dirty="0"/>
            <a:t>2. Прочие расходы (например, на проведение общегородских мероприятий)</a:t>
          </a: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0.30711</cdr:x>
      <cdr:y>0.023</cdr:y>
    </cdr:from>
    <cdr:to>
      <cdr:x>0.9243</cdr:x>
      <cdr:y>0.19878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206588" y="132858"/>
          <a:ext cx="6444176" cy="101537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1000 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«</a:t>
          </a:r>
          <a:r>
            <a:rPr lang="ru-RU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Социальная политика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0.3347</cdr:x>
      <cdr:y>0.01868</cdr:y>
    </cdr:from>
    <cdr:to>
      <cdr:x>0.9243</cdr:x>
      <cdr:y>0.25797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494620" y="107903"/>
          <a:ext cx="6156144" cy="1382239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1100 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«</a:t>
          </a:r>
          <a:r>
            <a:rPr lang="ru-RU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Физическая культура и спорт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  <cdr:relSizeAnchor xmlns:cdr="http://schemas.openxmlformats.org/drawingml/2006/chartDrawing">
    <cdr:from>
      <cdr:x>0.53881</cdr:x>
      <cdr:y>0.67696</cdr:y>
    </cdr:from>
    <cdr:to>
      <cdr:x>0.91122</cdr:x>
      <cdr:y>0.95121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5625814" y="3910384"/>
          <a:ext cx="3888432" cy="1584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i="1" dirty="0"/>
            <a:t>Отражены расходы на содержание хоккейного корта</a:t>
          </a: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0.3278</cdr:x>
      <cdr:y>0.01868</cdr:y>
    </cdr:from>
    <cdr:to>
      <cdr:x>0.9243</cdr:x>
      <cdr:y>0.28172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3422612" y="107903"/>
          <a:ext cx="6228152" cy="151943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 rtl="0"/>
          <a:r>
            <a:rPr lang="ru-RU" sz="2400" b="1" i="0" dirty="0">
              <a:solidFill>
                <a:srgbClr val="FF9900"/>
              </a:solidFill>
              <a:latin typeface="+mj-lt"/>
              <a:cs typeface="Courier New" pitchFamily="49" charset="0"/>
            </a:rPr>
            <a:t>1200 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«</a:t>
          </a:r>
          <a:r>
            <a:rPr lang="ru-RU" sz="2400" b="1" dirty="0">
              <a:solidFill>
                <a:srgbClr val="FF9900"/>
              </a:solidFill>
              <a:latin typeface="+mj-lt"/>
              <a:cs typeface="Courier New" pitchFamily="49" charset="0"/>
            </a:rPr>
            <a:t>Средства массовой информации</a:t>
          </a:r>
          <a:r>
            <a:rPr lang="ru-RU" sz="2400" b="1" i="0" baseline="0" dirty="0">
              <a:solidFill>
                <a:srgbClr val="FF9900"/>
              </a:solidFill>
              <a:latin typeface="+mj-lt"/>
              <a:cs typeface="Courier New" pitchFamily="49" charset="0"/>
            </a:rPr>
            <a:t>»</a:t>
          </a:r>
          <a:endParaRPr lang="ru-RU" sz="2400" b="1" i="0" dirty="0">
            <a:solidFill>
              <a:srgbClr val="FF9900"/>
            </a:solidFill>
            <a:latin typeface="+mj-lt"/>
            <a:cs typeface="Courier New" pitchFamily="49" charset="0"/>
          </a:endParaRPr>
        </a:p>
      </cdr:txBody>
    </cdr:sp>
  </cdr:relSizeAnchor>
  <cdr:relSizeAnchor xmlns:cdr="http://schemas.openxmlformats.org/drawingml/2006/chartDrawing">
    <cdr:from>
      <cdr:x>0.54368</cdr:x>
      <cdr:y>0.68575</cdr:y>
    </cdr:from>
    <cdr:to>
      <cdr:x>0.91609</cdr:x>
      <cdr:y>0.96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5676614" y="3961184"/>
          <a:ext cx="3888432" cy="1584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i="1" dirty="0"/>
            <a:t>Отражены расходы на издание газеты «Западная Лица» в целях обеспечения информацией о деятельности органов местного самоуправления</a:t>
          </a: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0.04098</cdr:x>
      <cdr:y>0.11538</cdr:y>
    </cdr:from>
    <cdr:to>
      <cdr:x>0.18033</cdr:x>
      <cdr:y>0.19231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0040" y="648072"/>
          <a:ext cx="122413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/>
            <a:t>Тыс. руб.</a:t>
          </a:r>
        </a:p>
      </cdr:txBody>
    </cdr:sp>
  </cdr:relSizeAnchor>
  <cdr:relSizeAnchor xmlns:cdr="http://schemas.openxmlformats.org/drawingml/2006/chartDrawing">
    <cdr:from>
      <cdr:x>0.00778</cdr:x>
      <cdr:y>0</cdr:y>
    </cdr:from>
    <cdr:to>
      <cdr:x>0.90437</cdr:x>
      <cdr:y>0.32023</cdr:y>
    </cdr:to>
    <cdr:sp macro="" textlink="">
      <cdr:nvSpPr>
        <cdr:cNvPr id="4" name="Содержимое 2"/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71438" y="-214314"/>
          <a:ext cx="8229600" cy="179863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="horz" wrap="square" lIns="91440" tIns="45720" rIns="91440" bIns="45720" numCol="1" anchor="t" anchorCtr="0" compatLnSpc="1">
          <a:prstTxWarp prst="textNoShape">
            <a:avLst/>
          </a:prstTxWarp>
          <a:normAutofit/>
        </a:bodyPr>
        <a:lstStyle xmlns:a="http://schemas.openxmlformats.org/drawingml/2006/main">
          <a:lvl1pPr marL="365125" indent="-255588" algn="l" rtl="0" eaLnBrk="0" fontAlgn="base" hangingPunct="0">
            <a:spcBef>
              <a:spcPts val="300"/>
            </a:spcBef>
            <a:spcAft>
              <a:spcPct val="0"/>
            </a:spcAft>
            <a:buClr>
              <a:srgbClr val="0BD0D9"/>
            </a:buClr>
            <a:buFont typeface="Georgia" panose="02040502050405020303" pitchFamily="18" charset="0"/>
            <a:buChar char="•"/>
            <a:defRPr sz="2800" kern="1200">
              <a:solidFill>
                <a:sysClr val="windowText" lastClr="000000"/>
              </a:solidFill>
              <a:latin typeface="Times New Roman"/>
            </a:defRPr>
          </a:lvl1pPr>
          <a:lvl2pPr marL="657225" indent="-246063" algn="l" rtl="0" eaLnBrk="0" fontAlgn="base" hangingPunct="0">
            <a:spcBef>
              <a:spcPts val="300"/>
            </a:spcBef>
            <a:spcAft>
              <a:spcPct val="0"/>
            </a:spcAft>
            <a:buClr>
              <a:srgbClr val="009DD9"/>
            </a:buClr>
            <a:buFont typeface="Georgia" panose="02040502050405020303" pitchFamily="18" charset="0"/>
            <a:buChar char="▫"/>
            <a:defRPr sz="2600" kern="1200">
              <a:solidFill>
                <a:sysClr val="windowText" lastClr="000000"/>
              </a:solidFill>
              <a:latin typeface="Times New Roman"/>
            </a:defRPr>
          </a:lvl2pPr>
          <a:lvl3pPr marL="922338" indent="-219075" algn="l" rtl="0" eaLnBrk="0" fontAlgn="base" hangingPunct="0">
            <a:spcBef>
              <a:spcPts val="300"/>
            </a:spcBef>
            <a:spcAft>
              <a:spcPct val="0"/>
            </a:spcAft>
            <a:buClr>
              <a:srgbClr val="0F6FC6"/>
            </a:buClr>
            <a:buFont typeface="Wingdings 2" panose="05020102010507070707" pitchFamily="18" charset="2"/>
            <a:buChar char=""/>
            <a:defRPr sz="2400" kern="1200">
              <a:solidFill>
                <a:sysClr val="windowText" lastClr="000000"/>
              </a:solidFill>
              <a:latin typeface="Times New Roman"/>
            </a:defRPr>
          </a:lvl3pPr>
          <a:lvl4pPr marL="1179513" indent="-200025" algn="l" rtl="0" eaLnBrk="0" fontAlgn="base" hangingPunct="0">
            <a:spcBef>
              <a:spcPts val="300"/>
            </a:spcBef>
            <a:spcAft>
              <a:spcPct val="0"/>
            </a:spcAft>
            <a:buClr>
              <a:srgbClr val="0F6FC6"/>
            </a:buClr>
            <a:buFont typeface="Wingdings 2" panose="05020102010507070707" pitchFamily="18" charset="2"/>
            <a:buChar char=""/>
            <a:defRPr sz="2200" kern="1200">
              <a:solidFill>
                <a:sysClr val="windowText" lastClr="000000"/>
              </a:solidFill>
              <a:latin typeface="Times New Roman"/>
            </a:defRPr>
          </a:lvl4pPr>
          <a:lvl5pPr marL="1389063" indent="-182563" algn="l" rtl="0" eaLnBrk="0" fontAlgn="base" hangingPunct="0">
            <a:spcBef>
              <a:spcPts val="300"/>
            </a:spcBef>
            <a:spcAft>
              <a:spcPct val="0"/>
            </a:spcAft>
            <a:buClr>
              <a:srgbClr val="0BD0D9"/>
            </a:buClr>
            <a:buFont typeface="Georgia" panose="02040502050405020303" pitchFamily="18" charset="0"/>
            <a:buChar char="▫"/>
            <a:defRPr sz="2000" kern="1200">
              <a:solidFill>
                <a:sysClr val="windowText" lastClr="000000"/>
              </a:solidFill>
              <a:latin typeface="Times New Roman"/>
            </a:defRPr>
          </a:lvl5pPr>
          <a:lvl6pPr marL="1609344" indent="-182880" algn="l" rtl="0" eaLnBrk="1" latinLnBrk="0" hangingPunct="1">
            <a:spcBef>
              <a:spcPts val="300"/>
            </a:spcBef>
            <a:buClr>
              <a:srgbClr val="0BD0D9"/>
            </a:buClr>
            <a:buFont typeface="Georgia"/>
            <a:buChar char="▫"/>
            <a:defRPr kumimoji="0" sz="1800" kern="1200">
              <a:solidFill>
                <a:sysClr val="windowText" lastClr="000000"/>
              </a:solidFill>
              <a:latin typeface="Times New Roman"/>
            </a:defRPr>
          </a:lvl6pPr>
          <a:lvl7pPr marL="1828800" indent="-182880" algn="l" rtl="0" eaLnBrk="1" latinLnBrk="0" hangingPunct="1">
            <a:spcBef>
              <a:spcPts val="300"/>
            </a:spcBef>
            <a:buClr>
              <a:srgbClr val="0BD0D9"/>
            </a:buClr>
            <a:buFont typeface="Georgia"/>
            <a:buChar char="▫"/>
            <a:defRPr kumimoji="0" sz="1600" kern="1200">
              <a:solidFill>
                <a:sysClr val="windowText" lastClr="000000"/>
              </a:solidFill>
              <a:latin typeface="Times New Roman"/>
            </a:defRPr>
          </a:lvl7pPr>
          <a:lvl8pPr marL="2029968" indent="-182880" algn="l" rtl="0" eaLnBrk="1" latinLnBrk="0" hangingPunct="1">
            <a:spcBef>
              <a:spcPts val="300"/>
            </a:spcBef>
            <a:buClr>
              <a:srgbClr val="0BD0D9"/>
            </a:buClr>
            <a:buFont typeface="Georgia"/>
            <a:buChar char="◦"/>
            <a:defRPr kumimoji="0" sz="1500" kern="1200">
              <a:solidFill>
                <a:sysClr val="windowText" lastClr="000000"/>
              </a:solidFill>
              <a:latin typeface="Times New Roman"/>
            </a:defRPr>
          </a:lvl8pPr>
          <a:lvl9pPr marL="2240280" indent="-182880" algn="l" rtl="0" eaLnBrk="1" latinLnBrk="0" hangingPunct="1">
            <a:spcBef>
              <a:spcPts val="300"/>
            </a:spcBef>
            <a:buClr>
              <a:srgbClr val="0BD0D9"/>
            </a:buClr>
            <a:buFont typeface="Georgia"/>
            <a:buChar char="◦"/>
            <a:defRPr kumimoji="0" sz="1400" kern="1200" baseline="0">
              <a:solidFill>
                <a:sysClr val="windowText" lastClr="000000"/>
              </a:solidFill>
              <a:latin typeface="Times New Roman"/>
            </a:defRPr>
          </a:lvl9pPr>
        </a:lstStyle>
        <a:p xmlns:a="http://schemas.openxmlformats.org/drawingml/2006/main">
          <a:pPr marL="365760" indent="-256032" algn="ctr" eaLnBrk="1" fontAlgn="auto" hangingPunct="1">
            <a:spcAft>
              <a:spcPts val="0"/>
            </a:spcAft>
            <a:buClr>
              <a:srgbClr val="0BD0D9"/>
            </a:buClr>
            <a:buFont typeface="Georgia"/>
            <a:buNone/>
            <a:defRPr/>
          </a:pPr>
          <a:r>
            <a:rPr lang="ru-RU" dirty="0">
              <a:solidFill>
                <a:schemeClr val="bg1"/>
              </a:solidFill>
            </a:rPr>
            <a:t> </a:t>
          </a:r>
          <a:r>
            <a:rPr lang="ru-RU" sz="1200" b="1" dirty="0">
              <a:solidFill>
                <a:schemeClr val="bg1"/>
              </a:solidFill>
            </a:rPr>
            <a:t>Муниципальные программы</a:t>
          </a:r>
          <a:r>
            <a:rPr lang="ru-RU" sz="1200" dirty="0">
              <a:solidFill>
                <a:schemeClr val="bg1"/>
              </a:solidFill>
            </a:rPr>
            <a:t>- это программы действий по достижению поставленных целей бюджетной политики, сбалансированные по ресурсам (финансовым, кадровым и др.)</a:t>
          </a:r>
        </a:p>
        <a:p xmlns:a="http://schemas.openxmlformats.org/drawingml/2006/main">
          <a:pPr marL="365760" indent="-256032" algn="ctr" eaLnBrk="1" fontAlgn="auto" hangingPunct="1">
            <a:spcAft>
              <a:spcPts val="0"/>
            </a:spcAft>
            <a:buClr>
              <a:srgbClr val="0BD0D9"/>
            </a:buClr>
            <a:buFont typeface="Georgia"/>
            <a:buNone/>
            <a:defRPr/>
          </a:pPr>
          <a:endParaRPr lang="ru-RU" dirty="0">
            <a:solidFill>
              <a:schemeClr val="bg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4080D7-38D8-4B9E-9EF5-294AF1ABEAD2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8D1546B-A81B-421E-BE6F-6A4DAC0AF88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7727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4948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5766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87405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8150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6126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9585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4025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0370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9602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6375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95B5F-D3AA-422C-926B-1C0944CBF1A5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3468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Скругленный прямоугольник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Скругленный прямоугольник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FD2FD-B410-410E-84C0-5C44B2DE1C63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106B9C8-E287-4195-92EF-9B10855A23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632644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EEFE1-DAF0-4865-A677-460BB491DA1B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08C6E-A8FC-42DE-B523-613CE15771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16420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0A164-E091-49A0-B32B-561F1D59EC45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84277-6CEA-4CEF-ABDC-F385BF65386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886263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3454-C909-4D85-A878-F33103F5F4B6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BB23E-2BF4-486E-92AA-48D71CF881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70168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2E0BEFC-1A7E-422D-94BF-BB46AE9D0330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C1FDE-46F5-41BD-9A18-BE2759B5153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5685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DAADA-C9E9-45F9-B006-99214A5857DC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EBC56-949A-42A9-95B4-8155EE2712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143574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D86EA-DC53-4483-8913-56BA83189774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5DC98-DDFD-471D-88FC-4A634562FC3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617447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72BF9-84BD-4CE2-A772-DDBD421F8130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DD00B-1F80-47D7-A1EC-FD30C7B223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970560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B46F5-2B63-40AB-9E0C-72982E86834F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8CBE8-8C6B-415E-B1B8-93273AA9EBD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730219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E5CBC-3629-42F6-8DE0-85A39F23D1A8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03FC1-6311-48F8-807C-B37BC99F9CD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87061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61918-7A73-434E-9EAB-C00ED1B8D7B6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12CE3-853C-4D24-A337-60CAB4AC5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29403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4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76D38D-1B97-4F68-862A-4512386A5EC8}" type="datetimeFigureOut">
              <a:rPr lang="ru-RU"/>
              <a:pPr>
                <a:defRPr/>
              </a:pPr>
              <a:t>03.09.2019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D273F211-1638-4706-9953-9D19D959DF4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53" r:id="rId2"/>
    <p:sldLayoutId id="2147483954" r:id="rId3"/>
    <p:sldLayoutId id="2147483955" r:id="rId4"/>
    <p:sldLayoutId id="2147483962" r:id="rId5"/>
    <p:sldLayoutId id="2147483963" r:id="rId6"/>
    <p:sldLayoutId id="2147483956" r:id="rId7"/>
    <p:sldLayoutId id="2147483957" r:id="rId8"/>
    <p:sldLayoutId id="2147483958" r:id="rId9"/>
    <p:sldLayoutId id="2147483959" r:id="rId10"/>
    <p:sldLayoutId id="21474839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0BD0D9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0BD0D9"/>
        </a:buClr>
        <a:buFont typeface="Georgia" panose="02040502050405020303" pitchFamily="18" charset="0"/>
        <a:buChar char="▫"/>
        <a:defRPr sz="2000" kern="1200">
          <a:solidFill>
            <a:srgbClr val="0BD0D9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://www.zatozaozersk.ru/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3" descr="C:\Users\УЭиФ\Desktop\0_ger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3905250"/>
            <a:ext cx="237648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7638" y="6086475"/>
            <a:ext cx="3916362" cy="771525"/>
          </a:xfrm>
        </p:spPr>
        <p:txBody>
          <a:bodyPr/>
          <a:lstStyle/>
          <a:p>
            <a:pPr marL="63500" eaLnBrk="1" hangingPunct="1"/>
            <a:r>
              <a:rPr lang="ru-RU" altLang="ru-RU" u="sng">
                <a:solidFill>
                  <a:srgbClr val="C00000"/>
                </a:solidFill>
                <a:hlinkClick r:id="rId3"/>
              </a:rPr>
              <a:t>http://</a:t>
            </a:r>
            <a:r>
              <a:rPr lang="ru-RU" altLang="ru-RU" u="sng">
                <a:solidFill>
                  <a:srgbClr val="FFC000"/>
                </a:solidFill>
                <a:hlinkClick r:id="rId3"/>
              </a:rPr>
              <a:t>www.zatozaozersk.ru</a:t>
            </a:r>
            <a:r>
              <a:rPr lang="ru-RU" altLang="ru-RU" u="sng">
                <a:solidFill>
                  <a:srgbClr val="C00000"/>
                </a:solidFill>
                <a:hlinkClick r:id="rId3"/>
              </a:rPr>
              <a:t>/</a:t>
            </a:r>
            <a:endParaRPr lang="ru-RU" altLang="ru-RU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4149080"/>
            <a:ext cx="5904656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ЗАТО город </a:t>
            </a:r>
            <a:r>
              <a:rPr lang="ru-RU" sz="4400" b="1" dirty="0" err="1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Заозерск</a:t>
            </a:r>
            <a:r>
              <a:rPr lang="ru-RU" sz="4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 Мурманская область</a:t>
            </a:r>
          </a:p>
        </p:txBody>
      </p:sp>
      <p:grpSp>
        <p:nvGrpSpPr>
          <p:cNvPr id="6149" name="Группа 20"/>
          <p:cNvGrpSpPr>
            <a:grpSpLocks/>
          </p:cNvGrpSpPr>
          <p:nvPr/>
        </p:nvGrpSpPr>
        <p:grpSpPr bwMode="auto">
          <a:xfrm>
            <a:off x="0" y="0"/>
            <a:ext cx="9144000" cy="3703638"/>
            <a:chOff x="0" y="0"/>
            <a:chExt cx="9144000" cy="3704022"/>
          </a:xfrm>
        </p:grpSpPr>
        <p:pic>
          <p:nvPicPr>
            <p:cNvPr id="6152" name="Picture 16" descr="http://admkrai.kuban.ru/upload/iblock/e78/dengi_midl.jpg"/>
            <p:cNvPicPr>
              <a:picLocks noChangeAspect="1" noChangeArrowheads="1"/>
            </p:cNvPicPr>
            <p:nvPr/>
          </p:nvPicPr>
          <p:blipFill>
            <a:blip r:embed="rId4">
              <a:lum bright="10000" contrast="-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60" y="0"/>
              <a:ext cx="3810000" cy="2476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3" name="Picture 14" descr="http://vlfin.ru/assets/uploads/%D1%81%D1%82%D0%BE%D0%BB%D0%B1%D0%B8%D0%BA%D0%B8%20%D0%BC%D0%BE%D0%BD%D0%B5%D1%82.jpeg"/>
            <p:cNvPicPr>
              <a:picLocks noChangeAspect="1" noChangeArrowheads="1"/>
            </p:cNvPicPr>
            <p:nvPr/>
          </p:nvPicPr>
          <p:blipFill>
            <a:blip r:embed="rId5">
              <a:lum bright="10000" contrast="-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0"/>
              <a:ext cx="3275856" cy="2456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4" name="Picture 12" descr="http://tvoiomsk.ru/data/item/9474/Large.jpg"/>
            <p:cNvPicPr>
              <a:picLocks noChangeAspect="1" noChangeArrowheads="1"/>
            </p:cNvPicPr>
            <p:nvPr/>
          </p:nvPicPr>
          <p:blipFill>
            <a:blip r:embed="rId6" cstate="print">
              <a:lum bright="10000" contrast="-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3275855" cy="2456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8" descr="http://goodcash.ru/static/img/index_page_graph.png"/>
            <p:cNvPicPr>
              <a:picLocks noChangeAspect="1" noChangeArrowheads="1"/>
            </p:cNvPicPr>
            <p:nvPr/>
          </p:nvPicPr>
          <p:blipFill>
            <a:blip r:embed="rId7">
              <a:lum bright="10000" contrast="-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078"/>
            <a:stretch>
              <a:fillRect/>
            </a:stretch>
          </p:blipFill>
          <p:spPr bwMode="auto">
            <a:xfrm>
              <a:off x="0" y="2348880"/>
              <a:ext cx="2339752" cy="1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20" descr="http://www.ura.ru/images/news/upload/news/160/711/1052160711/3721d8f43f417225277139144bbbaea2.jpg"/>
            <p:cNvPicPr>
              <a:picLocks noChangeAspect="1" noChangeArrowheads="1"/>
            </p:cNvPicPr>
            <p:nvPr/>
          </p:nvPicPr>
          <p:blipFill>
            <a:blip r:embed="rId8">
              <a:lum bright="10000" contrast="-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6129" b="43553"/>
            <a:stretch>
              <a:fillRect/>
            </a:stretch>
          </p:blipFill>
          <p:spPr bwMode="auto">
            <a:xfrm>
              <a:off x="2339752" y="2348880"/>
              <a:ext cx="2232248" cy="13500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22" descr="http://permraion.ru/files/347452.jpg"/>
            <p:cNvPicPr>
              <a:picLocks noChangeAspect="1" noChangeArrowheads="1"/>
            </p:cNvPicPr>
            <p:nvPr/>
          </p:nvPicPr>
          <p:blipFill>
            <a:blip r:embed="rId9">
              <a:lum bright="10000" contrast="-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2348880"/>
              <a:ext cx="2021471" cy="13432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8" name="Picture 26" descr="http://lappi-group.ru/images/nalogi.jpg"/>
            <p:cNvPicPr>
              <a:picLocks noChangeAspect="1" noChangeArrowheads="1"/>
            </p:cNvPicPr>
            <p:nvPr/>
          </p:nvPicPr>
          <p:blipFill>
            <a:blip r:embed="rId10" cstate="print">
              <a:lum bright="10000" contrast="-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599" t="6590" b="15443"/>
            <a:stretch>
              <a:fillRect/>
            </a:stretch>
          </p:blipFill>
          <p:spPr bwMode="auto">
            <a:xfrm>
              <a:off x="6588224" y="2348880"/>
              <a:ext cx="2555776" cy="1355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840760" cy="1368152"/>
          </a:xfrm>
          <a:prstGeom prst="roundRect">
            <a:avLst/>
          </a:prstGeom>
          <a:ln>
            <a:miter lim="800000"/>
            <a:headEnd/>
            <a:tailEnd/>
          </a:ln>
        </p:spPr>
        <p:style>
          <a:lnRef idx="2">
            <a:schemeClr val="accent3"/>
          </a:lnRef>
          <a:fillRef idx="1003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sz="5300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sz="5300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ru-RU" sz="5300" b="1" dirty="0">
              <a:ln w="31550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63688" y="1556792"/>
            <a:ext cx="5832648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Бюджет для граждан </a:t>
            </a:r>
            <a:endParaRPr lang="ru-RU" sz="44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2856"/>
            <a:ext cx="8507288" cy="1572419"/>
          </a:xfrm>
          <a:ln>
            <a:solidFill>
              <a:schemeClr val="accent1"/>
            </a:solidFill>
          </a:ln>
        </p:spPr>
        <p:txBody>
          <a:bodyPr/>
          <a:lstStyle/>
          <a:p>
            <a:pPr marL="109537" indent="0">
              <a:buNone/>
              <a:defRPr/>
            </a:pPr>
            <a:r>
              <a:rPr lang="ru-RU" sz="2400" dirty="0">
                <a:ln>
                  <a:solidFill>
                    <a:srgbClr val="00B05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Информация размещена на официальном сайте Министерства финансов Мурманской области в разделе «Открытый бюджет» http://minfin.gov-murman.ru/open-budget/ в подразделе «Мониторинг открытости бюджетных данных»</a:t>
            </a:r>
          </a:p>
          <a:p>
            <a:endParaRPr lang="ru-RU" dirty="0">
              <a:ln>
                <a:solidFill>
                  <a:srgbClr val="00B050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386" name="Picture 2" descr="https://im1-tub-ru.yandex.net/i?id=0f8c308d713fa67902f72883695e28ef&amp;n=33&amp;h=190&amp;w=2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3745147" cy="249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3" descr="C:\Users\УЭиФ\Desktop\0_ger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86611"/>
            <a:ext cx="1440384" cy="178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0" y="425723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920000"/>
                </a:solidFill>
              </a:rPr>
              <a:t>ЗАТО Заозерск – 16 место из 40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433388" y="620713"/>
            <a:ext cx="822960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altLang="ru-RU" sz="3000" dirty="0"/>
              <a:t>Место в рейтинге муниципальных образований Мурманской области по уровню открытости бюджетных данных по итогам </a:t>
            </a:r>
            <a:r>
              <a:rPr lang="en-US" altLang="ru-RU" sz="3000" dirty="0"/>
              <a:t>IV</a:t>
            </a:r>
            <a:r>
              <a:rPr lang="ru-RU" altLang="ru-RU" sz="3000" dirty="0"/>
              <a:t> этапа оценки за 2015 год</a:t>
            </a:r>
          </a:p>
        </p:txBody>
      </p:sp>
    </p:spTree>
    <p:extLst>
      <p:ext uri="{BB962C8B-B14F-4D97-AF65-F5344CB8AC3E}">
        <p14:creationId xmlns:p14="http://schemas.microsoft.com/office/powerpoint/2010/main" xmlns="" val="67030966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  <a:ln>
            <a:miter lim="800000"/>
            <a:headEnd/>
            <a:tailEnd/>
          </a:ln>
          <a:extLst/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Что такое бюджет?</a:t>
            </a:r>
          </a:p>
        </p:txBody>
      </p:sp>
      <p:grpSp>
        <p:nvGrpSpPr>
          <p:cNvPr id="8196" name="Группа 18"/>
          <p:cNvGrpSpPr>
            <a:grpSpLocks/>
          </p:cNvGrpSpPr>
          <p:nvPr/>
        </p:nvGrpSpPr>
        <p:grpSpPr bwMode="auto">
          <a:xfrm>
            <a:off x="251521" y="1790575"/>
            <a:ext cx="8892480" cy="4797152"/>
            <a:chOff x="467544" y="1196752"/>
            <a:chExt cx="8676456" cy="5661248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467544" y="1196752"/>
              <a:ext cx="3456384" cy="316835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5148064" y="1196752"/>
              <a:ext cx="3456384" cy="3240360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Выплачиваемые из бюджета денежные средства </a:t>
              </a:r>
              <a:r>
                <a:rPr lang="ru-RU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(социальные выплаты населению, образование, культура,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капитальный ремонт и др.)</a:t>
              </a:r>
            </a:p>
          </p:txBody>
        </p:sp>
        <p:sp>
          <p:nvSpPr>
            <p:cNvPr id="10" name="Плюс 9"/>
            <p:cNvSpPr/>
            <p:nvPr/>
          </p:nvSpPr>
          <p:spPr>
            <a:xfrm>
              <a:off x="4139756" y="2060386"/>
              <a:ext cx="863677" cy="865222"/>
            </a:xfrm>
            <a:prstGeom prst="mathPlus">
              <a:avLst/>
            </a:prstGeom>
            <a:ln w="38100"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971600" y="4869160"/>
              <a:ext cx="7128792" cy="172819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208" name="Rectangle 1"/>
            <p:cNvSpPr>
              <a:spLocks noChangeArrowheads="1"/>
            </p:cNvSpPr>
            <p:nvPr/>
          </p:nvSpPr>
          <p:spPr bwMode="auto">
            <a:xfrm>
              <a:off x="1547140" y="5013252"/>
              <a:ext cx="5904435" cy="1655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ts val="300"/>
                </a:spcBef>
                <a:buClr>
                  <a:srgbClr val="0BD0D9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0BD0D9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0BD0D9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0BD0D9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0BD0D9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0BD0D9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0BD0D9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0BD0D9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0BD0D9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0BD0D9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0BD0D9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2000" dirty="0">
                  <a:solidFill>
                    <a:srgbClr val="0D0D0D"/>
                  </a:solidFill>
                </a:rPr>
  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(ст. 6 БК РФ)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endParaRPr lang="ru-RU" altLang="ru-RU" sz="1800" dirty="0">
                <a:latin typeface="Arial" panose="020B0604020202020204" pitchFamily="34" charset="0"/>
              </a:endParaRPr>
            </a:p>
          </p:txBody>
        </p:sp>
        <p:sp>
          <p:nvSpPr>
            <p:cNvPr id="13" name="Равно 12"/>
            <p:cNvSpPr/>
            <p:nvPr/>
          </p:nvSpPr>
          <p:spPr>
            <a:xfrm>
              <a:off x="4068313" y="3789242"/>
              <a:ext cx="1008151" cy="576285"/>
            </a:xfrm>
            <a:prstGeom prst="mathEqual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55576" y="1268760"/>
              <a:ext cx="288032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ln w="10541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rPr>
                <a:t>ДОХОДЫ БЮДЖЕТА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508104" y="1268760"/>
              <a:ext cx="288032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cap="all" dirty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rPr>
                <a:t>РАСХОДЫ</a:t>
              </a:r>
              <a:r>
                <a:rPr lang="ru-RU" b="1" cap="all" dirty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 </a:t>
              </a:r>
              <a:r>
                <a:rPr lang="ru-RU" b="1" cap="all" dirty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rPr>
                <a:t>БЮДЖЕТА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275856" y="4653136"/>
              <a:ext cx="2592288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</a:rPr>
                <a:t>БЮДЖЕТ</a:t>
              </a:r>
            </a:p>
          </p:txBody>
        </p:sp>
        <p:pic>
          <p:nvPicPr>
            <p:cNvPr id="8213" name="Picture 3" descr="https://lh3.ggpht.com/hlPm_BqoMc-mLDC4mBGMmv9_lNa0vR3V8XCXj_cnefD0zBtbsnTFm37OWLghm2Or3Us=w30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4446240"/>
              <a:ext cx="2411760" cy="2411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197" name="TextBox 19"/>
          <p:cNvSpPr txBox="1">
            <a:spLocks noChangeArrowheads="1"/>
          </p:cNvSpPr>
          <p:nvPr/>
        </p:nvSpPr>
        <p:spPr bwMode="auto">
          <a:xfrm>
            <a:off x="546724" y="2434825"/>
            <a:ext cx="3088651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300"/>
              </a:spcBef>
              <a:buClr>
                <a:srgbClr val="0BD0D9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b="1" dirty="0"/>
              <a:t>Поступающие в бюджет денежные средства </a:t>
            </a:r>
            <a:r>
              <a:rPr lang="ru-RU" altLang="ru-RU" sz="1800" dirty="0"/>
              <a:t>(налоги юридических и физических лиц, штрафы, административные платежи и сборы, финансовая помощь)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1" y="933089"/>
            <a:ext cx="8118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 – это основные положения главного финансового документа города – решения Совета депутатов ЗАТО г. Заозерска о бюджете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410482218"/>
              </p:ext>
            </p:extLst>
          </p:nvPr>
        </p:nvGraphicFramePr>
        <p:xfrm>
          <a:off x="827584" y="620688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755576" y="4324454"/>
            <a:ext cx="6048672" cy="233910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1" hangingPunct="1">
              <a:tabLst>
                <a:tab pos="3614738" algn="l"/>
              </a:tabLst>
              <a:defRPr/>
            </a:pPr>
            <a:r>
              <a:rPr lang="ru-RU" sz="2800" b="1" dirty="0">
                <a:solidFill>
                  <a:srgbClr val="5B052A"/>
                </a:solidFill>
                <a:ea typeface="Calibri" pitchFamily="34" charset="0"/>
                <a:cs typeface="Times New Roman" pitchFamily="18" charset="0"/>
              </a:rPr>
              <a:t>Сбалансированность бюджета по доходам и расходам </a:t>
            </a:r>
            <a:r>
              <a:rPr lang="ru-RU" sz="2800" b="1" dirty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—</a:t>
            </a:r>
            <a:endParaRPr lang="ru-RU" sz="2800" dirty="0">
              <a:solidFill>
                <a:schemeClr val="tx1"/>
              </a:solidFill>
              <a:cs typeface="Arial" pitchFamily="34" charset="0"/>
            </a:endParaRPr>
          </a:p>
          <a:p>
            <a:pPr algn="ctr">
              <a:tabLst>
                <a:tab pos="3614738" algn="l"/>
              </a:tabLst>
              <a:defRPr/>
            </a:pPr>
            <a:r>
              <a:rPr lang="ru-RU" sz="2400" dirty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основополагающее требование, предъявляемое к органам, составляющим и утверждающим бюджет</a:t>
            </a:r>
            <a:endParaRPr lang="ru-RU" sz="2400" dirty="0">
              <a:solidFill>
                <a:schemeClr val="tx1"/>
              </a:solidFill>
              <a:cs typeface="Arial" pitchFamily="34" charset="0"/>
            </a:endParaRPr>
          </a:p>
          <a:p>
            <a:pPr>
              <a:tabLst>
                <a:tab pos="3614738" algn="l"/>
              </a:tabLst>
              <a:defRPr/>
            </a:pP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8071" name="Picture 7" descr="http://dictionary-economics.ru/image/words/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293096"/>
            <a:ext cx="1905000" cy="2257426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52128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Участие гражданина в бюджетном процессе</a:t>
            </a: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12291" name="Группа 18"/>
          <p:cNvGrpSpPr>
            <a:grpSpLocks/>
          </p:cNvGrpSpPr>
          <p:nvPr/>
        </p:nvGrpSpPr>
        <p:grpSpPr bwMode="auto">
          <a:xfrm>
            <a:off x="179388" y="836613"/>
            <a:ext cx="8754090" cy="5737225"/>
            <a:chOff x="179512" y="836712"/>
            <a:chExt cx="8753969" cy="5737860"/>
          </a:xfrm>
        </p:grpSpPr>
        <p:sp>
          <p:nvSpPr>
            <p:cNvPr id="6" name="TextBox 5"/>
            <p:cNvSpPr txBox="1"/>
            <p:nvPr/>
          </p:nvSpPr>
          <p:spPr>
            <a:xfrm>
              <a:off x="3779912" y="4293096"/>
              <a:ext cx="4248472" cy="2281476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dirty="0">
                  <a:cs typeface="Times New Roman" pitchFamily="18" charset="0"/>
                </a:rPr>
                <a:t>Получает социальные гарантии - расходная часть бюджета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>
                <a:cs typeface="Times New Roman" pitchFamily="18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>
                <a:cs typeface="Times New Roman" pitchFamily="18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>
                <a:cs typeface="Times New Roman" pitchFamily="18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>
                <a:cs typeface="Times New Roman" pitchFamily="18" charset="0"/>
              </a:endParaRPr>
            </a:p>
          </p:txBody>
        </p:sp>
        <p:grpSp>
          <p:nvGrpSpPr>
            <p:cNvPr id="12299" name="Группа 15"/>
            <p:cNvGrpSpPr>
              <a:grpSpLocks/>
            </p:cNvGrpSpPr>
            <p:nvPr/>
          </p:nvGrpSpPr>
          <p:grpSpPr bwMode="auto">
            <a:xfrm>
              <a:off x="179512" y="836712"/>
              <a:ext cx="8753969" cy="3562003"/>
              <a:chOff x="179512" y="836712"/>
              <a:chExt cx="8753969" cy="3562003"/>
            </a:xfrm>
          </p:grpSpPr>
          <p:pic>
            <p:nvPicPr>
              <p:cNvPr id="12304" name="Picture 10" descr="http://madrasah2.ru/wp-content/uploads/2012/11/%D0%9A%D0%BE%D1%88%D0%B5%D0%BB%D0%B5%D0%BA-1024x865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72200" y="836712"/>
                <a:ext cx="2557325" cy="2160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179512" y="1844824"/>
                <a:ext cx="3240360" cy="2553891"/>
              </a:xfrm>
              <a:prstGeom prst="round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2400" dirty="0">
                    <a:cs typeface="Times New Roman" pitchFamily="18" charset="0"/>
                  </a:rPr>
                  <a:t>Помогает формировать доходную часть бюджета (налог на доходы физических лиц)</a:t>
                </a: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492578" y="1844886"/>
                <a:ext cx="3095582" cy="1162179"/>
              </a:xfrm>
              <a:prstGeom prst="rightArrow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600" b="1" dirty="0">
                    <a:solidFill>
                      <a:schemeClr val="accent4">
                        <a:lumMod val="50000"/>
                      </a:schemeClr>
                    </a:solidFill>
                    <a:cs typeface="Times New Roman" pitchFamily="18" charset="0"/>
                  </a:rPr>
                  <a:t>КАК НАЛОГОПЛАТЕЛЬЩИК</a:t>
                </a: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5142940" y="2781614"/>
                <a:ext cx="3790541" cy="1432083"/>
              </a:xfrm>
              <a:prstGeom prst="upArrow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>
                <a:spAutoFit/>
                <a:scene3d>
                  <a:camera prst="orthographicFront">
                    <a:rot lat="0" lon="0" rev="0"/>
                  </a:camera>
                  <a:lightRig rig="threePt" dir="t"/>
                </a:scene3d>
                <a:flatTx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600" b="1" dirty="0">
                    <a:solidFill>
                      <a:schemeClr val="accent3">
                        <a:lumMod val="50000"/>
                      </a:schemeClr>
                    </a:solidFill>
                    <a:cs typeface="Times New Roman" pitchFamily="18" charset="0"/>
                  </a:rPr>
                  <a:t>КАК ПОЛУЧАТЕЛЬ СОЦИАЛЬНЫХ ГАРАНТИЙ</a:t>
                </a: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6948264" y="1772816"/>
                <a:ext cx="1440160" cy="40011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2000" b="1" cap="all" dirty="0">
                    <a:ln w="9000" cmpd="sng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+mn-lt"/>
                    <a:cs typeface="+mn-cs"/>
                  </a:rPr>
                  <a:t>БЮДЖЕТ</a:t>
                </a:r>
              </a:p>
            </p:txBody>
          </p:sp>
        </p:grpSp>
        <p:grpSp>
          <p:nvGrpSpPr>
            <p:cNvPr id="12300" name="Группа 17"/>
            <p:cNvGrpSpPr>
              <a:grpSpLocks/>
            </p:cNvGrpSpPr>
            <p:nvPr/>
          </p:nvGrpSpPr>
          <p:grpSpPr bwMode="auto">
            <a:xfrm>
              <a:off x="3851920" y="5229200"/>
              <a:ext cx="4009628" cy="1261474"/>
              <a:chOff x="3851920" y="5229200"/>
              <a:chExt cx="4009628" cy="1261474"/>
            </a:xfrm>
          </p:grpSpPr>
          <p:pic>
            <p:nvPicPr>
              <p:cNvPr id="130050" name="Picture 2" descr="http://www.book-clipart.com/free_book_clipart/symbols_of_education_and_learning__a_world_globe_graduation_cap_diploma_and_books_0071-0907-2910-3845_SMU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851920" y="5229200"/>
                <a:ext cx="1296144" cy="1080120"/>
              </a:xfrm>
              <a:prstGeom prst="rect">
                <a:avLst/>
              </a:prstGeom>
              <a:noFill/>
              <a:effectLst>
                <a:softEdge rad="63500"/>
              </a:effectLst>
            </p:spPr>
          </p:pic>
          <p:pic>
            <p:nvPicPr>
              <p:cNvPr id="12302" name="Picture 4" descr="http://36reg.roszdravnadzor.ru/i/Data/Sites/36/GalleryImages/Upload/%D0%BC%D0%B8%D0%BD%D0%B7%D0%B4%D1%80%D0%B0%D0%B2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08104" y="5589240"/>
                <a:ext cx="936104" cy="9014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0054" name="Picture 6" descr="http://sevbk.ru/sites/default/files/styles/news_medium/public/soc_zaschita/po_oplate_zhilishchno-kommunalnyh_uslug.jpg?itok=J_4nKzPV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804248" y="5229200"/>
                <a:ext cx="1057300" cy="1057300"/>
              </a:xfrm>
              <a:prstGeom prst="rect">
                <a:avLst/>
              </a:prstGeom>
              <a:noFill/>
              <a:effectLst>
                <a:softEdge rad="63500"/>
              </a:effectLst>
            </p:spPr>
          </p:pic>
        </p:grpSp>
      </p:grpSp>
      <p:pic>
        <p:nvPicPr>
          <p:cNvPr id="130060" name="Picture 12" descr="http://www.officialpsds.com/images/thumbs/Man-In-Chair-Silhouette-psd9845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971600" y="4581128"/>
            <a:ext cx="2363471" cy="2062129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043608" y="5373216"/>
            <a:ext cx="273630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9000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ГРАЖДАНИН</a:t>
            </a:r>
          </a:p>
        </p:txBody>
      </p:sp>
      <p:sp>
        <p:nvSpPr>
          <p:cNvPr id="23" name="Стрелка вправо 22"/>
          <p:cNvSpPr/>
          <p:nvPr/>
        </p:nvSpPr>
        <p:spPr>
          <a:xfrm>
            <a:off x="3132138" y="5229225"/>
            <a:ext cx="576262" cy="503238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верх 23"/>
          <p:cNvSpPr/>
          <p:nvPr/>
        </p:nvSpPr>
        <p:spPr>
          <a:xfrm>
            <a:off x="1692275" y="4437063"/>
            <a:ext cx="576263" cy="647700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0201" y="404664"/>
            <a:ext cx="8229600" cy="1066800"/>
          </a:xfrm>
        </p:spPr>
        <p:txBody>
          <a:bodyPr/>
          <a:lstStyle/>
          <a:p>
            <a:pPr algn="ctr"/>
            <a:r>
              <a:rPr lang="ru-RU" dirty="0"/>
              <a:t>Зачисление уплачиваемых гражданами налогов</a:t>
            </a:r>
          </a:p>
        </p:txBody>
      </p:sp>
      <p:sp>
        <p:nvSpPr>
          <p:cNvPr id="10" name="Овал 9"/>
          <p:cNvSpPr/>
          <p:nvPr/>
        </p:nvSpPr>
        <p:spPr>
          <a:xfrm>
            <a:off x="718664" y="3129106"/>
            <a:ext cx="1345495" cy="83794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100 %</a:t>
            </a:r>
          </a:p>
        </p:txBody>
      </p:sp>
      <p:sp>
        <p:nvSpPr>
          <p:cNvPr id="16" name="Овал 15"/>
          <p:cNvSpPr/>
          <p:nvPr/>
        </p:nvSpPr>
        <p:spPr>
          <a:xfrm>
            <a:off x="2482258" y="5416552"/>
            <a:ext cx="1607337" cy="4876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100 %</a:t>
            </a:r>
          </a:p>
        </p:txBody>
      </p:sp>
      <p:sp>
        <p:nvSpPr>
          <p:cNvPr id="17" name="Овал 16"/>
          <p:cNvSpPr/>
          <p:nvPr/>
        </p:nvSpPr>
        <p:spPr>
          <a:xfrm>
            <a:off x="5041479" y="3168043"/>
            <a:ext cx="1345495" cy="83794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100 %</a:t>
            </a:r>
          </a:p>
        </p:txBody>
      </p:sp>
      <p:sp>
        <p:nvSpPr>
          <p:cNvPr id="18" name="Овал 17"/>
          <p:cNvSpPr/>
          <p:nvPr/>
        </p:nvSpPr>
        <p:spPr>
          <a:xfrm>
            <a:off x="6803138" y="3127967"/>
            <a:ext cx="1345495" cy="87677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100 %</a:t>
            </a:r>
          </a:p>
        </p:txBody>
      </p:sp>
      <p:sp>
        <p:nvSpPr>
          <p:cNvPr id="32" name="Цилиндр 31"/>
          <p:cNvSpPr/>
          <p:nvPr/>
        </p:nvSpPr>
        <p:spPr>
          <a:xfrm>
            <a:off x="769386" y="4285427"/>
            <a:ext cx="3096344" cy="827303"/>
          </a:xfrm>
          <a:prstGeom prst="can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tx1"/>
                </a:solidFill>
              </a:rPr>
              <a:t>Областной бюджет</a:t>
            </a:r>
          </a:p>
        </p:txBody>
      </p:sp>
      <p:sp>
        <p:nvSpPr>
          <p:cNvPr id="33" name="Цилиндр 32"/>
          <p:cNvSpPr/>
          <p:nvPr/>
        </p:nvSpPr>
        <p:spPr>
          <a:xfrm>
            <a:off x="4555539" y="4300223"/>
            <a:ext cx="3096344" cy="697560"/>
          </a:xfrm>
          <a:prstGeom prst="can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tx1"/>
                </a:solidFill>
              </a:rPr>
              <a:t>Местный бюджет</a:t>
            </a:r>
          </a:p>
        </p:txBody>
      </p:sp>
      <p:cxnSp>
        <p:nvCxnSpPr>
          <p:cNvPr id="35" name="Прямая со стрелкой 34"/>
          <p:cNvCxnSpPr>
            <a:stCxn id="10" idx="4"/>
          </p:cNvCxnSpPr>
          <p:nvPr/>
        </p:nvCxnSpPr>
        <p:spPr>
          <a:xfrm>
            <a:off x="1391412" y="3967053"/>
            <a:ext cx="626119" cy="269723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15" idx="3"/>
          </p:cNvCxnSpPr>
          <p:nvPr/>
        </p:nvCxnSpPr>
        <p:spPr>
          <a:xfrm flipH="1">
            <a:off x="2440064" y="3884045"/>
            <a:ext cx="657405" cy="400860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4034934" y="3872106"/>
            <a:ext cx="1418840" cy="415593"/>
          </a:xfrm>
          <a:prstGeom prst="straightConnector1">
            <a:avLst/>
          </a:prstGeom>
          <a:ln w="25400">
            <a:solidFill>
              <a:schemeClr val="accent2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17" idx="4"/>
          </p:cNvCxnSpPr>
          <p:nvPr/>
        </p:nvCxnSpPr>
        <p:spPr>
          <a:xfrm>
            <a:off x="5714227" y="4005990"/>
            <a:ext cx="208863" cy="239076"/>
          </a:xfrm>
          <a:prstGeom prst="straightConnector1">
            <a:avLst/>
          </a:prstGeom>
          <a:ln w="25400">
            <a:solidFill>
              <a:schemeClr val="accent2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>
            <a:off x="6339254" y="3978522"/>
            <a:ext cx="942126" cy="307284"/>
          </a:xfrm>
          <a:prstGeom prst="straightConnector1">
            <a:avLst/>
          </a:prstGeom>
          <a:ln w="25400">
            <a:solidFill>
              <a:schemeClr val="accent2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Выноска со стрелкой вниз 3"/>
          <p:cNvSpPr/>
          <p:nvPr/>
        </p:nvSpPr>
        <p:spPr>
          <a:xfrm>
            <a:off x="611560" y="1558442"/>
            <a:ext cx="1720422" cy="159163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Транспортный налог</a:t>
            </a:r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2657618" y="1559459"/>
            <a:ext cx="1842366" cy="159256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Налог на доходы физических лиц</a:t>
            </a: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4794527" y="1558442"/>
            <a:ext cx="1802779" cy="159256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Налог на имущество физических лиц</a:t>
            </a: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6803138" y="1558442"/>
            <a:ext cx="1440000" cy="159256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Земельный налог</a:t>
            </a:r>
          </a:p>
        </p:txBody>
      </p:sp>
      <p:grpSp>
        <p:nvGrpSpPr>
          <p:cNvPr id="59" name="Группа 58"/>
          <p:cNvGrpSpPr/>
          <p:nvPr/>
        </p:nvGrpSpPr>
        <p:grpSpPr>
          <a:xfrm>
            <a:off x="2900426" y="3191829"/>
            <a:ext cx="1426819" cy="810981"/>
            <a:chOff x="2941143" y="3343371"/>
            <a:chExt cx="1426819" cy="810981"/>
          </a:xfrm>
        </p:grpSpPr>
        <p:sp>
          <p:nvSpPr>
            <p:cNvPr id="15" name="Овал 14"/>
            <p:cNvSpPr/>
            <p:nvPr/>
          </p:nvSpPr>
          <p:spPr>
            <a:xfrm>
              <a:off x="2941143" y="3343371"/>
              <a:ext cx="1345495" cy="810981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cxnSp>
          <p:nvCxnSpPr>
            <p:cNvPr id="20" name="Прямая соединительная линия 19"/>
            <p:cNvCxnSpPr>
              <a:stCxn id="15" idx="7"/>
            </p:cNvCxnSpPr>
            <p:nvPr/>
          </p:nvCxnSpPr>
          <p:spPr>
            <a:xfrm flipH="1">
              <a:off x="3593934" y="3462136"/>
              <a:ext cx="495661" cy="30081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3625261" y="3582837"/>
              <a:ext cx="7427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30%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983212" y="3577132"/>
              <a:ext cx="7108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70 %</a:t>
              </a:r>
            </a:p>
          </p:txBody>
        </p:sp>
        <p:cxnSp>
          <p:nvCxnSpPr>
            <p:cNvPr id="29" name="Прямая соединительная линия 28"/>
            <p:cNvCxnSpPr>
              <a:endCxn id="15" idx="4"/>
            </p:cNvCxnSpPr>
            <p:nvPr/>
          </p:nvCxnSpPr>
          <p:spPr>
            <a:xfrm>
              <a:off x="3593934" y="3762954"/>
              <a:ext cx="19957" cy="39139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Пятиугольник 47"/>
          <p:cNvSpPr/>
          <p:nvPr/>
        </p:nvSpPr>
        <p:spPr>
          <a:xfrm>
            <a:off x="323528" y="5850038"/>
            <a:ext cx="2008454" cy="864096"/>
          </a:xfrm>
          <a:prstGeom prst="homePlat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При осуществлении предпринимательской деятельности</a:t>
            </a:r>
          </a:p>
        </p:txBody>
      </p:sp>
      <p:sp>
        <p:nvSpPr>
          <p:cNvPr id="49" name="Выноска со стрелкой вверх 48"/>
          <p:cNvSpPr/>
          <p:nvPr/>
        </p:nvSpPr>
        <p:spPr>
          <a:xfrm>
            <a:off x="2380280" y="5876018"/>
            <a:ext cx="1844651" cy="812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УСН</a:t>
            </a:r>
          </a:p>
        </p:txBody>
      </p:sp>
      <p:sp>
        <p:nvSpPr>
          <p:cNvPr id="50" name="Выноска со стрелкой вверх 49"/>
          <p:cNvSpPr/>
          <p:nvPr/>
        </p:nvSpPr>
        <p:spPr>
          <a:xfrm>
            <a:off x="4231697" y="5876018"/>
            <a:ext cx="2050421" cy="812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ЕНВД</a:t>
            </a:r>
          </a:p>
        </p:txBody>
      </p:sp>
      <p:sp>
        <p:nvSpPr>
          <p:cNvPr id="51" name="Выноска со стрелкой вверх 50"/>
          <p:cNvSpPr/>
          <p:nvPr/>
        </p:nvSpPr>
        <p:spPr>
          <a:xfrm>
            <a:off x="6277965" y="5876019"/>
            <a:ext cx="1536803" cy="812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Патент</a:t>
            </a:r>
          </a:p>
        </p:txBody>
      </p:sp>
      <p:sp>
        <p:nvSpPr>
          <p:cNvPr id="52" name="Овал 51"/>
          <p:cNvSpPr/>
          <p:nvPr/>
        </p:nvSpPr>
        <p:spPr>
          <a:xfrm>
            <a:off x="4453238" y="5393135"/>
            <a:ext cx="1607337" cy="4876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100 %</a:t>
            </a:r>
          </a:p>
        </p:txBody>
      </p:sp>
      <p:sp>
        <p:nvSpPr>
          <p:cNvPr id="53" name="Овал 52"/>
          <p:cNvSpPr/>
          <p:nvPr/>
        </p:nvSpPr>
        <p:spPr>
          <a:xfrm>
            <a:off x="6242697" y="5378263"/>
            <a:ext cx="1607337" cy="4876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100 %</a:t>
            </a:r>
          </a:p>
        </p:txBody>
      </p:sp>
      <p:cxnSp>
        <p:nvCxnSpPr>
          <p:cNvPr id="61" name="Прямая со стрелкой 60"/>
          <p:cNvCxnSpPr>
            <a:stCxn id="16" idx="0"/>
          </p:cNvCxnSpPr>
          <p:nvPr/>
        </p:nvCxnSpPr>
        <p:spPr>
          <a:xfrm flipV="1">
            <a:off x="3285927" y="4997783"/>
            <a:ext cx="2637163" cy="418769"/>
          </a:xfrm>
          <a:prstGeom prst="straightConnector1">
            <a:avLst/>
          </a:prstGeom>
          <a:ln w="28575"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stCxn id="52" idx="0"/>
            <a:endCxn id="33" idx="3"/>
          </p:cNvCxnSpPr>
          <p:nvPr/>
        </p:nvCxnSpPr>
        <p:spPr>
          <a:xfrm flipV="1">
            <a:off x="5256907" y="4997783"/>
            <a:ext cx="846804" cy="395352"/>
          </a:xfrm>
          <a:prstGeom prst="straightConnector1">
            <a:avLst/>
          </a:prstGeom>
          <a:ln w="28575"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stCxn id="53" idx="0"/>
          </p:cNvCxnSpPr>
          <p:nvPr/>
        </p:nvCxnSpPr>
        <p:spPr>
          <a:xfrm flipH="1" flipV="1">
            <a:off x="6339254" y="5007786"/>
            <a:ext cx="707112" cy="370477"/>
          </a:xfrm>
          <a:prstGeom prst="straightConnector1">
            <a:avLst/>
          </a:prstGeom>
          <a:ln w="28575"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84893788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229600" cy="1066800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Стадии бюджетного процесса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98985849"/>
              </p:ext>
            </p:extLst>
          </p:nvPr>
        </p:nvGraphicFramePr>
        <p:xfrm>
          <a:off x="755576" y="1124744"/>
          <a:ext cx="770485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59766" y="5373216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 Отчет об исполнении бюджета ЗАТО города Заозерска Мурманской области за 2015 год утвержден Решением Совета депутатов ЗАТО г. Заозерска Мурманской области от 31.05.2016 № 39-3424</a:t>
            </a:r>
            <a:endParaRPr lang="ru-RU" dirty="0"/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Documents and Settings\uef-grigulenko\Рабочий стол\0_gerb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71500" y="2928938"/>
            <a:ext cx="2159000" cy="2654300"/>
          </a:xfrm>
        </p:spPr>
      </p:pic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3714750" y="785813"/>
            <a:ext cx="42148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300"/>
              </a:spcBef>
              <a:buClr>
                <a:srgbClr val="0BD0D9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Font typeface="Georgia" panose="02040502050405020303" pitchFamily="18" charset="0"/>
              <a:buChar char="▫"/>
              <a:defRPr sz="2000">
                <a:solidFill>
                  <a:srgbClr val="0BD0D9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Статус ЗАТО – закрытого административно-территориального образования</a:t>
            </a:r>
          </a:p>
        </p:txBody>
      </p:sp>
      <p:sp>
        <p:nvSpPr>
          <p:cNvPr id="6" name="Штриховая стрелка вправо 5"/>
          <p:cNvSpPr/>
          <p:nvPr/>
        </p:nvSpPr>
        <p:spPr>
          <a:xfrm rot="5400000">
            <a:off x="5451215" y="620973"/>
            <a:ext cx="778396" cy="296545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Багетная рамка 6"/>
          <p:cNvSpPr/>
          <p:nvPr/>
        </p:nvSpPr>
        <p:spPr>
          <a:xfrm>
            <a:off x="428625" y="1571625"/>
            <a:ext cx="2571750" cy="1071563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/>
              <a:t>ЗАТО город Заозерск Мурманской области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96481" y="2928938"/>
            <a:ext cx="2322413" cy="23083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Выделение городу дотации на компенсацию дополнительных расходов и потерь бюджетов ЗАТО, связанных с режимом их безопасного функционирования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75649" y="2620026"/>
            <a:ext cx="3168351" cy="28734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Потеря доходов в связи с ограничением права ведения хозяйственной и предпринимательской деятельности, владения, пользования и распоряжения природными ресурсами, недвижимым имуществом, а также связанные с развитием и поддержкой социальной и инженерной инфраструктуры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41076" y="5661248"/>
            <a:ext cx="3518748" cy="144016"/>
          </a:xfrm>
          <a:prstGeom prst="line">
            <a:avLst/>
          </a:prstGeom>
          <a:ln w="269875" cmpd="tri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Равнобедренный треугольник 7"/>
          <p:cNvSpPr/>
          <p:nvPr/>
        </p:nvSpPr>
        <p:spPr>
          <a:xfrm>
            <a:off x="5364088" y="5805264"/>
            <a:ext cx="792088" cy="504056"/>
          </a:xfrm>
          <a:prstGeom prst="triangle">
            <a:avLst/>
          </a:prstGeom>
          <a:solidFill>
            <a:srgbClr val="FF99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12"/>
          <p:cNvSpPr/>
          <p:nvPr/>
        </p:nvSpPr>
        <p:spPr>
          <a:xfrm>
            <a:off x="6948264" y="895754"/>
            <a:ext cx="1622822" cy="972001"/>
          </a:xfrm>
          <a:prstGeom prst="roundRect">
            <a:avLst/>
          </a:prstGeom>
          <a:blipFill rotWithShape="0">
            <a:blip r:embed="rId2"/>
            <a:stretch>
              <a:fillRect/>
            </a:stretch>
          </a:blip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Скругленный прямоугольник 11"/>
          <p:cNvSpPr/>
          <p:nvPr/>
        </p:nvSpPr>
        <p:spPr>
          <a:xfrm>
            <a:off x="636780" y="800909"/>
            <a:ext cx="1702972" cy="1002205"/>
          </a:xfrm>
          <a:prstGeom prst="roundRect">
            <a:avLst/>
          </a:prstGeom>
          <a:blipFill rotWithShape="0">
            <a:blip r:embed="rId3"/>
            <a:stretch>
              <a:fillRect/>
            </a:stretch>
          </a:blip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44833777"/>
              </p:ext>
            </p:extLst>
          </p:nvPr>
        </p:nvGraphicFramePr>
        <p:xfrm>
          <a:off x="547731" y="1428750"/>
          <a:ext cx="8229600" cy="2619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2292629"/>
              </p:ext>
            </p:extLst>
          </p:nvPr>
        </p:nvGraphicFramePr>
        <p:xfrm>
          <a:off x="626368" y="3013991"/>
          <a:ext cx="8229600" cy="2619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42575117"/>
              </p:ext>
            </p:extLst>
          </p:nvPr>
        </p:nvGraphicFramePr>
        <p:xfrm>
          <a:off x="338336" y="4797152"/>
          <a:ext cx="8805664" cy="22427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67145" y="417340"/>
            <a:ext cx="9001125" cy="928687"/>
          </a:xfrm>
        </p:spPr>
        <p:txBody>
          <a:bodyPr/>
          <a:lstStyle/>
          <a:p>
            <a:pPr algn="ctr"/>
            <a:r>
              <a:rPr lang="ru-RU" altLang="ru-RU" sz="2400" b="1" dirty="0">
                <a:cs typeface="Times New Roman" panose="02020603050405020304" pitchFamily="18" charset="0"/>
              </a:rPr>
              <a:t>Динамика основных параметров бюджета ЗАТО г. Заозерска (исполнение)</a:t>
            </a:r>
            <a:endParaRPr lang="ru-RU" altLang="ru-RU" sz="2400" dirty="0"/>
          </a:p>
        </p:txBody>
      </p:sp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301037" cy="1214437"/>
          </a:xfrm>
        </p:spPr>
        <p:txBody>
          <a:bodyPr/>
          <a:lstStyle/>
          <a:p>
            <a:pPr algn="ctr"/>
            <a:r>
              <a:rPr lang="ru-RU" altLang="ru-RU" sz="2800" b="1" dirty="0">
                <a:cs typeface="Times New Roman" panose="02020603050405020304" pitchFamily="18" charset="0"/>
              </a:rPr>
              <a:t>Основные характеристики </a:t>
            </a:r>
            <a:br>
              <a:rPr lang="ru-RU" altLang="ru-RU" sz="2800" b="1" dirty="0">
                <a:cs typeface="Times New Roman" panose="02020603050405020304" pitchFamily="18" charset="0"/>
              </a:rPr>
            </a:br>
            <a:r>
              <a:rPr lang="ru-RU" altLang="ru-RU" sz="2800" b="1" dirty="0">
                <a:cs typeface="Times New Roman" panose="02020603050405020304" pitchFamily="18" charset="0"/>
              </a:rPr>
              <a:t>исполнения местного бюджета за 2015 год</a:t>
            </a:r>
            <a:br>
              <a:rPr lang="ru-RU" altLang="ru-RU" sz="2800" b="1" dirty="0">
                <a:cs typeface="Times New Roman" panose="02020603050405020304" pitchFamily="18" charset="0"/>
              </a:rPr>
            </a:br>
            <a:r>
              <a:rPr lang="ru-RU" altLang="ru-RU" sz="2000" b="1" dirty="0">
                <a:cs typeface="Times New Roman" panose="02020603050405020304" pitchFamily="18" charset="0"/>
              </a:rPr>
              <a:t>в сравнении с утвержденными параметрами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43013607"/>
              </p:ext>
            </p:extLst>
          </p:nvPr>
        </p:nvGraphicFramePr>
        <p:xfrm>
          <a:off x="107503" y="1835125"/>
          <a:ext cx="8856986" cy="4862162"/>
        </p:xfrm>
        <a:graphic>
          <a:graphicData uri="http://schemas.openxmlformats.org/drawingml/2006/table">
            <a:tbl>
              <a:tblPr/>
              <a:tblGrid>
                <a:gridCol w="39625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314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627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002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02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Утверждено, тыс. руб.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тыс. руб.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исполнения, %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99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Общий объем доходов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466 131,90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440 706,12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94,55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6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Общий объем расходов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477 695,01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446 052,03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93,38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99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-11 563,11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-5 345,91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46,23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8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Верхний предел муниципального внутреннего долга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1 января 2016 года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1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98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1929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 верхний предел долга по муниципальным гарантиям ЗАТО города  Заозерска Мурманской области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1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vk51.ru/img.php?url=http://cs622923.vk.me/v622923893/3ec6d/8oL4s5AB9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89089"/>
            <a:ext cx="9073007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02056192"/>
              </p:ext>
            </p:extLst>
          </p:nvPr>
        </p:nvGraphicFramePr>
        <p:xfrm>
          <a:off x="650404" y="2235234"/>
          <a:ext cx="7521996" cy="26339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435" name="Заголовок 1"/>
          <p:cNvSpPr>
            <a:spLocks noGrp="1"/>
          </p:cNvSpPr>
          <p:nvPr>
            <p:ph type="title"/>
          </p:nvPr>
        </p:nvSpPr>
        <p:spPr>
          <a:xfrm>
            <a:off x="1547664" y="620688"/>
            <a:ext cx="6521896" cy="100811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pPr algn="ctr"/>
            <a:r>
              <a:rPr lang="ru-RU" altLang="ru-RU" sz="2800" b="1" dirty="0">
                <a:solidFill>
                  <a:srgbClr val="0B539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Источники финансирования </a:t>
            </a:r>
            <a:br>
              <a:rPr lang="ru-RU" altLang="ru-RU" sz="2800" b="1" dirty="0">
                <a:solidFill>
                  <a:srgbClr val="0B5395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800" b="1" dirty="0">
                <a:solidFill>
                  <a:srgbClr val="0B5395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дефицита местного бюджета</a:t>
            </a:r>
            <a:endParaRPr lang="ru-RU" altLang="ru-RU" sz="2800" dirty="0">
              <a:solidFill>
                <a:srgbClr val="0B5395"/>
              </a:solidFill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50082" y="219742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Структура доходов местного бюджета</a:t>
            </a:r>
            <a:r>
              <a:rPr lang="en-US" sz="2800" b="1" dirty="0"/>
              <a:t/>
            </a:r>
            <a:br>
              <a:rPr lang="en-US" sz="2800" b="1" dirty="0"/>
            </a:br>
            <a:r>
              <a:rPr lang="ru-RU" sz="2800" b="1" dirty="0"/>
              <a:t> ЗАТО г. </a:t>
            </a:r>
            <a:r>
              <a:rPr lang="ru-RU" sz="2800" b="1" dirty="0" err="1"/>
              <a:t>Заозерска</a:t>
            </a:r>
            <a:r>
              <a:rPr lang="ru-RU" sz="2800" b="1" dirty="0"/>
              <a:t> в 2015 году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8946044"/>
              </p:ext>
            </p:extLst>
          </p:nvPr>
        </p:nvGraphicFramePr>
        <p:xfrm>
          <a:off x="214282" y="1428736"/>
          <a:ext cx="8644000" cy="2308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1000">
                  <a:extLst>
                    <a:ext uri="{9D8B030D-6E8A-4147-A177-3AD203B41FA5}">
                      <a16:colId xmlns:a16="http://schemas.microsoft.com/office/drawing/2014/main" xmlns="" val="2491384240"/>
                    </a:ext>
                  </a:extLst>
                </a:gridCol>
                <a:gridCol w="2161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1000">
                  <a:extLst>
                    <a:ext uri="{9D8B030D-6E8A-4147-A177-3AD203B41FA5}">
                      <a16:colId xmlns:a16="http://schemas.microsoft.com/office/drawing/2014/main" xmlns="" val="23313360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Утверждено, тыс. руб.</a:t>
                      </a: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Исполнено, тыс.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исполнения, %</a:t>
                      </a:r>
                    </a:p>
                  </a:txBody>
                  <a:tcPr marL="91439" marR="91439" marT="45727" marB="45727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доходы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122 542,29</a:t>
                      </a:r>
                    </a:p>
                  </a:txBody>
                  <a:tcPr marL="7620" marR="7620" marT="7621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105 614,77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86,19</a:t>
                      </a:r>
                    </a:p>
                  </a:txBody>
                  <a:tcPr marL="9525" marR="9525" marT="9526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 доходы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18 788,13</a:t>
                      </a:r>
                    </a:p>
                  </a:txBody>
                  <a:tcPr marL="7620" marR="7620" marT="7621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23 062,49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122,75</a:t>
                      </a:r>
                    </a:p>
                  </a:txBody>
                  <a:tcPr marL="9525" marR="9525" marT="9526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324 801,48</a:t>
                      </a:r>
                    </a:p>
                  </a:txBody>
                  <a:tcPr marL="7620" marR="7620" marT="7621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312 028,86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96,07</a:t>
                      </a:r>
                    </a:p>
                  </a:txBody>
                  <a:tcPr marL="9525" marR="9525" marT="9526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466</a:t>
                      </a:r>
                      <a:r>
                        <a:rPr lang="ru-RU" sz="18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131,90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440</a:t>
                      </a:r>
                      <a:r>
                        <a:rPr lang="ru-RU" sz="18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706,12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94,55</a:t>
                      </a:r>
                    </a:p>
                  </a:txBody>
                  <a:tcPr marL="9525" marR="9525" marT="9526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1238929674"/>
              </p:ext>
            </p:extLst>
          </p:nvPr>
        </p:nvGraphicFramePr>
        <p:xfrm>
          <a:off x="1979712" y="3371280"/>
          <a:ext cx="8000454" cy="4555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642403" y="6093296"/>
            <a:ext cx="1477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2015 год ФАКТ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xmlns="" val="3372885268"/>
              </p:ext>
            </p:extLst>
          </p:nvPr>
        </p:nvGraphicFramePr>
        <p:xfrm>
          <a:off x="-1908720" y="3371279"/>
          <a:ext cx="8072462" cy="4596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34623534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4093238"/>
              </p:ext>
            </p:extLst>
          </p:nvPr>
        </p:nvGraphicFramePr>
        <p:xfrm>
          <a:off x="323529" y="836712"/>
          <a:ext cx="8177213" cy="5788329"/>
        </p:xfrm>
        <a:graphic>
          <a:graphicData uri="http://schemas.openxmlformats.org/drawingml/2006/table">
            <a:tbl>
              <a:tblPr bandRow="1">
                <a:tableStyleId>{D7AC3CCA-C797-4891-BE02-D94E43425B78}</a:tableStyleId>
              </a:tblPr>
              <a:tblGrid>
                <a:gridCol w="3433518">
                  <a:extLst>
                    <a:ext uri="{9D8B030D-6E8A-4147-A177-3AD203B41FA5}">
                      <a16:colId xmlns:a16="http://schemas.microsoft.com/office/drawing/2014/main" xmlns="" val="2400148200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xmlns="" val="539165208"/>
                    </a:ext>
                  </a:extLst>
                </a:gridCol>
                <a:gridCol w="603695">
                  <a:extLst>
                    <a:ext uri="{9D8B030D-6E8A-4147-A177-3AD203B41FA5}">
                      <a16:colId xmlns:a16="http://schemas.microsoft.com/office/drawing/2014/main" xmlns="" val="374951475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xmlns="" val="346825034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xmlns="" val="126479567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310659536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xmlns="" val="1050550866"/>
                    </a:ext>
                  </a:extLst>
                </a:gridCol>
              </a:tblGrid>
              <a:tr h="9024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 dirty="0">
                          <a:effectLst/>
                        </a:rPr>
                        <a:t>Наименование доходов</a:t>
                      </a:r>
                      <a:endParaRPr lang="ru-RU" sz="10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 dirty="0">
                          <a:effectLst/>
                        </a:rPr>
                        <a:t>2015 год</a:t>
                      </a:r>
                      <a:endParaRPr lang="ru-RU" sz="10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>
                          <a:effectLst/>
                        </a:rPr>
                        <a:t>Темп роста (факт к  плану 2015 г), %</a:t>
                      </a:r>
                      <a:endParaRPr lang="ru-RU" sz="10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 dirty="0">
                          <a:effectLst/>
                        </a:rPr>
                        <a:t>2014 год исполнение, тыс. руб.</a:t>
                      </a:r>
                      <a:endParaRPr lang="ru-RU" sz="10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extLst>
                  <a:ext uri="{0D108BD9-81ED-4DB2-BD59-A6C34878D82A}">
                    <a16:rowId xmlns:a16="http://schemas.microsoft.com/office/drawing/2014/main" xmlns="" val="40970411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 dirty="0">
                          <a:effectLst/>
                        </a:rPr>
                        <a:t>утверждено, тыс. руб.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 dirty="0">
                          <a:effectLst/>
                        </a:rPr>
                        <a:t>удельный вес,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 dirty="0">
                          <a:effectLst/>
                        </a:rPr>
                        <a:t>исполнено, тыс. руб.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u="none" strike="noStrike" dirty="0">
                          <a:effectLst/>
                        </a:rPr>
                        <a:t>удельный вес,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0629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b="1" u="none" strike="noStrike" dirty="0">
                          <a:effectLst/>
                        </a:rPr>
                        <a:t>Налоговые доходы - всего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122 542,29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105 614,77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u="none" strike="noStrike" dirty="0">
                          <a:effectLst/>
                        </a:rPr>
                        <a:t>86,19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u="none" strike="noStrike" dirty="0">
                          <a:effectLst/>
                        </a:rPr>
                        <a:t>102 637,72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5851381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в том числе: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>
                          <a:effectLst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28566549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налог на доходы физических лиц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106 476,57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91 840,98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86,96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86,25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89 217,45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243708104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 dirty="0">
                          <a:effectLst/>
                        </a:rPr>
                        <a:t>- акцизы по подакцизным товарам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3 640,79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3 642,14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100,04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3 435,80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0078743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 dirty="0">
                          <a:effectLst/>
                        </a:rPr>
                        <a:t>-  налоги на совокупный доход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10 453,52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8 421,75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80,56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8 005,86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20773960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 dirty="0">
                          <a:effectLst/>
                        </a:rPr>
                        <a:t>- налоги на имущество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179,41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180,44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100,57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186,84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9430403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государственная пошлина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1 792,00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1 529,59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85,36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1 791,77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2522821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прочие местные налоги и сборы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-0,13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х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36567835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b="1" u="none" strike="noStrike" dirty="0">
                          <a:effectLst/>
                        </a:rPr>
                        <a:t>Неналоговые доходы - всего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18 788,13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23 062,49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u="none" strike="noStrike" dirty="0">
                          <a:effectLst/>
                        </a:rPr>
                        <a:t>122,75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u="none" strike="noStrike" dirty="0">
                          <a:effectLst/>
                        </a:rPr>
                        <a:t>18 176,01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270081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от использования имущества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14 452,24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76,92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12 365,73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53,62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85,56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11 724,75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0966438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 dirty="0">
                          <a:effectLst/>
                        </a:rPr>
                        <a:t>- платежи при пользовании природными ресурсами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283,09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278,09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98,23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36,20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7173949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 dirty="0">
                          <a:effectLst/>
                        </a:rPr>
                        <a:t>- от оказания платных услуг (работ) и компенсации затрат гос-ва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7 138,41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5 928,91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279,72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39788801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от продажи активов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3 069,35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16,34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2 792,53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12,11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90,98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4 876,08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400825150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штрафы, санкции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863,05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44,72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1 063,59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7890725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прочие неналоговые доходы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101,76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х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195,67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9843048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b="1" u="none" strike="noStrike" dirty="0">
                          <a:effectLst/>
                        </a:rPr>
                        <a:t>Безвозмездные поступления- всего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324 801,48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312 028,86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u="none" strike="noStrike" dirty="0">
                          <a:effectLst/>
                        </a:rPr>
                        <a:t>96,07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1" u="none" strike="noStrike" dirty="0">
                          <a:effectLst/>
                        </a:rPr>
                        <a:t>346 570,97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31325597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Дотации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189 682,30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189 682,30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203 386,40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3113231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Субсидии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5 078,38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5 015,27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98,76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7 326,56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4053074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Субвенции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126 879,74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39,06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123 035,63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39,43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96,97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119 205,54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2439789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Иные межбюджетные трансферты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1 661,06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1 661,06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16 274,00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2397583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Прочие безвозмездные поступления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1 500,00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3681699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 dirty="0">
                          <a:effectLst/>
                        </a:rPr>
                        <a:t>- Доходы бюджетов </a:t>
                      </a:r>
                      <a:r>
                        <a:rPr lang="ru-RU" sz="1200" u="none" strike="noStrike">
                          <a:effectLst/>
                        </a:rPr>
                        <a:t>от возврата </a:t>
                      </a:r>
                      <a:r>
                        <a:rPr lang="ru-RU" sz="1200" u="none" strike="noStrike" dirty="0">
                          <a:effectLst/>
                        </a:rPr>
                        <a:t>остатков межбюджетных трансфертов, прошлых лет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564,39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>
                          <a:effectLst/>
                        </a:rPr>
                        <a:t>х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134,73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0888700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200" u="none" strike="noStrike">
                          <a:effectLst/>
                        </a:rPr>
                        <a:t>- Возврат остатков межбюджетных трансфертов, прошлых лет из бюджета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-9 429,79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-3,02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х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u="none" strike="noStrike" dirty="0">
                          <a:effectLst/>
                        </a:rPr>
                        <a:t>-1 256,26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8187493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u="none" strike="noStrike" dirty="0">
                          <a:effectLst/>
                        </a:rPr>
                        <a:t>Всего доходов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466 131,90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440 706,12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b="1" u="none" strike="noStrike" dirty="0">
                          <a:effectLst/>
                        </a:rPr>
                        <a:t>94,55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b="1" u="none" strike="noStrike" dirty="0">
                          <a:effectLst/>
                        </a:rPr>
                        <a:t>467 384,70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616" marR="2616" marT="2616" marB="0" anchor="b"/>
                </a:tc>
                <a:extLst>
                  <a:ext uri="{0D108BD9-81ED-4DB2-BD59-A6C34878D82A}">
                    <a16:rowId xmlns:a16="http://schemas.microsoft.com/office/drawing/2014/main" xmlns="" val="12539024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55178725"/>
      </p:ext>
    </p:extLst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175" y="404839"/>
            <a:ext cx="8229600" cy="7254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Налоговые доходы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местного бюджета 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- исполнение в 2015 году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0483" name="Группа 5"/>
          <p:cNvGrpSpPr>
            <a:grpSpLocks/>
          </p:cNvGrpSpPr>
          <p:nvPr/>
        </p:nvGrpSpPr>
        <p:grpSpPr bwMode="auto">
          <a:xfrm>
            <a:off x="1763688" y="1115807"/>
            <a:ext cx="6121400" cy="215900"/>
            <a:chOff x="1763688" y="980728"/>
            <a:chExt cx="6120680" cy="216024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 flipV="1">
              <a:off x="1763688" y="980728"/>
              <a:ext cx="1152389" cy="216024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6444674" y="980728"/>
              <a:ext cx="1439694" cy="216024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5724034" y="980728"/>
              <a:ext cx="288891" cy="216024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4571645" y="999789"/>
              <a:ext cx="73016" cy="196963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flipH="1">
              <a:off x="3276397" y="999789"/>
              <a:ext cx="431749" cy="196963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graphicFrame>
        <p:nvGraphicFramePr>
          <p:cNvPr id="18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58798833"/>
              </p:ext>
            </p:extLst>
          </p:nvPr>
        </p:nvGraphicFramePr>
        <p:xfrm>
          <a:off x="251520" y="1340768"/>
          <a:ext cx="8892480" cy="495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543364" y="5180311"/>
            <a:ext cx="1756777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spAutoFit/>
          </a:bodyPr>
          <a:lstStyle/>
          <a:p>
            <a:r>
              <a:rPr lang="ru-RU" sz="1050" dirty="0">
                <a:latin typeface="+mn-lt"/>
              </a:rPr>
              <a:t>Объект налогообложения –Доходы: 2 230,33 т. р.</a:t>
            </a:r>
          </a:p>
          <a:p>
            <a:endParaRPr lang="ru-RU" sz="1050" dirty="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41204" y="5569557"/>
            <a:ext cx="2016207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spAutoFit/>
          </a:bodyPr>
          <a:lstStyle/>
          <a:p>
            <a:r>
              <a:rPr lang="ru-RU" sz="1050" dirty="0">
                <a:latin typeface="+mn-lt"/>
              </a:rPr>
              <a:t>Объект налогообложения –Доходы - Расходы: 1 816,14 т. р.</a:t>
            </a:r>
          </a:p>
          <a:p>
            <a:endParaRPr lang="ru-RU" sz="1050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54199" y="6043964"/>
            <a:ext cx="1901823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spAutoFit/>
          </a:bodyPr>
          <a:lstStyle/>
          <a:p>
            <a:r>
              <a:rPr lang="ru-RU" sz="1050" dirty="0">
                <a:latin typeface="+mn-lt"/>
              </a:rPr>
              <a:t>Минимальный налог: 274,58 т. р.</a:t>
            </a:r>
          </a:p>
          <a:p>
            <a:endParaRPr lang="ru-RU" sz="1050" dirty="0">
              <a:latin typeface="+mn-lt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4294765" y="4689557"/>
            <a:ext cx="0" cy="16102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4294765" y="5422685"/>
            <a:ext cx="259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4280478" y="6287687"/>
            <a:ext cx="28800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4294765" y="5839117"/>
            <a:ext cx="259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137491023"/>
              </p:ext>
            </p:extLst>
          </p:nvPr>
        </p:nvGraphicFramePr>
        <p:xfrm>
          <a:off x="-972616" y="616135"/>
          <a:ext cx="11377264" cy="6237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417638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Неналоговые доходы местного бюджета ЗАТО г. </a:t>
            </a:r>
            <a:r>
              <a:rPr lang="ru-RU" sz="26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Заозерска</a:t>
            </a: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– исполнение в 2015 году (по подгруппам)</a:t>
            </a:r>
            <a:endParaRPr lang="ru-RU" sz="2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2173307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37615763"/>
              </p:ext>
            </p:extLst>
          </p:nvPr>
        </p:nvGraphicFramePr>
        <p:xfrm>
          <a:off x="198760" y="974176"/>
          <a:ext cx="889248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175" y="615281"/>
            <a:ext cx="8229600" cy="7254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Неналоговые доходы местного бюджета 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исполнение в 2015 году (по видам)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</a:b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0483" name="Группа 5"/>
          <p:cNvGrpSpPr>
            <a:grpSpLocks/>
          </p:cNvGrpSpPr>
          <p:nvPr/>
        </p:nvGrpSpPr>
        <p:grpSpPr bwMode="auto">
          <a:xfrm>
            <a:off x="819134" y="1148662"/>
            <a:ext cx="6130010" cy="363304"/>
            <a:chOff x="819245" y="1013603"/>
            <a:chExt cx="6129289" cy="363513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 flipV="1">
              <a:off x="819245" y="1013603"/>
              <a:ext cx="1152389" cy="216024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6138398" y="1050920"/>
              <a:ext cx="810136" cy="326196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5332457" y="1032002"/>
              <a:ext cx="288891" cy="216024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4130371" y="1041533"/>
              <a:ext cx="73016" cy="196963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flipH="1">
              <a:off x="2538925" y="1069981"/>
              <a:ext cx="431749" cy="196963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cxnSp>
        <p:nvCxnSpPr>
          <p:cNvPr id="12" name="Прямая соединительная линия 11"/>
          <p:cNvCxnSpPr/>
          <p:nvPr/>
        </p:nvCxnSpPr>
        <p:spPr bwMode="auto">
          <a:xfrm>
            <a:off x="7138070" y="1185958"/>
            <a:ext cx="1439863" cy="2159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89618468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805824800"/>
              </p:ext>
            </p:extLst>
          </p:nvPr>
        </p:nvGraphicFramePr>
        <p:xfrm>
          <a:off x="-468560" y="1196752"/>
          <a:ext cx="9612560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346348"/>
            <a:ext cx="9144000" cy="1268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ts val="0"/>
              </a:spcBef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Структура безвозмездных поступлений в бюджет 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</a:b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ЗАТО г. Заозерска от других бюджетов в 2015 году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031156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2778" y="602068"/>
            <a:ext cx="8229600" cy="725487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b="1" dirty="0">
                <a:cs typeface="Times New Roman" pitchFamily="18" charset="0"/>
              </a:rPr>
              <a:t>Безвозмездные поступления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местного бюджета </a:t>
            </a:r>
            <a:br>
              <a:rPr lang="ru-RU" sz="24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</a:b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ЗАТО г.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Заозерска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- исполнение в 2015 году (по видам)</a:t>
            </a:r>
            <a:br>
              <a:rPr lang="ru-RU" sz="24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</a:b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 bwMode="auto">
          <a:xfrm flipV="1">
            <a:off x="934757" y="1112585"/>
            <a:ext cx="1344612" cy="368977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 bwMode="auto">
          <a:xfrm>
            <a:off x="6075114" y="1112585"/>
            <a:ext cx="586879" cy="361882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 bwMode="auto">
          <a:xfrm>
            <a:off x="4099215" y="1145142"/>
            <a:ext cx="85195" cy="33642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 bwMode="auto">
          <a:xfrm flipH="1">
            <a:off x="1900619" y="1181747"/>
            <a:ext cx="860729" cy="33642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graphicFrame>
        <p:nvGraphicFramePr>
          <p:cNvPr id="18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61150259"/>
              </p:ext>
            </p:extLst>
          </p:nvPr>
        </p:nvGraphicFramePr>
        <p:xfrm>
          <a:off x="-4422" y="1331707"/>
          <a:ext cx="9144000" cy="5358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Прямая соединительная линия 8"/>
          <p:cNvCxnSpPr/>
          <p:nvPr/>
        </p:nvCxnSpPr>
        <p:spPr bwMode="auto">
          <a:xfrm>
            <a:off x="7686715" y="1097516"/>
            <a:ext cx="586879" cy="361882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 bwMode="auto">
          <a:xfrm>
            <a:off x="4859416" y="1132411"/>
            <a:ext cx="270347" cy="349151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 bwMode="auto">
          <a:xfrm flipH="1">
            <a:off x="2954376" y="1181747"/>
            <a:ext cx="465428" cy="33642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00238622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782" y="13063"/>
            <a:ext cx="8229600" cy="1066800"/>
          </a:xfrm>
        </p:spPr>
        <p:txBody>
          <a:bodyPr/>
          <a:lstStyle/>
          <a:p>
            <a:pPr algn="ctr"/>
            <a:r>
              <a:rPr lang="ru-RU" dirty="0"/>
              <a:t>РАСХОДЫ по разделам 2014-2015гг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26927728"/>
              </p:ext>
            </p:extLst>
          </p:nvPr>
        </p:nvGraphicFramePr>
        <p:xfrm>
          <a:off x="251520" y="836712"/>
          <a:ext cx="8574124" cy="6001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46185223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835603087"/>
              </p:ext>
            </p:extLst>
          </p:nvPr>
        </p:nvGraphicFramePr>
        <p:xfrm>
          <a:off x="-684584" y="1088852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94096547"/>
      </p:ext>
    </p:extLst>
  </p:cSld>
  <p:clrMapOvr>
    <a:masterClrMapping/>
  </p:clrMapOvr>
  <p:transition spd="slow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883604953"/>
              </p:ext>
            </p:extLst>
          </p:nvPr>
        </p:nvGraphicFramePr>
        <p:xfrm>
          <a:off x="-506796" y="1061740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Овал 4"/>
          <p:cNvSpPr/>
          <p:nvPr/>
        </p:nvSpPr>
        <p:spPr>
          <a:xfrm>
            <a:off x="2771800" y="1381850"/>
            <a:ext cx="6357098" cy="799803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>
                <a:solidFill>
                  <a:srgbClr val="FF9900"/>
                </a:solidFill>
                <a:latin typeface="+mj-lt"/>
                <a:cs typeface="Courier New" pitchFamily="49" charset="0"/>
              </a:rPr>
              <a:t>0200 «Национальная оборона»</a:t>
            </a:r>
          </a:p>
        </p:txBody>
      </p:sp>
    </p:spTree>
    <p:extLst>
      <p:ext uri="{BB962C8B-B14F-4D97-AF65-F5344CB8AC3E}">
        <p14:creationId xmlns:p14="http://schemas.microsoft.com/office/powerpoint/2010/main" xmlns="" val="118452477"/>
      </p:ext>
    </p:extLst>
  </p:cSld>
  <p:clrMapOvr>
    <a:masterClrMapping/>
  </p:clrMapOvr>
  <p:transition>
    <p:split dir="in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869637366"/>
              </p:ext>
            </p:extLst>
          </p:nvPr>
        </p:nvGraphicFramePr>
        <p:xfrm>
          <a:off x="-684584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686881323"/>
      </p:ext>
    </p:extLst>
  </p:cSld>
  <p:clrMapOvr>
    <a:masterClrMapping/>
  </p:clrMapOvr>
  <p:transition>
    <p:split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380227575"/>
              </p:ext>
            </p:extLst>
          </p:nvPr>
        </p:nvGraphicFramePr>
        <p:xfrm>
          <a:off x="-684584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424535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066025852"/>
              </p:ext>
            </p:extLst>
          </p:nvPr>
        </p:nvGraphicFramePr>
        <p:xfrm>
          <a:off x="-684584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000604667"/>
      </p:ext>
    </p:extLst>
  </p:cSld>
  <p:clrMapOvr>
    <a:masterClrMapping/>
  </p:clrMapOvr>
  <p:transition>
    <p:split dir="in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3381995797"/>
              </p:ext>
            </p:extLst>
          </p:nvPr>
        </p:nvGraphicFramePr>
        <p:xfrm>
          <a:off x="-506796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07160032"/>
      </p:ext>
    </p:extLst>
  </p:cSld>
  <p:clrMapOvr>
    <a:masterClrMapping/>
  </p:clrMapOvr>
  <p:transition>
    <p:split dir="in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196167251"/>
              </p:ext>
            </p:extLst>
          </p:nvPr>
        </p:nvGraphicFramePr>
        <p:xfrm>
          <a:off x="-648580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655760838"/>
      </p:ext>
    </p:extLst>
  </p:cSld>
  <p:clrMapOvr>
    <a:masterClrMapping/>
  </p:clrMapOvr>
  <p:transition>
    <p:split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817594148"/>
              </p:ext>
            </p:extLst>
          </p:nvPr>
        </p:nvGraphicFramePr>
        <p:xfrm>
          <a:off x="-506796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002081044"/>
      </p:ext>
    </p:extLst>
  </p:cSld>
  <p:clrMapOvr>
    <a:masterClrMapping/>
  </p:clrMapOvr>
  <p:transition>
    <p:split dir="in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345010603"/>
              </p:ext>
            </p:extLst>
          </p:nvPr>
        </p:nvGraphicFramePr>
        <p:xfrm>
          <a:off x="-506796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47764247"/>
      </p:ext>
    </p:extLst>
  </p:cSld>
  <p:clrMapOvr>
    <a:masterClrMapping/>
  </p:clrMapOvr>
  <p:transition>
    <p:split dir="in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015492511"/>
              </p:ext>
            </p:extLst>
          </p:nvPr>
        </p:nvGraphicFramePr>
        <p:xfrm>
          <a:off x="-506796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92466874"/>
      </p:ext>
    </p:extLst>
  </p:cSld>
  <p:clrMapOvr>
    <a:masterClrMapping/>
  </p:clrMapOvr>
  <p:transition>
    <p:split dir="in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27584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Структура расходов местного бюджета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ЗАТО г.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Заозерска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в 2014-2015 по подразделам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168305999"/>
              </p:ext>
            </p:extLst>
          </p:nvPr>
        </p:nvGraphicFramePr>
        <p:xfrm>
          <a:off x="-506796" y="1081584"/>
          <a:ext cx="10441160" cy="5776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007031737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-15988" y="54868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sz="2800" b="1" dirty="0">
                <a:cs typeface="Times New Roman" pitchFamily="18" charset="0"/>
              </a:rPr>
              <a:t>Расходы бюджета по видам расходов в 2014-2015 гг. </a:t>
            </a:r>
            <a:endParaRPr lang="ru-RU" sz="2800" b="1" dirty="0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3346171998"/>
              </p:ext>
            </p:extLst>
          </p:nvPr>
        </p:nvGraphicFramePr>
        <p:xfrm>
          <a:off x="35621" y="985197"/>
          <a:ext cx="6192688" cy="5867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96136" y="1388468"/>
            <a:ext cx="333187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+mn-lt"/>
              </a:rPr>
              <a:t>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 (ВР 100);</a:t>
            </a:r>
          </a:p>
          <a:p>
            <a:endParaRPr lang="ru-RU" sz="1400" dirty="0">
              <a:latin typeface="+mn-lt"/>
            </a:endParaRPr>
          </a:p>
          <a:p>
            <a:r>
              <a:rPr lang="ru-RU" sz="1400" dirty="0">
                <a:latin typeface="+mn-lt"/>
              </a:rPr>
              <a:t>Закупка товаров, работ и услуг для государственных (муниципальных) нужд (ВР 200);</a:t>
            </a:r>
          </a:p>
          <a:p>
            <a:endParaRPr lang="ru-RU" sz="1400" dirty="0">
              <a:latin typeface="+mn-lt"/>
            </a:endParaRPr>
          </a:p>
          <a:p>
            <a:r>
              <a:rPr lang="ru-RU" sz="1400" dirty="0">
                <a:latin typeface="+mn-lt"/>
              </a:rPr>
              <a:t>Социальное обеспечение и иные выплаты населению (ВР 300);</a:t>
            </a:r>
          </a:p>
          <a:p>
            <a:endParaRPr lang="ru-RU" sz="1400" dirty="0">
              <a:latin typeface="+mn-lt"/>
            </a:endParaRPr>
          </a:p>
          <a:p>
            <a:r>
              <a:rPr lang="ru-RU" sz="1400" dirty="0">
                <a:latin typeface="+mn-lt"/>
              </a:rPr>
              <a:t>Иные межбюджетные трансферты на переселение граждан из закрытых административно-территориальных образований (ВР 400);</a:t>
            </a:r>
          </a:p>
          <a:p>
            <a:endParaRPr lang="ru-RU" sz="1400" dirty="0">
              <a:latin typeface="+mn-lt"/>
            </a:endParaRPr>
          </a:p>
          <a:p>
            <a:r>
              <a:rPr lang="ru-RU" sz="1400" dirty="0">
                <a:latin typeface="+mn-lt"/>
              </a:rPr>
              <a:t>Предоставление субсидий бюджетным, автономным учреждениям и иным некоммерческим организациям (ВР 600);</a:t>
            </a:r>
          </a:p>
          <a:p>
            <a:endParaRPr lang="ru-RU" sz="1400" dirty="0">
              <a:latin typeface="+mn-lt"/>
            </a:endParaRPr>
          </a:p>
          <a:p>
            <a:r>
              <a:rPr lang="ru-RU" sz="1400" dirty="0">
                <a:latin typeface="+mn-lt"/>
              </a:rPr>
              <a:t>Иные бюджетные ассигнования (ВР 800);</a:t>
            </a:r>
          </a:p>
          <a:p>
            <a:endParaRPr lang="ru-RU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749915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14033" y="290728"/>
            <a:ext cx="9144000" cy="839788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</a:pPr>
            <a:r>
              <a:rPr lang="ru-RU" sz="2800" b="1" dirty="0">
                <a:cs typeface="Times New Roman" pitchFamily="18" charset="0"/>
              </a:rPr>
              <a:t>Расходы бюджета в рамках </a:t>
            </a:r>
            <a:r>
              <a:rPr lang="en-US" sz="2800" b="1" dirty="0">
                <a:cs typeface="Times New Roman" pitchFamily="18" charset="0"/>
              </a:rPr>
              <a:t/>
            </a:r>
            <a:br>
              <a:rPr lang="en-US" sz="2800" b="1" dirty="0">
                <a:cs typeface="Times New Roman" pitchFamily="18" charset="0"/>
              </a:rPr>
            </a:br>
            <a:r>
              <a:rPr lang="ru-RU" sz="2800" b="1" dirty="0">
                <a:cs typeface="Times New Roman" pitchFamily="18" charset="0"/>
              </a:rPr>
              <a:t>муниципальных программ в 2015 г. </a:t>
            </a:r>
            <a:endParaRPr lang="ru-RU" sz="2800" b="1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xmlns="" val="733105668"/>
              </p:ext>
            </p:extLst>
          </p:nvPr>
        </p:nvGraphicFramePr>
        <p:xfrm>
          <a:off x="214282" y="785794"/>
          <a:ext cx="9178834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72143" y="4869160"/>
            <a:ext cx="1063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(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97,81</a:t>
            </a:r>
            <a:r>
              <a:rPr lang="ru-RU" dirty="0"/>
              <a:t>%)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87824" y="2947109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(97,86%)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0" y="6252161"/>
            <a:ext cx="9144000" cy="360041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скобках указано процентное соотношение программных расходов бюджета ко всей сумме расходов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xmlns="" val="1230898848"/>
      </p:ext>
    </p:extLst>
  </p:cSld>
  <p:clrMapOvr>
    <a:masterClrMapping/>
  </p:clrMapOvr>
  <p:transition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4782812"/>
              </p:ext>
            </p:extLst>
          </p:nvPr>
        </p:nvGraphicFramePr>
        <p:xfrm>
          <a:off x="571472" y="980728"/>
          <a:ext cx="8032975" cy="5457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10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71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123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5242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Направления расходов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2015 (исп.)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Направления расходов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2015 (исп.)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Сумма, тыс. руб.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Сумма, тыс. руб.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Развитие человеческого капитала</a:t>
                      </a: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</a:t>
                      </a:r>
                      <a:r>
                        <a:rPr lang="ru-RU" sz="10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807,08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Комфортная и безопасная среда</a:t>
                      </a: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r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</a:t>
                      </a:r>
                      <a:r>
                        <a:rPr lang="ru-RU" sz="10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567,62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 "Образование ЗАТО города Заозерска. Основные направления деятельности"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262 199,01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13 "Социальная поддержка некоторых категорий граждан ЗАТО города Заозерска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225,78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14 "Обеспечение комфортной среды проживания населения ЗАТО города Заозерска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197,93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2 "Развитие физической культуры и спорта в ЗАТО городе Заозерске"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359,99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16 "Профилактика правонарушений и обеспечение общественной безопасности в ЗАТО городе Заозерске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3 "Развитие культуры и сохранение историко-культурных объектов в ЗАТО городе Заозерске 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32 022,30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15 "Защита населения и территории от чрезвычайных ситуаций природного и техногенного характера, обеспечение пожарной безопасности и безопасности людей на водных объектах на территории ЗАТО городе Заозерске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986,73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Устойчивый экономический рост</a:t>
                      </a: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</a:t>
                      </a: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11 "Повышение безопасности дорожного движения  и снижение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дорожно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– транспортного травматизма в ЗАТО городе Заозерске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218,43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6 "Развитие малого и среднего предпринимательства и торговли в ЗАТО городе Заозерске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8 "Профилактика безнадзорности и правонарушений несовершеннолетних на территории муниципального образования ЗАТО города Заозерска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660,68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Эффективное государственное управление</a:t>
                      </a: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67 920,20</a:t>
                      </a:r>
                    </a:p>
                  </a:txBody>
                  <a:tcPr marL="9525" marR="9525" marT="9525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 4 "Охрана окружающей среды 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42,20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10 "Повышение информационной открытости деятельности органов местного самоуправления"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5 792,17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9 "Капитальный ремонт общего имущества в многоквартирных домах, расположенных на территории  ЗАТО города Заозерска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658,76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7 "Эффективное управление муниципальными финансами ЗАТО города Заозерска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836,72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5 "Энергосбережение и повышение энергетической эффективности ЗАТО города Заозерска Мурманской области"</a:t>
                      </a:r>
                    </a:p>
                  </a:txBody>
                  <a:tcPr marL="9525" marR="9525" marT="9525" marB="0"/>
                </a:tc>
                <a:tc rowSpan="2"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1 802,89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12 "Эффективное муниципальное управление в ЗАТО городе Заозерске Мурманской области"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291,31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95536" y="425215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Муниципальные программы </a:t>
            </a:r>
          </a:p>
        </p:txBody>
      </p:sp>
    </p:spTree>
    <p:extLst>
      <p:ext uri="{BB962C8B-B14F-4D97-AF65-F5344CB8AC3E}">
        <p14:creationId xmlns:p14="http://schemas.microsoft.com/office/powerpoint/2010/main" xmlns="" val="3103899051"/>
      </p:ext>
    </p:extLst>
  </p:cSld>
  <p:clrMapOvr>
    <a:masterClrMapping/>
  </p:clrMapOvr>
  <p:transition spd="slow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28551"/>
            <a:ext cx="91440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Расходы бюджета в рамках муниципальных программ в 2015 г. по  направлениям деятельности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324028717"/>
              </p:ext>
            </p:extLst>
          </p:nvPr>
        </p:nvGraphicFramePr>
        <p:xfrm>
          <a:off x="-540568" y="634381"/>
          <a:ext cx="10369152" cy="5890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Блок-схема: ссылка на другую страницу 5"/>
          <p:cNvSpPr/>
          <p:nvPr/>
        </p:nvSpPr>
        <p:spPr>
          <a:xfrm>
            <a:off x="251520" y="4149079"/>
            <a:ext cx="1800200" cy="2708117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 Образование </a:t>
            </a: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№13 Соц. поддержка</a:t>
            </a: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№2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Физ.культура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спорт</a:t>
            </a: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№3 Культура</a:t>
            </a:r>
          </a:p>
        </p:txBody>
      </p:sp>
      <p:sp>
        <p:nvSpPr>
          <p:cNvPr id="7" name="Блок-схема: ссылка на другую страницу 6"/>
          <p:cNvSpPr/>
          <p:nvPr/>
        </p:nvSpPr>
        <p:spPr>
          <a:xfrm>
            <a:off x="2267744" y="4137992"/>
            <a:ext cx="2880320" cy="2720008"/>
          </a:xfrm>
          <a:prstGeom prst="flowChartOffpageConnector">
            <a:avLst/>
          </a:prstGeom>
          <a:solidFill>
            <a:srgbClr val="A1BA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№14 Комфортная среда</a:t>
            </a: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№16 Профилактика правонарушений</a:t>
            </a: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№15 Защита от ЧС</a:t>
            </a: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№11 Без-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ть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дор.движения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№8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-ка безнадзорности</a:t>
            </a: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№4 Охрана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окр.среды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№9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Кап.ремонт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№5 Энергосбережение</a:t>
            </a:r>
            <a:endParaRPr lang="ru-RU" sz="1600" dirty="0"/>
          </a:p>
        </p:txBody>
      </p:sp>
      <p:sp>
        <p:nvSpPr>
          <p:cNvPr id="8" name="Блок-схема: ссылка на другую страницу 7"/>
          <p:cNvSpPr/>
          <p:nvPr/>
        </p:nvSpPr>
        <p:spPr>
          <a:xfrm>
            <a:off x="5292080" y="4153965"/>
            <a:ext cx="1656184" cy="2702877"/>
          </a:xfrm>
          <a:prstGeom prst="flowChartOffpageConnector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indent="-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№6 Развитие малого и среднего предпринимательства </a:t>
            </a:r>
          </a:p>
        </p:txBody>
      </p:sp>
      <p:sp>
        <p:nvSpPr>
          <p:cNvPr id="10" name="Блок-схема: ссылка на другую страницу 9"/>
          <p:cNvSpPr/>
          <p:nvPr/>
        </p:nvSpPr>
        <p:spPr>
          <a:xfrm>
            <a:off x="7092280" y="4128491"/>
            <a:ext cx="1835696" cy="2702877"/>
          </a:xfrm>
          <a:prstGeom prst="flowChartOffpageConnector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indent="-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№7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Упр-ние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мун.финансами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-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№10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открытость</a:t>
            </a:r>
          </a:p>
          <a:p>
            <a:pPr indent="-108000">
              <a:buFont typeface="Arial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№12 Муниципальное управление</a:t>
            </a:r>
            <a:endParaRPr lang="ru-RU" sz="1600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1475656" y="3562722"/>
            <a:ext cx="1080120" cy="5657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3707904" y="3068958"/>
            <a:ext cx="2412268" cy="10595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6120172" y="3429000"/>
            <a:ext cx="972108" cy="7249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10" idx="0"/>
          </p:cNvCxnSpPr>
          <p:nvPr/>
        </p:nvCxnSpPr>
        <p:spPr>
          <a:xfrm rot="16200000" flipH="1">
            <a:off x="7448922" y="3567285"/>
            <a:ext cx="1059532" cy="6287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596336" y="1988840"/>
            <a:ext cx="1331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тыс. руб.</a:t>
            </a:r>
          </a:p>
        </p:txBody>
      </p:sp>
    </p:spTree>
    <p:extLst>
      <p:ext uri="{BB962C8B-B14F-4D97-AF65-F5344CB8AC3E}">
        <p14:creationId xmlns:p14="http://schemas.microsoft.com/office/powerpoint/2010/main" xmlns="" val="4009117510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93029"/>
            <a:ext cx="8003232" cy="864096"/>
          </a:xfrm>
        </p:spPr>
        <p:txBody>
          <a:bodyPr/>
          <a:lstStyle/>
          <a:p>
            <a:pPr algn="ctr"/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Показатели (индикаторы) муниципальных программ по направлению </a:t>
            </a:r>
            <a:r>
              <a:rPr lang="ru-RU" sz="2000" u="sng" dirty="0">
                <a:solidFill>
                  <a:schemeClr val="accent5">
                    <a:lumMod val="50000"/>
                  </a:schemeClr>
                </a:solidFill>
              </a:rPr>
              <a:t>Развитие человеческого капитала 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3125965"/>
              </p:ext>
            </p:extLst>
          </p:nvPr>
        </p:nvGraphicFramePr>
        <p:xfrm>
          <a:off x="212498" y="1412776"/>
          <a:ext cx="2996680" cy="16002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0167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2436513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584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2 "Развитие физической культуры и спорта в ЗАТО городе Заозерске"</a:t>
                      </a:r>
                    </a:p>
                    <a:p>
                      <a:endParaRPr lang="ru-RU" sz="900" dirty="0"/>
                    </a:p>
                  </a:txBody>
                  <a:tcPr vert="vert27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Доля населения систематически занимающегося физической культурой и спортом, из расчета на 1 тыс. населения ЗАТО города Заозерска.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 2. Количество участников массовых физкультурных мероприятий.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 3. Количество медалей на официальных  межмуниципальных, региональных, межрегиональных соревнованиях, завоеванных </a:t>
                      </a:r>
                      <a:r>
                        <a:rPr lang="ru-RU" sz="900" dirty="0" err="1">
                          <a:latin typeface="+mn-lt"/>
                        </a:rPr>
                        <a:t>заозерскими</a:t>
                      </a:r>
                      <a:r>
                        <a:rPr lang="ru-RU" sz="900" dirty="0">
                          <a:latin typeface="+mn-lt"/>
                        </a:rPr>
                        <a:t> спортсменами.</a:t>
                      </a:r>
                    </a:p>
                    <a:p>
                      <a:r>
                        <a:rPr lang="ru-RU" sz="900" dirty="0">
                          <a:latin typeface="+mn-lt"/>
                        </a:rPr>
                        <a:t>4. Количество спортивных сооружений.</a:t>
                      </a:r>
                      <a:endParaRPr lang="ru-RU" sz="9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10409821"/>
              </p:ext>
            </p:extLst>
          </p:nvPr>
        </p:nvGraphicFramePr>
        <p:xfrm>
          <a:off x="228395" y="3192872"/>
          <a:ext cx="2980783" cy="33832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6565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2444218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32400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МП 13 "Социальная поддержка некоторых категорий граждан ЗАТО города Заозерска Мурманской области"</a:t>
                      </a:r>
                    </a:p>
                  </a:txBody>
                  <a:tcPr vert="vert27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1. Доля граждан, получающих меры социальной поддержки, в общей численности граждан, обратившихся за получением мер социальной поддержки в соответствии с нормативными правовыми актами РФ и Мурманской области -100 %;</a:t>
                      </a:r>
                    </a:p>
                    <a:p>
                      <a:r>
                        <a:rPr lang="ru-RU" sz="900" dirty="0"/>
                        <a:t>2.  Доля доступных для инвалидов и других маломобильных групп населения  приоритетных объектов социальной, инженерной инфраструктуры в общем количестве приоритетных объектов – до 10 ед.;</a:t>
                      </a:r>
                    </a:p>
                    <a:p>
                      <a:r>
                        <a:rPr lang="ru-RU" sz="900" dirty="0"/>
                        <a:t>3. Доля многодетных семей, семей, воспитывающих детей-инвалидов, охваченных социально-культурными мероприятиями, в общем количестве семей данных категорий - до 70 %;</a:t>
                      </a:r>
                    </a:p>
                    <a:p>
                      <a:r>
                        <a:rPr lang="ru-RU" sz="900" dirty="0"/>
                        <a:t>4. Доля инвалидов, положительно оценивающих уровень доступности приоритетных объектов социальной инфраструктуры и услуг в приоритетных сферах жизнедеятельности, от общей численности инвалидов, проживающих в ЗАТО городе Заозерске - 90 %.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4291944"/>
              </p:ext>
            </p:extLst>
          </p:nvPr>
        </p:nvGraphicFramePr>
        <p:xfrm>
          <a:off x="3595445" y="5157191"/>
          <a:ext cx="5400000" cy="16002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16107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4783893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551835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МП 3 "Развитие культуры и сохранение историко-культурных объектов в ЗАТО городе Заозерске "</a:t>
                      </a:r>
                    </a:p>
                  </a:txBody>
                  <a:tcPr vert="vert27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1. Доля историко-культурных объектов (памятников истории, воинских захоронений, мемориальных сооружений и объектов, увековечивших память погибших при защите Отечества), расположенных на территории ЗАТО город Заозерск, имеющих удовлетворительное состояние, в общем количестве историко-культурных объектов.</a:t>
                      </a:r>
                    </a:p>
                    <a:p>
                      <a:r>
                        <a:rPr lang="ru-RU" sz="900" dirty="0"/>
                        <a:t>2. Выполнение Единого календарного плана проведения официальных городских гражданско-патриотических и культурно-массовых мероприятий, запланированных СДМКС на текущий год.</a:t>
                      </a:r>
                    </a:p>
                    <a:p>
                      <a:r>
                        <a:rPr lang="ru-RU" sz="900" dirty="0"/>
                        <a:t>3. Количество зарегистрированных пользователей библиотек </a:t>
                      </a:r>
                    </a:p>
                    <a:p>
                      <a:r>
                        <a:rPr lang="ru-RU" sz="900" dirty="0"/>
                        <a:t>5. Доля исполнения местного бюджета в соответствии с установленными требованиями.</a:t>
                      </a:r>
                    </a:p>
                    <a:p>
                      <a:r>
                        <a:rPr lang="ru-RU" sz="900" dirty="0"/>
                        <a:t>6. Численность молодых людей, вовлеченных в реализацию мероприятий молодежной политики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9597282"/>
              </p:ext>
            </p:extLst>
          </p:nvPr>
        </p:nvGraphicFramePr>
        <p:xfrm>
          <a:off x="3596171" y="1225803"/>
          <a:ext cx="5400000" cy="38164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4788000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3816424"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</a:pP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МП 1 "Образование ЗАТО города Заозерска. Основные направления деятельности"</a:t>
                      </a:r>
                    </a:p>
                  </a:txBody>
                  <a:tcPr vert="vert27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1.Охват детей программами дошкольного образования в возрасте от 1,5 до 7 лет до 84%.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2.Охват детей в возрасте от 7 до 18 лет программами начального  общего, основного общего, среднего общего образования до 100%.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3. Удельный вес старшеклассников, обучающихся по программам профильного  обучения,  от общего количества старшеклассников до 100%.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4. Удельный вес численности  обучающихся организаций общего образования, обучающихся  по новым федеральным государственным  образовательным стандартам  до 75%.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5. Доля детей с ограниченными  возможностями  здоровья, получающих  образование в соответствии с рекомендациями ЦПМПК  до 90%.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6. Удельный вес численности педагогических и руководящих  работников, прошедших аттестацию в новой форме, от общей численности педагогических и руководящих работников, до 80%.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7. Соотношение средней заработной платы педагогических  работников  общеобразовательных  учреждений и средней заработной   платы в Мурманской области в экономике до 100%.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8. Удельный вес обучающихся, охваченных диагностикой готовности к обучению на следующей ступени, от общего количества обучающихся до 95%.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9. Отношение среднего балла ЕГЭ (в расчёте на один предмет) к среднеобластному до 1,1.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10. Удельный вес  численности обучающихся по программам  общего образования, участвующих в олимпиадах и конкурсах различного уровня, в общей численности  обучающихся  по программам  общего образования  до 25%.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11. Доля обучающихся, направленных в санаторно-оздоровительные учреждения, от общего количества оздоровленных детей, до 20%.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12. Увеличение доли обучающихся, охваченных организованным одноразовым питанием, до 90%.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13. Доля зданий образовательных учреждений, которые соответствуют требованиям пожарной безопасности,  до 85%.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14. Доля образовательных организаций,  здания которых соответствуют требованиям СанПиН  до 100%.</a:t>
                      </a:r>
                    </a:p>
                    <a:p>
                      <a:pPr algn="just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15. Доля образовательных организаций, оснащенных системами видеонаблюдения, до 85%.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59993464"/>
      </p:ext>
    </p:extLst>
  </p:cSld>
  <p:clrMapOvr>
    <a:masterClrMapping/>
  </p:clrMapOvr>
  <p:transition spd="slow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3" y="577079"/>
            <a:ext cx="7267820" cy="982663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rgbClr val="FF9900"/>
                </a:solidFill>
              </a:rPr>
              <a:t>Показатели (индикаторы) муниципальной программы по направлению </a:t>
            </a:r>
            <a:br>
              <a:rPr lang="ru-RU" sz="1800" dirty="0">
                <a:solidFill>
                  <a:srgbClr val="FF9900"/>
                </a:solidFill>
              </a:rPr>
            </a:br>
            <a:r>
              <a:rPr lang="ru-RU" sz="1800" u="sng" dirty="0">
                <a:solidFill>
                  <a:srgbClr val="FF9900"/>
                </a:solidFill>
              </a:rPr>
              <a:t>Устойчивый экономический рост</a:t>
            </a:r>
            <a:r>
              <a:rPr lang="ru-RU" sz="2000" dirty="0">
                <a:solidFill>
                  <a:srgbClr val="FF9900"/>
                </a:solidFill>
              </a:rPr>
              <a:t/>
            </a:r>
            <a:br>
              <a:rPr lang="ru-RU" sz="2000" dirty="0">
                <a:solidFill>
                  <a:srgbClr val="FF9900"/>
                </a:solidFill>
              </a:rPr>
            </a:br>
            <a:endParaRPr lang="ru-RU" sz="2000" dirty="0">
              <a:solidFill>
                <a:srgbClr val="FF9900"/>
              </a:solidFill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5651613"/>
              </p:ext>
            </p:extLst>
          </p:nvPr>
        </p:nvGraphicFramePr>
        <p:xfrm>
          <a:off x="2048381" y="1258288"/>
          <a:ext cx="6735766" cy="1051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17053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5318713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002152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МП 6 "Развитие малого и среднего предпринимательства и торговли в ЗАТО городе Заозерске Мурманской области"</a:t>
                      </a:r>
                    </a:p>
                    <a:p>
                      <a:endParaRPr lang="ru-RU" sz="900" dirty="0"/>
                    </a:p>
                  </a:txBody>
                  <a:tcPr vert="vert270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Количество субъектов МСП. Ед.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 Количество малых и средних предприятий в расчете на 1 тыс. чел. населения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Доля среднесписочной численности работников (без внешних совместителей) малых и средних предприятий в среднегодовой численности населения, %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4. Среднесписочная численность работников, занятых в сфере МСП, чел.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5. Количество прошедших обучение (по всем видам обучения), финансируемого с использованием средств Программы, человек </a:t>
                      </a:r>
                      <a:endParaRPr lang="ru-RU" sz="900" dirty="0"/>
                    </a:p>
                  </a:txBody>
                  <a:tcP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651567"/>
              </p:ext>
            </p:extLst>
          </p:nvPr>
        </p:nvGraphicFramePr>
        <p:xfrm>
          <a:off x="1043608" y="3325554"/>
          <a:ext cx="6768752" cy="143854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18431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5550321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43854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МП 7 "Эффективное управление муниципальными финансами ЗАТО города Заозерска Мурманской области"</a:t>
                      </a:r>
                    </a:p>
                  </a:txBody>
                  <a:tcPr vert="vert27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1. Отношение дефицита местного бюджета к общему годовому объему доходов (без учета безвозмездных поступлений) в отчетном финансовом году,</a:t>
                      </a:r>
                      <a:r>
                        <a:rPr lang="ru-RU" sz="900" baseline="0" dirty="0"/>
                        <a:t> %.</a:t>
                      </a:r>
                      <a:endParaRPr lang="ru-RU" sz="900" dirty="0"/>
                    </a:p>
                    <a:p>
                      <a:r>
                        <a:rPr lang="ru-RU" sz="900" dirty="0"/>
                        <a:t>2. Степень качества управления муниципальными финансами, присвоенная ЗАТО городу </a:t>
                      </a:r>
                      <a:r>
                        <a:rPr lang="ru-RU" sz="900" dirty="0" err="1"/>
                        <a:t>Заозерску</a:t>
                      </a:r>
                      <a:r>
                        <a:rPr lang="ru-RU" sz="900" dirty="0"/>
                        <a:t> Мурманской области Министерством финансов Мурманской области в отчетном финансовом году, группа.</a:t>
                      </a:r>
                    </a:p>
                    <a:p>
                      <a:r>
                        <a:rPr lang="ru-RU" sz="900" dirty="0"/>
                        <a:t>3. Доля расходов бюджета городского округа, формируемых в рамках программ, в общем объеме расходов бюджета городского округа, без учета субвенций на исполнение  делегируемых полномочий, %.</a:t>
                      </a:r>
                    </a:p>
                    <a:p>
                      <a:r>
                        <a:rPr lang="ru-RU" sz="900" dirty="0"/>
                        <a:t>4. Доля просроченной кредиторской задолженности в расходах местного бюджета (за исключением расходов, осуществляемых за счет субвенций), %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7649644"/>
              </p:ext>
            </p:extLst>
          </p:nvPr>
        </p:nvGraphicFramePr>
        <p:xfrm>
          <a:off x="611560" y="5013176"/>
          <a:ext cx="4464496" cy="169218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68245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3596251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692188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МП 10 "Повышение информационной открытости деятельности органов местного самоуправления"</a:t>
                      </a:r>
                    </a:p>
                  </a:txBody>
                  <a:tcPr vert="vert27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1. Обеспечение своевременного и достоверного информирования населения ЗАТО города Заозерска по вопросам деятельности органов местного самоуправления через официальное средство массовой информации – газету «Западная лица».</a:t>
                      </a:r>
                    </a:p>
                    <a:p>
                      <a:r>
                        <a:rPr lang="ru-RU" sz="900" dirty="0"/>
                        <a:t>2. Доля читателей информации, освещающей деятельность органов местного самоуправления муниципального образования ЗАТО город Заозерск, от общего числа жителей города.</a:t>
                      </a:r>
                    </a:p>
                    <a:p>
                      <a:r>
                        <a:rPr lang="ru-RU" sz="900" dirty="0"/>
                        <a:t>3. Количество опубликованных в газете «Западная Лица» муниципальных правовых актов и их проектов, которые подлежат обнародованию согласно законодательству РФ и Уставу ЗАТО города Заозерска.</a:t>
                      </a: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2865225"/>
              </p:ext>
            </p:extLst>
          </p:nvPr>
        </p:nvGraphicFramePr>
        <p:xfrm>
          <a:off x="5416264" y="5157192"/>
          <a:ext cx="3136795" cy="140415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795042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2341753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404155"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</a:pP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МП 12 "Эффективное муниципальное управление в ЗАТО городе Заозерске Мурманской области"</a:t>
                      </a:r>
                    </a:p>
                  </a:txBody>
                  <a:tcPr vert="vert27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1. Удовлетворенность населения деятельностью органов местного самоуправления ЗАТО города Заозерска.</a:t>
                      </a:r>
                    </a:p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 Удовлетворенность населения информационной открытостью органов местного самоуправления ЗАТО города Заозерска.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323528" y="2558926"/>
            <a:ext cx="7344816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Показатели (индикаторы) муниципальных программ по направлению </a:t>
            </a:r>
            <a:br>
              <a:rPr lang="ru-RU" sz="18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800" u="sng" dirty="0">
                <a:solidFill>
                  <a:schemeClr val="accent1">
                    <a:lumMod val="75000"/>
                  </a:schemeClr>
                </a:solidFill>
              </a:rPr>
              <a:t>Эффективное государственное управление</a:t>
            </a:r>
            <a:r>
              <a:rPr lang="ru-RU" sz="2000" u="sng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000" u="sng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20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139660"/>
      </p:ext>
    </p:extLst>
  </p:cSld>
  <p:clrMapOvr>
    <a:masterClrMapping/>
  </p:clrMapOvr>
  <p:transition spd="slow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260648"/>
            <a:ext cx="5184000" cy="1248515"/>
          </a:xfrm>
        </p:spPr>
        <p:txBody>
          <a:bodyPr/>
          <a:lstStyle/>
          <a:p>
            <a:pPr algn="ctr">
              <a:lnSpc>
                <a:spcPct val="70000"/>
              </a:lnSpc>
            </a:pPr>
            <a:r>
              <a:rPr lang="ru-RU" sz="2000" dirty="0">
                <a:solidFill>
                  <a:srgbClr val="C00000"/>
                </a:solidFill>
              </a:rPr>
              <a:t>Показатели (индикаторы) муниципальных программ по направлению</a:t>
            </a: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000" dirty="0">
                <a:solidFill>
                  <a:srgbClr val="C00000"/>
                </a:solidFill>
              </a:rPr>
              <a:t> </a:t>
            </a:r>
            <a:r>
              <a:rPr lang="ru-RU" sz="2000" u="sng" dirty="0">
                <a:solidFill>
                  <a:srgbClr val="C00000"/>
                </a:solidFill>
              </a:rPr>
              <a:t>Комфортная и безопасная среда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15590548"/>
              </p:ext>
            </p:extLst>
          </p:nvPr>
        </p:nvGraphicFramePr>
        <p:xfrm>
          <a:off x="3851920" y="3120719"/>
          <a:ext cx="5184000" cy="11887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37749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3746251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1272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14 "Обеспечение комфортной среды проживания населения ЗАТО города Заозерска Мурманской области"</a:t>
                      </a:r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Уровень удовлетворенности населения благоустройством, озеленением  территории ЗАТО города Заозерска.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</a:t>
                      </a:r>
                      <a:r>
                        <a:rPr lang="ru-RU" sz="900" baseline="0" dirty="0">
                          <a:latin typeface="+mn-lt"/>
                        </a:rPr>
                        <a:t> </a:t>
                      </a:r>
                      <a:r>
                        <a:rPr lang="ru-RU" sz="900" dirty="0">
                          <a:latin typeface="+mn-lt"/>
                        </a:rPr>
                        <a:t>Уровень удовлетворенности населения качеством автомобильных дорог в муниципальном  образовании.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</a:t>
                      </a:r>
                      <a:r>
                        <a:rPr lang="ru-RU" sz="900" baseline="0" dirty="0">
                          <a:latin typeface="+mn-lt"/>
                        </a:rPr>
                        <a:t> </a:t>
                      </a:r>
                      <a:r>
                        <a:rPr lang="ru-RU" sz="900" dirty="0">
                          <a:latin typeface="+mn-lt"/>
                        </a:rPr>
                        <a:t>Уровень удовлетворенности населения качеством организации транспортного обслуживания.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4.Уровень удовлетворенности населения качеством предоставления услуг ЖКХ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25903320"/>
              </p:ext>
            </p:extLst>
          </p:nvPr>
        </p:nvGraphicFramePr>
        <p:xfrm>
          <a:off x="3851344" y="4312488"/>
          <a:ext cx="5184576" cy="1325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23938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3260638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31771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15 "Защита населения и территории от чрезвычайных ситуаций природного и техногенного характера, обеспечение пожарной безопасности и безопасности людей на водных объектах на территории ЗАТО городе Заозерске Мурманской области"</a:t>
                      </a:r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Количество поступивших вызовов на номер ЕДДС ЗАТО города Заозерска для оказания помощи населению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 Количество выездов АСФ на ликвидацию ЧС (происшествий) и оказание помощи пожарным подразделениям при тушении  пожаров 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Количество обученных специалистов по вопросам гражданской обороны и ЧС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4. Количество выездов АСФ по предупреждению происшествий на водных объектах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82821246"/>
              </p:ext>
            </p:extLst>
          </p:nvPr>
        </p:nvGraphicFramePr>
        <p:xfrm>
          <a:off x="30155" y="5481880"/>
          <a:ext cx="3719922" cy="135130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48881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2571041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35130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11 "Повышение безопасности дорожного движения  и снижение </a:t>
                      </a:r>
                      <a:r>
                        <a:rPr lang="ru-RU" sz="900" b="1" dirty="0" err="1">
                          <a:solidFill>
                            <a:srgbClr val="000000"/>
                          </a:solidFill>
                          <a:latin typeface="+mn-lt"/>
                        </a:rPr>
                        <a:t>дорожно</a:t>
                      </a: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–транспортного травматизма в ЗАТО городе Заозерске Мурманской области"</a:t>
                      </a:r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Количество человек, пострадавших в ДТП.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 Доля ДТП, совершению которых сопутствовало наличие неудовлетворительных дорожных условий и эксплуатация технически неисправных транспортных средств, в общем количестве ДТП.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Количество участков улично-дорожной сети, на которых проведены инженерно-технические мероприятия.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9033551"/>
              </p:ext>
            </p:extLst>
          </p:nvPr>
        </p:nvGraphicFramePr>
        <p:xfrm>
          <a:off x="36409" y="1509163"/>
          <a:ext cx="3719921" cy="133639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76369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2243552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3363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8 "Профилактика безнадзорности и правонарушений несовершеннолетних на территории муниципального образования ЗАТО города Заозерска Мурманской области"</a:t>
                      </a:r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Снижение правонарушений, совершенных несовершеннолетними;       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</a:t>
                      </a:r>
                      <a:r>
                        <a:rPr lang="ru-RU" sz="900" baseline="0" dirty="0">
                          <a:latin typeface="+mn-lt"/>
                        </a:rPr>
                        <a:t> С</a:t>
                      </a:r>
                      <a:r>
                        <a:rPr lang="ru-RU" sz="900" dirty="0">
                          <a:latin typeface="+mn-lt"/>
                        </a:rPr>
                        <a:t>нижение количества семей, находящихся в социально опасном положении;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Снижение количества несовершеннолетних, находящихся в социально опасном положении.</a:t>
                      </a:r>
                    </a:p>
                    <a:p>
                      <a:pPr lvl="0"/>
                      <a:endParaRPr lang="ru-RU" sz="9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593217"/>
              </p:ext>
            </p:extLst>
          </p:nvPr>
        </p:nvGraphicFramePr>
        <p:xfrm>
          <a:off x="30156" y="481049"/>
          <a:ext cx="3719921" cy="98401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84033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3035888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9840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 4 "Охрана окружающей среды "</a:t>
                      </a:r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Обследование территории на предмет выявления несанкционированных свалок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 Ликвидация несанкционированных свалок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Проведение субботников по санитарной очистке земельных участков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4.</a:t>
                      </a:r>
                      <a:r>
                        <a:rPr lang="ru-RU" sz="900" baseline="0" dirty="0">
                          <a:latin typeface="+mn-lt"/>
                        </a:rPr>
                        <a:t> Организация сбора ртутьсодержащих отходов</a:t>
                      </a:r>
                      <a:endParaRPr lang="ru-RU" sz="9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56601903"/>
              </p:ext>
            </p:extLst>
          </p:nvPr>
        </p:nvGraphicFramePr>
        <p:xfrm>
          <a:off x="47841" y="2889660"/>
          <a:ext cx="3719921" cy="25603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20428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2899493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20535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9 "Капитальный ремонт общего имущества в многоквартирных домах, расположенных на территории  ЗАТО города Заозерска Мурманской области"</a:t>
                      </a:r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Доля отремонтированных  внутридомовых инженерных систем тепло-,  водоснабжения, водоотведения (тепловой энергии, горячей и холодной воды) в общем количестве МКД, имеющих необходимость выполнения работ.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 Доля отремонтированного или  замененного лифтового оборудования, отремонтированных лифтовых шахт в общем количестве МКД, имеющих необходимость выполнения работ, оборудованных лифтами.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Доля отремонтированных кровель в общем количестве МКД, имеющих необходимость выполнения работ.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4. Доля утепленных и (или) отремонтированных фасадов в общем количестве МКД, имеющих необходимость выполнения работ.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5. Количество установленных коллективных (общедомовых) приборов учета потребления газа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0508096"/>
              </p:ext>
            </p:extLst>
          </p:nvPr>
        </p:nvGraphicFramePr>
        <p:xfrm>
          <a:off x="3852496" y="5644466"/>
          <a:ext cx="5184000" cy="11887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3744000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1881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16 "Профилактика правонарушений и обеспечение общественной безопасности в ЗАТО городе Заозерске Мурманской области"</a:t>
                      </a:r>
                    </a:p>
                    <a:p>
                      <a:endParaRPr lang="ru-RU" sz="900" dirty="0"/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Доля проведенных мероприятий по профилактике правонарушений по отношению к запланированным;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 Доля преступлений, раскрытых с использованием АПК «Безопасный город», от общего числа раскрытых преступлений;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Доля правонарушений, раскрытых с использованием АПК «Безопасный город», от общего числа раскрытых правонарушений;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4. Снижение количества тяжких преступлений, совершенных на лицах и в общественных местах.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99625732"/>
              </p:ext>
            </p:extLst>
          </p:nvPr>
        </p:nvGraphicFramePr>
        <p:xfrm>
          <a:off x="3851920" y="1240101"/>
          <a:ext cx="5184000" cy="18745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957356">
                  <a:extLst>
                    <a:ext uri="{9D8B030D-6E8A-4147-A177-3AD203B41FA5}">
                      <a16:colId xmlns:a16="http://schemas.microsoft.com/office/drawing/2014/main" xmlns="" val="517122473"/>
                    </a:ext>
                  </a:extLst>
                </a:gridCol>
                <a:gridCol w="4226644">
                  <a:extLst>
                    <a:ext uri="{9D8B030D-6E8A-4147-A177-3AD203B41FA5}">
                      <a16:colId xmlns:a16="http://schemas.microsoft.com/office/drawing/2014/main" xmlns="" val="1204711235"/>
                    </a:ext>
                  </a:extLst>
                </a:gridCol>
              </a:tblGrid>
              <a:tr h="17534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+mn-lt"/>
                        </a:rPr>
                        <a:t>МП 5 "Энергосбережение и повышение энергетической эффективности ЗАТО города Заозерска Мурманской области"</a:t>
                      </a:r>
                    </a:p>
                  </a:txBody>
                  <a:tcPr vert="vert27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900" dirty="0">
                          <a:latin typeface="+mn-lt"/>
                        </a:rPr>
                        <a:t>1. Доля многоквартирных домов полностью оборудованных коллективными (общедомовыми) приборами учета электроэнергии, тепловой энергии, холодной и горячей воды в общем количестве МКД.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2. Доля квартир в МКД,</a:t>
                      </a:r>
                      <a:r>
                        <a:rPr lang="ru-RU" sz="900" baseline="0" dirty="0">
                          <a:latin typeface="+mn-lt"/>
                        </a:rPr>
                        <a:t> </a:t>
                      </a:r>
                      <a:r>
                        <a:rPr lang="ru-RU" sz="900" dirty="0">
                          <a:latin typeface="+mn-lt"/>
                        </a:rPr>
                        <a:t>оборудованных индивидуальными ПУ электроэнергии, холодной и горячей воды в общем количестве МКД.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3. Наличие в ОМСУ, муниципальных учреждениях, муниципальных унитарных предприятиях энергетических паспортов (энергетических обследований).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4. Доля бюджетных учреждений оборудованных приборами учета электроэнергии, тепловой энергии, холодной и горячей воды в общем количестве бюджетных учреждений.</a:t>
                      </a:r>
                    </a:p>
                    <a:p>
                      <a:pPr lvl="0"/>
                      <a:r>
                        <a:rPr lang="ru-RU" sz="900" dirty="0">
                          <a:latin typeface="+mn-lt"/>
                        </a:rPr>
                        <a:t>5. Наличие энергетических паспортов (энергетических обследований) многоквартирных жилых домов, в соответствии с Федеральным законом от 23 ноября 2009 года № 261-ФЗ.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420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9081691"/>
      </p:ext>
    </p:extLst>
  </p:cSld>
  <p:clrMapOvr>
    <a:masterClrMapping/>
  </p:clrMapOvr>
  <p:transition spd="slow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801" name="Picture 17" descr="http://uralpolit.ru/sites/fedpress/files/aleksandrovich/news/rub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0514" y="3356992"/>
            <a:ext cx="2863486" cy="2118901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066800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</a:t>
            </a:r>
            <a:r>
              <a:rPr lang="ru-RU" sz="3300" b="1" dirty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тоги бюджета 2015 года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pSp>
        <p:nvGrpSpPr>
          <p:cNvPr id="50180" name="Группа 14"/>
          <p:cNvGrpSpPr>
            <a:grpSpLocks/>
          </p:cNvGrpSpPr>
          <p:nvPr/>
        </p:nvGrpSpPr>
        <p:grpSpPr bwMode="auto">
          <a:xfrm>
            <a:off x="323850" y="1412875"/>
            <a:ext cx="8569325" cy="3024188"/>
            <a:chOff x="323528" y="1412776"/>
            <a:chExt cx="8568952" cy="3024336"/>
          </a:xfrm>
        </p:grpSpPr>
        <p:sp>
          <p:nvSpPr>
            <p:cNvPr id="118789" name="Rectangle 5"/>
            <p:cNvSpPr>
              <a:spLocks noChangeArrowheads="1"/>
            </p:cNvSpPr>
            <p:nvPr/>
          </p:nvSpPr>
          <p:spPr bwMode="auto">
            <a:xfrm>
              <a:off x="2915816" y="3212976"/>
              <a:ext cx="3024336" cy="1224136"/>
            </a:xfrm>
            <a:prstGeom prst="round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hangingPunct="1">
                <a:spcAft>
                  <a:spcPts val="1000"/>
                </a:spcAft>
                <a:defRPr/>
              </a:pPr>
              <a:r>
                <a:rPr lang="ru-RU" sz="2000" b="1" i="1" dirty="0">
                  <a:solidFill>
                    <a:schemeClr val="accent1">
                      <a:lumMod val="50000"/>
                    </a:schemeClr>
                  </a:solidFill>
                  <a:latin typeface="+mj-lt"/>
                  <a:cs typeface="Arial" pitchFamily="34" charset="0"/>
                </a:rPr>
                <a:t>Дефицит бюджета</a:t>
              </a:r>
            </a:p>
            <a:p>
              <a:pPr algn="ctr" eaLnBrk="1" hangingPunct="1">
                <a:spcAft>
                  <a:spcPts val="1000"/>
                </a:spcAft>
                <a:defRPr/>
              </a:pPr>
              <a:r>
                <a:rPr lang="ru-RU" sz="2400" b="1" dirty="0">
                  <a:solidFill>
                    <a:srgbClr val="920000"/>
                  </a:solidFill>
                  <a:latin typeface="+mj-lt"/>
                  <a:cs typeface="Arial" pitchFamily="34" charset="0"/>
                </a:rPr>
                <a:t>-5 345,91 тыс. руб.</a:t>
              </a:r>
            </a:p>
          </p:txBody>
        </p:sp>
        <p:grpSp>
          <p:nvGrpSpPr>
            <p:cNvPr id="50186" name="Группа 13"/>
            <p:cNvGrpSpPr>
              <a:grpSpLocks/>
            </p:cNvGrpSpPr>
            <p:nvPr/>
          </p:nvGrpSpPr>
          <p:grpSpPr bwMode="auto">
            <a:xfrm>
              <a:off x="323528" y="1412776"/>
              <a:ext cx="8568952" cy="1512168"/>
              <a:chOff x="323528" y="1412776"/>
              <a:chExt cx="8568952" cy="1512168"/>
            </a:xfrm>
          </p:grpSpPr>
          <p:sp>
            <p:nvSpPr>
              <p:cNvPr id="118786" name="Rectangle 2"/>
              <p:cNvSpPr>
                <a:spLocks noChangeArrowheads="1"/>
              </p:cNvSpPr>
              <p:nvPr/>
            </p:nvSpPr>
            <p:spPr bwMode="auto">
              <a:xfrm>
                <a:off x="323528" y="1412776"/>
                <a:ext cx="2952328" cy="1512168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algn="ctr" eaLnBrk="1" hangingPunct="1">
                  <a:spcAft>
                    <a:spcPts val="1000"/>
                  </a:spcAft>
                  <a:defRPr/>
                </a:pPr>
                <a:r>
                  <a:rPr lang="ru-RU" sz="2000" b="1" i="1" dirty="0">
                    <a:solidFill>
                      <a:schemeClr val="accent6">
                        <a:lumMod val="50000"/>
                      </a:schemeClr>
                    </a:solidFill>
                    <a:latin typeface="+mj-lt"/>
                    <a:cs typeface="Arial" pitchFamily="34" charset="0"/>
                  </a:rPr>
                  <a:t>Доходы на 1 человека</a:t>
                </a:r>
              </a:p>
              <a:p>
                <a:pPr algn="ctr" eaLnBrk="1" hangingPunct="1">
                  <a:spcAft>
                    <a:spcPts val="1000"/>
                  </a:spcAft>
                  <a:defRPr/>
                </a:pPr>
                <a:r>
                  <a:rPr lang="ru-RU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4</a:t>
                </a:r>
                <a:r>
                  <a:rPr lang="en-US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4,66</a:t>
                </a:r>
                <a:r>
                  <a:rPr lang="ru-RU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 тыс. </a:t>
                </a:r>
                <a:r>
                  <a:rPr lang="ru-RU" sz="2400" b="1" dirty="0" err="1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руб</a:t>
                </a:r>
                <a:r>
                  <a:rPr lang="ru-RU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/чел</a:t>
                </a:r>
              </a:p>
              <a:p>
                <a:pPr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8788" name="Rectangle 4"/>
              <p:cNvSpPr>
                <a:spLocks noChangeArrowheads="1"/>
              </p:cNvSpPr>
              <p:nvPr/>
            </p:nvSpPr>
            <p:spPr bwMode="auto">
              <a:xfrm>
                <a:off x="5652120" y="1412776"/>
                <a:ext cx="3240360" cy="1512168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algn="ctr" eaLnBrk="1" hangingPunct="1">
                  <a:spcAft>
                    <a:spcPts val="1000"/>
                  </a:spcAft>
                  <a:defRPr/>
                </a:pPr>
                <a:r>
                  <a:rPr lang="ru-RU" sz="2000" b="1" i="1" dirty="0">
                    <a:solidFill>
                      <a:schemeClr val="accent6">
                        <a:lumMod val="50000"/>
                      </a:schemeClr>
                    </a:solidFill>
                    <a:latin typeface="+mj-lt"/>
                    <a:cs typeface="Arial" pitchFamily="34" charset="0"/>
                  </a:rPr>
                  <a:t>Расходы на 1 человека</a:t>
                </a:r>
              </a:p>
              <a:p>
                <a:pPr algn="ctr" eaLnBrk="1" hangingPunct="1">
                  <a:spcAft>
                    <a:spcPts val="1000"/>
                  </a:spcAft>
                  <a:defRPr/>
                </a:pPr>
                <a:r>
                  <a:rPr lang="ru-RU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4</a:t>
                </a:r>
                <a:r>
                  <a:rPr lang="en-US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5,20 </a:t>
                </a:r>
                <a:r>
                  <a:rPr lang="ru-RU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тыс. </a:t>
                </a:r>
                <a:r>
                  <a:rPr lang="ru-RU" sz="2400" b="1" dirty="0" err="1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руб</a:t>
                </a:r>
                <a:r>
                  <a:rPr lang="ru-RU" sz="2400" b="1" dirty="0">
                    <a:solidFill>
                      <a:srgbClr val="920000"/>
                    </a:solidFill>
                    <a:latin typeface="+mj-lt"/>
                    <a:cs typeface="Arial" pitchFamily="34" charset="0"/>
                  </a:rPr>
                  <a:t>/чел</a:t>
                </a:r>
              </a:p>
              <a:p>
                <a:pPr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8787" name="Rectangle 3"/>
              <p:cNvSpPr>
                <a:spLocks noChangeArrowheads="1"/>
              </p:cNvSpPr>
              <p:nvPr/>
            </p:nvSpPr>
            <p:spPr bwMode="auto">
              <a:xfrm>
                <a:off x="2987237" y="1484217"/>
                <a:ext cx="2952621" cy="1370079"/>
              </a:xfrm>
              <a:prstGeom prst="leftRightArrowCallout">
                <a:avLst/>
              </a:prstGeom>
              <a:ln w="28575">
                <a:headEnd/>
                <a:tailEnd/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algn="ctr" eaLnBrk="1" hangingPunct="1">
                  <a:spcAft>
                    <a:spcPts val="1000"/>
                  </a:spcAft>
                  <a:defRPr/>
                </a:pPr>
                <a:r>
                  <a:rPr lang="ru-RU" sz="2000" b="1" i="1" dirty="0">
                    <a:solidFill>
                      <a:schemeClr val="accent6">
                        <a:lumMod val="50000"/>
                      </a:schemeClr>
                    </a:solidFill>
                    <a:latin typeface="+mj-lt"/>
                    <a:cs typeface="Arial" pitchFamily="34" charset="0"/>
                  </a:rPr>
                  <a:t>Население</a:t>
                </a:r>
              </a:p>
              <a:p>
                <a:pPr algn="ctr" eaLnBrk="1" hangingPunct="1">
                  <a:spcAft>
                    <a:spcPts val="1000"/>
                  </a:spcAft>
                  <a:defRPr/>
                </a:pPr>
                <a:r>
                  <a:rPr lang="ru-RU" sz="2400" b="1" dirty="0">
                    <a:solidFill>
                      <a:schemeClr val="accent4">
                        <a:lumMod val="50000"/>
                      </a:schemeClr>
                    </a:solidFill>
                    <a:latin typeface="+mj-lt"/>
                    <a:cs typeface="Arial" pitchFamily="34" charset="0"/>
                  </a:rPr>
                  <a:t>9 86</a:t>
                </a:r>
                <a:r>
                  <a:rPr lang="en-US" sz="2400" b="1" dirty="0">
                    <a:solidFill>
                      <a:schemeClr val="accent4">
                        <a:lumMod val="50000"/>
                      </a:schemeClr>
                    </a:solidFill>
                    <a:latin typeface="+mj-lt"/>
                    <a:cs typeface="Arial" pitchFamily="34" charset="0"/>
                  </a:rPr>
                  <a:t>8</a:t>
                </a:r>
                <a:r>
                  <a:rPr lang="ru-RU" sz="2400" b="1" dirty="0">
                    <a:solidFill>
                      <a:schemeClr val="accent4">
                        <a:lumMod val="50000"/>
                      </a:schemeClr>
                    </a:solidFill>
                    <a:latin typeface="+mj-lt"/>
                    <a:cs typeface="Arial" pitchFamily="34" charset="0"/>
                  </a:rPr>
                  <a:t> чел.</a:t>
                </a:r>
              </a:p>
            </p:txBody>
          </p:sp>
        </p:grpSp>
      </p:grpSp>
      <p:pic>
        <p:nvPicPr>
          <p:cNvPr id="118797" name="Picture 13" descr="http://razvivalki-blog.ru/wp-content/files/2012/03/%D1%82%D0%BE%D0%BB%D1%81%D1%82%D0%B0%D1%8F-%D0%BF%D0%B0%D1%87%D0%BA%D0%B0-%D0%B4%D0%B5%D0%BD%D0%B5%D0%B3-%D0%B8%D0%B7-%D1%80%D1%83%D0%BA-%D0%B2-%D1%80%D1%83%D0%BA%D0%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2752921" cy="187374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8803" name="Picture 19" descr="http://uralpolit.ru/sites/fedpress/files/baynova_m/news/128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721801"/>
            <a:ext cx="3200797" cy="213619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0204" y="692696"/>
            <a:ext cx="8229600" cy="1066800"/>
          </a:xfrm>
        </p:spPr>
        <p:txBody>
          <a:bodyPr/>
          <a:lstStyle/>
          <a:p>
            <a:pPr algn="ctr"/>
            <a:r>
              <a:rPr lang="ru-RU" dirty="0"/>
              <a:t>Контактная информация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dirty="0"/>
              <a:t>пер. Школьный, д. 1, г. Заозерск, Мурманская обл.</a:t>
            </a:r>
            <a:endParaRPr lang="en-US" dirty="0"/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Финансово-бюджетный отдел Администрации ЗАТО города </a:t>
            </a:r>
            <a:r>
              <a:rPr lang="ru-RU" dirty="0" err="1"/>
              <a:t>Заозерска</a:t>
            </a:r>
            <a:endParaRPr lang="ru-RU" dirty="0"/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Режим работы с 9-00 до 17-</a:t>
            </a:r>
            <a:r>
              <a:rPr lang="en-US" dirty="0"/>
              <a:t>1</a:t>
            </a:r>
            <a:r>
              <a:rPr lang="ru-RU" dirty="0"/>
              <a:t>5 (Пт. до 1</a:t>
            </a:r>
            <a:r>
              <a:rPr lang="en-US" dirty="0"/>
              <a:t>7</a:t>
            </a:r>
            <a:r>
              <a:rPr lang="ru-RU" dirty="0"/>
              <a:t>-</a:t>
            </a:r>
            <a:r>
              <a:rPr lang="en-US" dirty="0"/>
              <a:t>12</a:t>
            </a:r>
            <a:r>
              <a:rPr lang="ru-RU" dirty="0"/>
              <a:t>) Перерыв на обед с 1</a:t>
            </a:r>
            <a:r>
              <a:rPr lang="en-US" dirty="0"/>
              <a:t>3</a:t>
            </a:r>
            <a:r>
              <a:rPr lang="ru-RU" dirty="0"/>
              <a:t>-</a:t>
            </a:r>
            <a:r>
              <a:rPr lang="en-US" dirty="0"/>
              <a:t>0</a:t>
            </a:r>
            <a:r>
              <a:rPr lang="ru-RU" dirty="0"/>
              <a:t>0 до 1</a:t>
            </a:r>
            <a:r>
              <a:rPr lang="en-US" dirty="0"/>
              <a:t>4</a:t>
            </a:r>
            <a:r>
              <a:rPr lang="ru-RU" dirty="0"/>
              <a:t>-0</a:t>
            </a:r>
            <a:r>
              <a:rPr lang="en-US" dirty="0"/>
              <a:t>0</a:t>
            </a:r>
            <a:r>
              <a:rPr lang="ru-RU" dirty="0"/>
              <a:t> </a:t>
            </a:r>
            <a:endParaRPr lang="en-US" dirty="0"/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Выходные дни - </a:t>
            </a:r>
            <a:r>
              <a:rPr lang="ru-RU" dirty="0" err="1"/>
              <a:t>Сб</a:t>
            </a:r>
            <a:r>
              <a:rPr lang="ru-RU" dirty="0"/>
              <a:t>, </a:t>
            </a:r>
            <a:r>
              <a:rPr lang="ru-RU" dirty="0" err="1"/>
              <a:t>Вс</a:t>
            </a:r>
            <a:endParaRPr lang="ru-RU" dirty="0"/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Адрес электронной почты </a:t>
            </a:r>
            <a:r>
              <a:rPr lang="en-US" dirty="0" err="1"/>
              <a:t>fboadm</a:t>
            </a:r>
            <a:r>
              <a:rPr lang="ru-RU" dirty="0"/>
              <a:t>@</a:t>
            </a:r>
            <a:r>
              <a:rPr lang="en-US" dirty="0" err="1"/>
              <a:t>zatozaozersk</a:t>
            </a:r>
            <a:r>
              <a:rPr lang="ru-RU" dirty="0"/>
              <a:t>.</a:t>
            </a:r>
            <a:r>
              <a:rPr lang="ru-RU" dirty="0" err="1"/>
              <a:t>ru</a:t>
            </a:r>
            <a:r>
              <a:rPr lang="ru-RU" dirty="0"/>
              <a:t> Тел.(81556)3-40-41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       (81556)3-15-39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       (81556)3-15-38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1759496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+mn-lt"/>
              </a:rPr>
              <a:t>Вопросы можно задать по адресу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571744"/>
            <a:ext cx="8229600" cy="1066800"/>
          </a:xfrm>
        </p:spPr>
        <p:txBody>
          <a:bodyPr/>
          <a:lstStyle/>
          <a:p>
            <a:pPr algn="ctr"/>
            <a:r>
              <a:rPr lang="ru-RU" sz="4500" dirty="0"/>
              <a:t>Благодарим 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2980</TotalTime>
  <Words>4350</Words>
  <Application>Microsoft Office PowerPoint</Application>
  <PresentationFormat>Экран (4:3)</PresentationFormat>
  <Paragraphs>728</Paragraphs>
  <Slides>40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Городская</vt:lpstr>
      <vt:lpstr>         </vt:lpstr>
      <vt:lpstr>Слайд 2</vt:lpstr>
      <vt:lpstr>Что такое бюджет?</vt:lpstr>
      <vt:lpstr>Слайд 4</vt:lpstr>
      <vt:lpstr>Участие гражданина в бюджетном процессе</vt:lpstr>
      <vt:lpstr>Зачисление уплачиваемых гражданами налогов</vt:lpstr>
      <vt:lpstr>Стадии бюджетного процесса </vt:lpstr>
      <vt:lpstr>Слайд 8</vt:lpstr>
      <vt:lpstr>Динамика основных параметров бюджета ЗАТО г. Заозерска (исполнение)</vt:lpstr>
      <vt:lpstr>Основные характеристики  исполнения местного бюджета за 2015 год в сравнении с утвержденными параметрами</vt:lpstr>
      <vt:lpstr>Источники финансирования  дефицита местного бюджета</vt:lpstr>
      <vt:lpstr>Структура доходов местного бюджета  ЗАТО г. Заозерска в 2015 году</vt:lpstr>
      <vt:lpstr>Слайд 13</vt:lpstr>
      <vt:lpstr>Налоговые доходы местного бюджета ЗАТО г. Заозерска - исполнение в 2015 году</vt:lpstr>
      <vt:lpstr>Неналоговые доходы местного бюджета ЗАТО г. Заозерска – исполнение в 2015 году (по подгруппам)</vt:lpstr>
      <vt:lpstr>Неналоговые доходы местного бюджета  ЗАТО г. Заозерска исполнение в 2015 году (по видам) </vt:lpstr>
      <vt:lpstr>Слайд 17</vt:lpstr>
      <vt:lpstr>Безвозмездные поступления местного бюджета  ЗАТО г. Заозерска - исполнение в 2015 году (по видам) </vt:lpstr>
      <vt:lpstr>РАСХОДЫ по разделам 2014-2015гг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Расходы бюджета в рамках  муниципальных программ в 2015 г. </vt:lpstr>
      <vt:lpstr>Слайд 33</vt:lpstr>
      <vt:lpstr>Слайд 34</vt:lpstr>
      <vt:lpstr>Показатели (индикаторы) муниципальных программ по направлению Развитие человеческого капитала </vt:lpstr>
      <vt:lpstr>Показатели (индикаторы) муниципальной программы по направлению  Устойчивый экономический рост </vt:lpstr>
      <vt:lpstr>Показатели (индикаторы) муниципальных программ по направлению  Комфортная и безопасная среда</vt:lpstr>
      <vt:lpstr> Итоги бюджета 2015 года </vt:lpstr>
      <vt:lpstr>Контактная информация</vt:lpstr>
      <vt:lpstr>Благодарим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 ЗАТО город Заозерск Мурманская область</dc:title>
  <dc:creator>Ноутбук</dc:creator>
  <cp:lastModifiedBy>fbo-svetlova</cp:lastModifiedBy>
  <cp:revision>314</cp:revision>
  <dcterms:created xsi:type="dcterms:W3CDTF">2013-10-24T10:28:02Z</dcterms:created>
  <dcterms:modified xsi:type="dcterms:W3CDTF">2019-09-03T12:54:28Z</dcterms:modified>
</cp:coreProperties>
</file>