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3.xml" ContentType="application/vnd.openxmlformats-officedocument.them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charts/chart1.xml" ContentType="application/vnd.openxmlformats-officedocument.drawingml.chart+xml"/>
  <Override PartName="/ppt/theme/themeOverride4.xml" ContentType="application/vnd.openxmlformats-officedocument.themeOverride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theme/themeOverride5.xml" ContentType="application/vnd.openxmlformats-officedocument.themeOverride+xml"/>
  <Override PartName="/ppt/notesSlides/notesSlide1.xml" ContentType="application/vnd.openxmlformats-officedocument.presentationml.notesSlide+xml"/>
  <Override PartName="/ppt/charts/chart3.xml" ContentType="application/vnd.openxmlformats-officedocument.drawingml.chart+xml"/>
  <Override PartName="/ppt/drawings/drawing2.xml" ContentType="application/vnd.openxmlformats-officedocument.drawingml.chartshapes+xml"/>
  <Override PartName="/ppt/theme/themeOverride6.xml" ContentType="application/vnd.openxmlformats-officedocument.themeOverride+xml"/>
  <Override PartName="/ppt/notesSlides/notesSlide2.xml" ContentType="application/vnd.openxmlformats-officedocument.presentationml.notesSlide+xml"/>
  <Override PartName="/ppt/charts/chart4.xml" ContentType="application/vnd.openxmlformats-officedocument.drawingml.chart+xml"/>
  <Override PartName="/ppt/drawings/drawing3.xml" ContentType="application/vnd.openxmlformats-officedocument.drawingml.chartshapes+xml"/>
  <Override PartName="/ppt/theme/themeOverride7.xml" ContentType="application/vnd.openxmlformats-officedocument.themeOverride+xml"/>
  <Override PartName="/ppt/notesSlides/notesSlide3.xml" ContentType="application/vnd.openxmlformats-officedocument.presentationml.notesSlide+xml"/>
  <Override PartName="/ppt/charts/chart5.xml" ContentType="application/vnd.openxmlformats-officedocument.drawingml.chart+xml"/>
  <Override PartName="/ppt/drawings/drawing4.xml" ContentType="application/vnd.openxmlformats-officedocument.drawingml.chartshapes+xml"/>
  <Override PartName="/ppt/theme/themeOverride8.xml" ContentType="application/vnd.openxmlformats-officedocument.themeOverride+xml"/>
  <Override PartName="/ppt/notesSlides/notesSlide4.xml" ContentType="application/vnd.openxmlformats-officedocument.presentationml.notesSlide+xml"/>
  <Override PartName="/ppt/charts/chart6.xml" ContentType="application/vnd.openxmlformats-officedocument.drawingml.chart+xml"/>
  <Override PartName="/ppt/drawings/drawing5.xml" ContentType="application/vnd.openxmlformats-officedocument.drawingml.chartshapes+xml"/>
  <Override PartName="/ppt/theme/themeOverride9.xml" ContentType="application/vnd.openxmlformats-officedocument.themeOverride+xml"/>
  <Override PartName="/ppt/theme/themeOverride10.xml" ContentType="application/vnd.openxmlformats-officedocument.themeOverride+xml"/>
  <Override PartName="/ppt/theme/themeOverride11.xml" ContentType="application/vnd.openxmlformats-officedocument.themeOverride+xml"/>
  <Override PartName="/ppt/theme/themeOverride12.xml" ContentType="application/vnd.openxmlformats-officedocument.themeOverride+xml"/>
  <Override PartName="/ppt/theme/themeOverride13.xml" ContentType="application/vnd.openxmlformats-officedocument.themeOverride+xml"/>
  <Override PartName="/ppt/theme/themeOverride14.xml" ContentType="application/vnd.openxmlformats-officedocument.themeOverride+xml"/>
  <Override PartName="/ppt/theme/themeOverride15.xml" ContentType="application/vnd.openxmlformats-officedocument.themeOverride+xml"/>
  <Override PartName="/ppt/theme/themeOverride16.xml" ContentType="application/vnd.openxmlformats-officedocument.themeOverride+xml"/>
  <Override PartName="/ppt/theme/themeOverride17.xml" ContentType="application/vnd.openxmlformats-officedocument.themeOverride+xml"/>
  <Override PartName="/ppt/theme/themeOverride18.xml" ContentType="application/vnd.openxmlformats-officedocument.themeOverride+xml"/>
  <Override PartName="/ppt/notesSlides/notesSlide5.xml" ContentType="application/vnd.openxmlformats-officedocument.presentationml.notesSlide+xml"/>
  <Override PartName="/ppt/charts/chart7.xml" ContentType="application/vnd.openxmlformats-officedocument.drawingml.chart+xml"/>
  <Override PartName="/ppt/drawings/drawing6.xml" ContentType="application/vnd.openxmlformats-officedocument.drawingml.chartshapes+xml"/>
  <Override PartName="/ppt/theme/themeOverride19.xml" ContentType="application/vnd.openxmlformats-officedocument.themeOverride+xml"/>
  <Override PartName="/ppt/theme/themeOverride20.xml" ContentType="application/vnd.openxmlformats-officedocument.themeOverride+xml"/>
  <Override PartName="/ppt/theme/themeOverride21.xml" ContentType="application/vnd.openxmlformats-officedocument.themeOverride+xml"/>
  <Override PartName="/ppt/theme/themeOverride22.xml" ContentType="application/vnd.openxmlformats-officedocument.themeOverride+xml"/>
  <Override PartName="/ppt/theme/themeOverride23.xml" ContentType="application/vnd.openxmlformats-officedocument.themeOverride+xml"/>
  <Override PartName="/ppt/theme/themeOverride24.xml" ContentType="application/vnd.openxmlformats-officedocument.themeOverride+xml"/>
  <Override PartName="/ppt/theme/themeOverride25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26.xml" ContentType="application/vnd.openxmlformats-officedocument.themeOverr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3" r:id="rId2"/>
  </p:sldMasterIdLst>
  <p:notesMasterIdLst>
    <p:notesMasterId r:id="rId30"/>
  </p:notesMasterIdLst>
  <p:sldIdLst>
    <p:sldId id="280" r:id="rId3"/>
    <p:sldId id="283" r:id="rId4"/>
    <p:sldId id="365" r:id="rId5"/>
    <p:sldId id="295" r:id="rId6"/>
    <p:sldId id="256" r:id="rId7"/>
    <p:sldId id="259" r:id="rId8"/>
    <p:sldId id="260" r:id="rId9"/>
    <p:sldId id="275" r:id="rId10"/>
    <p:sldId id="261" r:id="rId11"/>
    <p:sldId id="296" r:id="rId12"/>
    <p:sldId id="320" r:id="rId13"/>
    <p:sldId id="321" r:id="rId14"/>
    <p:sldId id="322" r:id="rId15"/>
    <p:sldId id="323" r:id="rId16"/>
    <p:sldId id="324" r:id="rId17"/>
    <p:sldId id="326" r:id="rId18"/>
    <p:sldId id="325" r:id="rId19"/>
    <p:sldId id="327" r:id="rId20"/>
    <p:sldId id="328" r:id="rId21"/>
    <p:sldId id="329" r:id="rId22"/>
    <p:sldId id="330" r:id="rId23"/>
    <p:sldId id="367" r:id="rId24"/>
    <p:sldId id="332" r:id="rId25"/>
    <p:sldId id="366" r:id="rId26"/>
    <p:sldId id="368" r:id="rId27"/>
    <p:sldId id="364" r:id="rId28"/>
    <p:sldId id="282" r:id="rId29"/>
  </p:sldIdLst>
  <p:sldSz cx="9144000" cy="6858000" type="screen4x3"/>
  <p:notesSz cx="6797675" cy="9926638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4247">
          <p15:clr>
            <a:srgbClr val="A4A3A4"/>
          </p15:clr>
        </p15:guide>
        <p15:guide id="2" pos="564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71DAFF"/>
    <a:srgbClr val="0099FF"/>
    <a:srgbClr val="0000FF"/>
    <a:srgbClr val="3366FF"/>
    <a:srgbClr val="380DA3"/>
    <a:srgbClr val="E71E09"/>
    <a:srgbClr val="CFEF0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51" autoAdjust="0"/>
    <p:restoredTop sz="99773" autoAdjust="0"/>
  </p:normalViewPr>
  <p:slideViewPr>
    <p:cSldViewPr>
      <p:cViewPr varScale="1">
        <p:scale>
          <a:sx n="114" d="100"/>
          <a:sy n="114" d="100"/>
        </p:scale>
        <p:origin x="1464" y="114"/>
      </p:cViewPr>
      <p:guideLst>
        <p:guide orient="horz" pos="4247"/>
        <p:guide pos="564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75" d="100"/>
        <a:sy n="7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Microsoft_Excel_Worksheet4.xlsx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package" Target="../embeddings/Microsoft_Excel_Worksheet5.xlsx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6.xml"/><Relationship Id="rId1" Type="http://schemas.openxmlformats.org/officeDocument/2006/relationships/package" Target="../embeddings/Microsoft_Excel_Worksheet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depthPercent val="100"/>
      <c:rAngAx val="1"/>
    </c:view3D>
    <c:floor>
      <c:thickness val="0"/>
      <c:spPr>
        <a:noFill/>
        <a:ln w="9525">
          <a:noFill/>
        </a:ln>
      </c:spPr>
    </c:floor>
    <c:sideWall>
      <c:thickness val="0"/>
      <c:spPr>
        <a:noFill/>
        <a:ln w="25400">
          <a:noFill/>
        </a:ln>
      </c:spPr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0.10968152503253167"/>
          <c:y val="0.11265273730547461"/>
          <c:w val="0.7950148330373058"/>
          <c:h val="0.5895557071114141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spPr>
            <a:solidFill>
              <a:srgbClr val="0099FF"/>
            </a:solidFill>
            <a:ln w="25281">
              <a:noFill/>
            </a:ln>
          </c:spPr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Лист1!$B$2:$B$5</c:f>
              <c:numCache>
                <c:formatCode>#,##0.00</c:formatCode>
                <c:ptCount val="4"/>
                <c:pt idx="0">
                  <c:v>625940.9499999996</c:v>
                </c:pt>
                <c:pt idx="1">
                  <c:v>732296.34000000032</c:v>
                </c:pt>
                <c:pt idx="2">
                  <c:v>1102815.73</c:v>
                </c:pt>
                <c:pt idx="3">
                  <c:v>1445470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F3F-40DC-BCC0-BC9FCBA1E4B3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spPr>
            <a:gradFill rotWithShape="1">
              <a:gsLst>
                <a:gs pos="100000">
                  <a:srgbClr val="FF0000"/>
                </a:gs>
                <a:gs pos="10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  <a:sp3d/>
          </c:spPr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Лист1!$C$2:$C$5</c:f>
              <c:numCache>
                <c:formatCode>#,##0.00</c:formatCode>
                <c:ptCount val="4"/>
                <c:pt idx="0">
                  <c:v>634284.69999999925</c:v>
                </c:pt>
                <c:pt idx="1">
                  <c:v>733780.47999999952</c:v>
                </c:pt>
                <c:pt idx="2">
                  <c:v>1091904.9000000004</c:v>
                </c:pt>
                <c:pt idx="3">
                  <c:v>1449830.9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F3F-40DC-BCC0-BC9FCBA1E4B3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Дефицит</c:v>
                </c:pt>
              </c:strCache>
            </c:strRef>
          </c:tx>
          <c:spPr>
            <a:gradFill rotWithShape="1">
              <a:gsLst>
                <a:gs pos="98000">
                  <a:schemeClr val="bg2">
                    <a:lumMod val="90000"/>
                  </a:schemeClr>
                </a:gs>
                <a:gs pos="100000">
                  <a:schemeClr val="accent3">
                    <a:satMod val="110000"/>
                    <a:lumMod val="100000"/>
                    <a:shade val="100000"/>
                  </a:schemeClr>
                </a:gs>
                <a:gs pos="100000">
                  <a:schemeClr val="accent3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  <a:sp3d/>
          </c:spPr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Лист1!$D$2:$D$5</c:f>
              <c:numCache>
                <c:formatCode>#,##0.00</c:formatCode>
                <c:ptCount val="4"/>
                <c:pt idx="0">
                  <c:v>-8343.75</c:v>
                </c:pt>
                <c:pt idx="1">
                  <c:v>-1484.140000000014</c:v>
                </c:pt>
                <c:pt idx="2">
                  <c:v>10910.830000000075</c:v>
                </c:pt>
                <c:pt idx="3">
                  <c:v>-4360.8999999999096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F3F-40DC-BCC0-BC9FCBA1E4B3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Муниципальный долг</c:v>
                </c:pt>
              </c:strCache>
            </c:strRef>
          </c:tx>
          <c:spPr>
            <a:gradFill rotWithShape="1">
              <a:gsLst>
                <a:gs pos="100000">
                  <a:schemeClr val="accent4">
                    <a:satMod val="103000"/>
                    <a:lumMod val="102000"/>
                    <a:tint val="94000"/>
                  </a:schemeClr>
                </a:gs>
                <a:gs pos="96000">
                  <a:schemeClr val="tx2"/>
                </a:gs>
                <a:gs pos="100000">
                  <a:schemeClr val="accent4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  <a:sp3d/>
          </c:spPr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Лист1!$E$2:$E$5</c:f>
              <c:numCache>
                <c:formatCode>#,##0.00</c:formatCode>
                <c:ptCount val="4"/>
                <c:pt idx="0">
                  <c:v>13.639999999999999</c:v>
                </c:pt>
                <c:pt idx="1">
                  <c:v>22.14</c:v>
                </c:pt>
                <c:pt idx="2">
                  <c:v>22.14</c:v>
                </c:pt>
                <c:pt idx="3">
                  <c:v>10.55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BF3F-40DC-BCC0-BC9FCBA1E4B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62846208"/>
        <c:axId val="162847744"/>
        <c:axId val="0"/>
      </c:bar3DChart>
      <c:catAx>
        <c:axId val="16284620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one"/>
        <c:crossAx val="162847744"/>
        <c:crosses val="autoZero"/>
        <c:auto val="1"/>
        <c:lblAlgn val="ctr"/>
        <c:lblOffset val="100"/>
        <c:noMultiLvlLbl val="0"/>
      </c:catAx>
      <c:valAx>
        <c:axId val="162847744"/>
        <c:scaling>
          <c:orientation val="minMax"/>
        </c:scaling>
        <c:delete val="0"/>
        <c:axPos val="l"/>
        <c:majorGridlines>
          <c:spPr>
            <a:ln w="9419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out"/>
        <c:minorTickMark val="none"/>
        <c:tickLblPos val="nextTo"/>
        <c:spPr>
          <a:ln w="9419">
            <a:noFill/>
          </a:ln>
        </c:spPr>
        <c:txPr>
          <a:bodyPr rot="-60000000" spcFirstLastPara="1" vertOverflow="ellipsis" vert="horz" wrap="square" anchor="ctr" anchorCtr="1"/>
          <a:lstStyle/>
          <a:p>
            <a:pPr>
              <a:defRPr sz="1183" b="0" i="0" u="none" strike="noStrike" kern="1200" baseline="0">
                <a:solidFill>
                  <a:schemeClr val="tx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62846208"/>
        <c:crosses val="autoZero"/>
        <c:crossBetween val="between"/>
      </c:valAx>
      <c:spPr>
        <a:noFill/>
        <a:ln w="25281">
          <a:noFill/>
        </a:ln>
      </c:spPr>
    </c:plotArea>
    <c:legend>
      <c:legendPos val="b"/>
      <c:layout>
        <c:manualLayout>
          <c:xMode val="edge"/>
          <c:yMode val="edge"/>
          <c:x val="0.13999342250893393"/>
          <c:y val="0.86411330659139363"/>
          <c:w val="0.66472339752711807"/>
          <c:h val="0.12400633883028751"/>
        </c:manualLayout>
      </c:layout>
      <c:overlay val="0"/>
      <c:spPr>
        <a:noFill/>
        <a:ln w="25117">
          <a:noFill/>
        </a:ln>
      </c:spPr>
      <c:txPr>
        <a:bodyPr rot="0" spcFirstLastPara="1" vertOverflow="ellipsis" vert="horz" wrap="square" anchor="ctr" anchorCtr="1"/>
        <a:lstStyle/>
        <a:p>
          <a:pPr>
            <a:defRPr sz="1183" b="0" i="0" u="none" strike="noStrike" kern="1200" baseline="0">
              <a:solidFill>
                <a:schemeClr val="tx2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2943426469154385"/>
          <c:y val="0.2232495279789585"/>
          <c:w val="0.36745138178096354"/>
          <c:h val="0.65036231884057971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Структура доходов местного бюджета</c:v>
                </c:pt>
              </c:strCache>
            </c:strRef>
          </c:tx>
          <c:spPr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01600" prst="riblet"/>
            </a:sp3d>
          </c:spPr>
          <c:explosion val="1"/>
          <c:dPt>
            <c:idx val="0"/>
            <c:bubble3D val="0"/>
            <c:explosion val="8"/>
            <c:spPr>
              <a:solidFill>
                <a:srgbClr val="0099FF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</c:spPr>
            <c:extLst>
              <c:ext xmlns:c16="http://schemas.microsoft.com/office/drawing/2014/chart" uri="{C3380CC4-5D6E-409C-BE32-E72D297353CC}">
                <c16:uniqueId val="{00000000-C101-42E0-BC04-EB0E407FF61B}"/>
              </c:ext>
            </c:extLst>
          </c:dPt>
          <c:dPt>
            <c:idx val="1"/>
            <c:bubble3D val="0"/>
            <c:spPr>
              <a:solidFill>
                <a:schemeClr val="bg2">
                  <a:lumMod val="75000"/>
                </a:schemeClr>
              </a:solidFill>
              <a:effectLst/>
              <a:scene3d>
                <a:camera prst="orthographicFront"/>
                <a:lightRig rig="threePt" dir="t"/>
              </a:scene3d>
            </c:spPr>
            <c:extLst>
              <c:ext xmlns:c16="http://schemas.microsoft.com/office/drawing/2014/chart" uri="{C3380CC4-5D6E-409C-BE32-E72D297353CC}">
                <c16:uniqueId val="{00000001-C101-42E0-BC04-EB0E407FF61B}"/>
              </c:ext>
            </c:extLst>
          </c:dPt>
          <c:dPt>
            <c:idx val="2"/>
            <c:bubble3D val="0"/>
            <c:explosion val="17"/>
            <c:spPr>
              <a:solidFill>
                <a:srgbClr val="FF0000"/>
              </a:solidFill>
              <a:ln w="0">
                <a:solidFill>
                  <a:schemeClr val="tx2"/>
                </a:solidFill>
                <a:round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</c:spPr>
            <c:extLst>
              <c:ext xmlns:c16="http://schemas.microsoft.com/office/drawing/2014/chart" uri="{C3380CC4-5D6E-409C-BE32-E72D297353CC}">
                <c16:uniqueId val="{00000002-C101-42E0-BC04-EB0E407FF61B}"/>
              </c:ext>
            </c:extLst>
          </c:dPt>
          <c:dLbls>
            <c:dLbl>
              <c:idx val="0"/>
              <c:layout>
                <c:manualLayout>
                  <c:x val="-7.5279490697912316E-2"/>
                  <c:y val="-0.13526846406704846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12,4%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C101-42E0-BC04-EB0E407FF61B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C101-42E0-BC04-EB0E407FF61B}"/>
                </c:ext>
              </c:extLst>
            </c:dLbl>
            <c:dLbl>
              <c:idx val="2"/>
              <c:layout>
                <c:manualLayout>
                  <c:x val="9.9680425781872528E-2"/>
                  <c:y val="9.6267468884686624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83,2%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2-C101-42E0-BC04-EB0E407FF61B}"/>
                </c:ext>
              </c:extLst>
            </c:dLbl>
            <c:spPr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  <a:scene3d>
                <a:camera prst="orthographicFront"/>
                <a:lightRig rig="threePt" dir="t"/>
              </a:scene3d>
              <a:sp3d/>
            </c:spPr>
            <c:txPr>
              <a:bodyPr/>
              <a:lstStyle/>
              <a:p>
                <a:pPr>
                  <a:defRPr sz="2785" b="1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Налоговые доходы</c:v>
                </c:pt>
                <c:pt idx="1">
                  <c:v>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179425</c:v>
                </c:pt>
                <c:pt idx="1">
                  <c:v>63897</c:v>
                </c:pt>
                <c:pt idx="2">
                  <c:v>1202148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C101-42E0-BC04-EB0E407FF61B}"/>
            </c:ext>
          </c:extLst>
        </c:ser>
        <c:ser>
          <c:idx val="1"/>
          <c:order val="1"/>
          <c:tx>
            <c:strRef>
              <c:f>Лист1!$A$2</c:f>
              <c:strCache>
                <c:ptCount val="1"/>
                <c:pt idx="0">
                  <c:v>Налоговые доходы</c:v>
                </c:pt>
              </c:strCache>
            </c:strRef>
          </c:tx>
          <c:dLbls>
            <c:spPr>
              <a:noFill/>
              <a:ln w="25332">
                <a:noFill/>
              </a:ln>
            </c:spPr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Налоговые доходы</c:v>
                </c:pt>
                <c:pt idx="1">
                  <c:v>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Лист1!$C$2:$C$4</c:f>
            </c:numRef>
          </c:val>
          <c:extLst>
            <c:ext xmlns:c16="http://schemas.microsoft.com/office/drawing/2014/chart" uri="{C3380CC4-5D6E-409C-BE32-E72D297353CC}">
              <c16:uniqueId val="{00000004-C101-42E0-BC04-EB0E407FF61B}"/>
            </c:ext>
          </c:extLst>
        </c:ser>
        <c:ser>
          <c:idx val="2"/>
          <c:order val="2"/>
          <c:tx>
            <c:strRef>
              <c:f>Лист1!$A$3</c:f>
              <c:strCache>
                <c:ptCount val="1"/>
                <c:pt idx="0">
                  <c:v>Неналоговые доходы</c:v>
                </c:pt>
              </c:strCache>
            </c:strRef>
          </c:tx>
          <c:dLbls>
            <c:spPr>
              <a:noFill/>
              <a:ln w="25332">
                <a:noFill/>
              </a:ln>
            </c:spPr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Налоговые доходы</c:v>
                </c:pt>
                <c:pt idx="1">
                  <c:v>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12.412917597736376</c:v>
                </c:pt>
                <c:pt idx="1">
                  <c:v>4.4204999066047721</c:v>
                </c:pt>
                <c:pt idx="2">
                  <c:v>83.166582495658801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C101-42E0-BC04-EB0E407FF61B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Столбец3</c:v>
                </c:pt>
              </c:strCache>
            </c:strRef>
          </c:tx>
          <c:dLbls>
            <c:spPr>
              <a:noFill/>
              <a:ln w="25332">
                <a:noFill/>
              </a:ln>
            </c:spPr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Налоговые доходы</c:v>
                </c:pt>
                <c:pt idx="1">
                  <c:v>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Лист1!$E$2:$E$4</c:f>
              <c:numCache>
                <c:formatCode>General</c:formatCode>
                <c:ptCount val="3"/>
              </c:numCache>
            </c:numRef>
          </c:val>
          <c:extLst>
            <c:ext xmlns:c16="http://schemas.microsoft.com/office/drawing/2014/chart" uri="{C3380CC4-5D6E-409C-BE32-E72D297353CC}">
              <c16:uniqueId val="{00000006-C101-42E0-BC04-EB0E407FF61B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Столбец4</c:v>
                </c:pt>
              </c:strCache>
            </c:strRef>
          </c:tx>
          <c:dLbls>
            <c:spPr>
              <a:noFill/>
              <a:ln w="25332">
                <a:noFill/>
              </a:ln>
            </c:spPr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Налоговые доходы</c:v>
                </c:pt>
                <c:pt idx="1">
                  <c:v>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Лист1!$F$2:$F$4</c:f>
              <c:numCache>
                <c:formatCode>General</c:formatCode>
                <c:ptCount val="3"/>
              </c:numCache>
            </c:numRef>
          </c:val>
          <c:extLst>
            <c:ext xmlns:c16="http://schemas.microsoft.com/office/drawing/2014/chart" uri="{C3380CC4-5D6E-409C-BE32-E72D297353CC}">
              <c16:uniqueId val="{00000007-C101-42E0-BC04-EB0E407FF61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110"/>
      </c:pieChart>
      <c:spPr>
        <a:noFill/>
        <a:ln w="25366">
          <a:noFill/>
        </a:ln>
      </c:spPr>
    </c:plotArea>
    <c:legend>
      <c:legendPos val="t"/>
      <c:layout>
        <c:manualLayout>
          <c:xMode val="edge"/>
          <c:yMode val="edge"/>
          <c:x val="9.8795337968494892E-2"/>
          <c:y val="1.3689185590931609E-2"/>
          <c:w val="0.83656595027998115"/>
          <c:h val="6.8372132831222357E-2"/>
        </c:manualLayout>
      </c:layout>
      <c:overlay val="0"/>
      <c:txPr>
        <a:bodyPr/>
        <a:lstStyle/>
        <a:p>
          <a:pPr rtl="0">
            <a:defRPr sz="2089" baseline="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  <c:showDLblsOverMax val="0"/>
  </c:chart>
  <c:spPr>
    <a:ln>
      <a:solidFill>
        <a:schemeClr val="tx2">
          <a:lumMod val="15000"/>
          <a:lumOff val="85000"/>
          <a:alpha val="59000"/>
        </a:schemeClr>
      </a:solidFill>
    </a:ln>
  </c:spPr>
  <c:txPr>
    <a:bodyPr/>
    <a:lstStyle/>
    <a:p>
      <a:pPr>
        <a:defRPr sz="1791"/>
      </a:pPr>
      <a:endParaRPr lang="ru-RU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10"/>
      <c:rAngAx val="0"/>
      <c:perspective val="5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6.0388945752302969E-2"/>
          <c:y val="0.21786833855799498"/>
          <c:w val="0.48106448311156702"/>
          <c:h val="0.4592476489028213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 prstMaterial="plastic">
              <a:bevelT w="387350"/>
            </a:sp3d>
          </c:spPr>
          <c:explosion val="26"/>
          <c:dPt>
            <c:idx val="0"/>
            <c:bubble3D val="0"/>
            <c:explosion val="22"/>
            <c:spPr>
              <a:gradFill rotWithShape="1">
                <a:gsLst>
                  <a:gs pos="100000">
                    <a:srgbClr val="FF0000"/>
                  </a:gs>
                  <a:gs pos="100000">
                    <a:schemeClr val="accent1">
                      <a:lumMod val="98000"/>
                      <a:alpha val="56000"/>
                    </a:schemeClr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6200000" scaled="0"/>
              </a:gradFill>
              <a:ln>
                <a:noFill/>
              </a:ln>
              <a:effectLst/>
              <a:scene3d>
                <a:camera prst="orthographicFront"/>
                <a:lightRig rig="threePt" dir="t"/>
              </a:scene3d>
            </c:spPr>
            <c:extLst>
              <c:ext xmlns:c16="http://schemas.microsoft.com/office/drawing/2014/chart" uri="{C3380CC4-5D6E-409C-BE32-E72D297353CC}">
                <c16:uniqueId val="{00000000-C388-40D1-B253-8411AD7B784C}"/>
              </c:ext>
            </c:extLst>
          </c:dPt>
          <c:dPt>
            <c:idx val="1"/>
            <c:bubble3D val="0"/>
            <c:spPr>
              <a:solidFill>
                <a:srgbClr val="0099FF"/>
              </a:solidFill>
              <a:ln>
                <a:solidFill>
                  <a:srgbClr val="0099FF"/>
                </a:solidFill>
              </a:ln>
              <a:scene3d>
                <a:camera prst="orthographicFront"/>
                <a:lightRig rig="threePt" dir="t"/>
              </a:scene3d>
            </c:spPr>
            <c:extLst>
              <c:ext xmlns:c16="http://schemas.microsoft.com/office/drawing/2014/chart" uri="{C3380CC4-5D6E-409C-BE32-E72D297353CC}">
                <c16:uniqueId val="{00000001-C388-40D1-B253-8411AD7B784C}"/>
              </c:ext>
            </c:extLst>
          </c:dPt>
          <c:dPt>
            <c:idx val="2"/>
            <c:bubble3D val="0"/>
            <c:spPr>
              <a:solidFill>
                <a:schemeClr val="accent5"/>
              </a:solidFill>
              <a:scene3d>
                <a:camera prst="orthographicFront"/>
                <a:lightRig rig="threePt" dir="t"/>
              </a:scene3d>
            </c:spPr>
            <c:extLst>
              <c:ext xmlns:c16="http://schemas.microsoft.com/office/drawing/2014/chart" uri="{C3380CC4-5D6E-409C-BE32-E72D297353CC}">
                <c16:uniqueId val="{00000002-C388-40D1-B253-8411AD7B784C}"/>
              </c:ext>
            </c:extLst>
          </c:dPt>
          <c:dPt>
            <c:idx val="3"/>
            <c:bubble3D val="0"/>
            <c:spPr>
              <a:solidFill>
                <a:schemeClr val="bg1"/>
              </a:solidFill>
              <a:scene3d>
                <a:camera prst="orthographicFront"/>
                <a:lightRig rig="threePt" dir="t"/>
              </a:scene3d>
            </c:spPr>
            <c:extLst>
              <c:ext xmlns:c16="http://schemas.microsoft.com/office/drawing/2014/chart" uri="{C3380CC4-5D6E-409C-BE32-E72D297353CC}">
                <c16:uniqueId val="{00000003-C388-40D1-B253-8411AD7B784C}"/>
              </c:ext>
            </c:extLst>
          </c:dPt>
          <c:dPt>
            <c:idx val="4"/>
            <c:bubble3D val="0"/>
            <c:spPr>
              <a:solidFill>
                <a:schemeClr val="bg2">
                  <a:lumMod val="75000"/>
                </a:schemeClr>
              </a:solidFill>
              <a:scene3d>
                <a:camera prst="orthographicFront"/>
                <a:lightRig rig="threePt" dir="t"/>
              </a:scene3d>
              <a:sp3d prstMaterial="plastic">
                <a:bevelT w="387350"/>
              </a:sp3d>
            </c:spPr>
            <c:extLst>
              <c:ext xmlns:c16="http://schemas.microsoft.com/office/drawing/2014/chart" uri="{C3380CC4-5D6E-409C-BE32-E72D297353CC}">
                <c16:uniqueId val="{00000004-C388-40D1-B253-8411AD7B784C}"/>
              </c:ext>
            </c:extLst>
          </c:dPt>
          <c:dPt>
            <c:idx val="5"/>
            <c:bubble3D val="0"/>
            <c:explosion val="42"/>
            <c:spPr>
              <a:solidFill>
                <a:schemeClr val="tx1"/>
              </a:solidFill>
              <a:scene3d>
                <a:camera prst="orthographicFront"/>
                <a:lightRig rig="threePt" dir="t"/>
              </a:scene3d>
            </c:spPr>
            <c:extLst>
              <c:ext xmlns:c16="http://schemas.microsoft.com/office/drawing/2014/chart" uri="{C3380CC4-5D6E-409C-BE32-E72D297353CC}">
                <c16:uniqueId val="{00000005-C388-40D1-B253-8411AD7B784C}"/>
              </c:ext>
            </c:extLst>
          </c:dPt>
          <c:dLbls>
            <c:dLbl>
              <c:idx val="0"/>
              <c:layout>
                <c:manualLayout>
                  <c:x val="-0.11523286921699682"/>
                  <c:y val="-0.20285666526349264"/>
                </c:manualLayout>
              </c:layout>
              <c:spPr/>
              <c:txPr>
                <a:bodyPr/>
                <a:lstStyle/>
                <a:p>
                  <a:pPr>
                    <a:defRPr sz="1997" b="1" i="0" baseline="0">
                      <a:latin typeface="Times New Roman" pitchFamily="18" charset="0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C388-40D1-B253-8411AD7B784C}"/>
                </c:ext>
              </c:extLst>
            </c:dLbl>
            <c:dLbl>
              <c:idx val="1"/>
              <c:layout>
                <c:manualLayout>
                  <c:x val="-5.0117487266677911E-2"/>
                  <c:y val="4.3425196850393734E-2"/>
                </c:manualLayout>
              </c:layout>
              <c:spPr/>
              <c:txPr>
                <a:bodyPr/>
                <a:lstStyle/>
                <a:p>
                  <a:pPr>
                    <a:defRPr sz="1997" b="1" i="0" baseline="0">
                      <a:latin typeface="Times New Roman" pitchFamily="18" charset="0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C388-40D1-B253-8411AD7B784C}"/>
                </c:ext>
              </c:extLst>
            </c:dLbl>
            <c:dLbl>
              <c:idx val="2"/>
              <c:layout>
                <c:manualLayout>
                  <c:x val="-6.8278291418441522E-2"/>
                  <c:y val="-6.6849102878533623E-3"/>
                </c:manualLayout>
              </c:layout>
              <c:spPr/>
              <c:txPr>
                <a:bodyPr/>
                <a:lstStyle/>
                <a:p>
                  <a:pPr>
                    <a:defRPr sz="1997" b="1" i="0" baseline="0">
                      <a:latin typeface="Times New Roman" pitchFamily="18" charset="0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C388-40D1-B253-8411AD7B784C}"/>
                </c:ext>
              </c:extLst>
            </c:dLbl>
            <c:dLbl>
              <c:idx val="3"/>
              <c:layout>
                <c:manualLayout>
                  <c:x val="-4.9035646156147944E-2"/>
                  <c:y val="-3.7029947076287741E-2"/>
                </c:manualLayout>
              </c:layout>
              <c:spPr/>
              <c:txPr>
                <a:bodyPr/>
                <a:lstStyle/>
                <a:p>
                  <a:pPr>
                    <a:defRPr sz="1997" b="1" i="0" baseline="0">
                      <a:latin typeface="Times New Roman" pitchFamily="18" charset="0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C388-40D1-B253-8411AD7B784C}"/>
                </c:ext>
              </c:extLst>
            </c:dLbl>
            <c:dLbl>
              <c:idx val="4"/>
              <c:layout>
                <c:manualLayout>
                  <c:x val="5.1690458040477796E-2"/>
                  <c:y val="2.6645927455789458E-2"/>
                </c:manualLayout>
              </c:layout>
              <c:spPr/>
              <c:txPr>
                <a:bodyPr/>
                <a:lstStyle/>
                <a:p>
                  <a:pPr>
                    <a:defRPr sz="1997" b="1" i="0" baseline="0">
                      <a:latin typeface="Times New Roman" pitchFamily="18" charset="0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C388-40D1-B253-8411AD7B784C}"/>
                </c:ext>
              </c:extLst>
            </c:dLbl>
            <c:dLbl>
              <c:idx val="5"/>
              <c:layout>
                <c:manualLayout>
                  <c:x val="2.7568580197369807E-2"/>
                  <c:y val="-3.7629663095391792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C388-40D1-B253-8411AD7B784C}"/>
                </c:ext>
              </c:extLst>
            </c:dLbl>
            <c:spPr>
              <a:noFill/>
              <a:ln w="25376">
                <a:noFill/>
              </a:ln>
            </c:spPr>
            <c:txPr>
              <a:bodyPr/>
              <a:lstStyle/>
              <a:p>
                <a:pPr>
                  <a:defRPr sz="1997" b="1" i="0" baseline="0">
                    <a:latin typeface="Times New Roman" pitchFamily="18" charset="0"/>
                  </a:defRPr>
                </a:pPr>
                <a:endParaRPr lang="ru-RU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10">
                  <a:solidFill>
                    <a:prstClr val="black">
                      <a:shade val="95000"/>
                      <a:satMod val="105000"/>
                      <a:alpha val="89000"/>
                    </a:prstClr>
                  </a:solidFill>
                </a:ln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Лист1!$A$2:$A$7</c:f>
              <c:strCache>
                <c:ptCount val="6"/>
                <c:pt idx="0">
                  <c:v>Налог на доходы физлиц-93,9%</c:v>
                </c:pt>
                <c:pt idx="1">
                  <c:v>Налоги на товары, реализуемые на территории РФ-3,0 %</c:v>
                </c:pt>
                <c:pt idx="2">
                  <c:v>Налоги на совокупный доход-1,2%</c:v>
                </c:pt>
                <c:pt idx="3">
                  <c:v>Государственная пошлина-1,3%</c:v>
                </c:pt>
                <c:pt idx="4">
                  <c:v>Земельный  налог-0,5%</c:v>
                </c:pt>
                <c:pt idx="5">
                  <c:v>Налоги на имущество-0,1%</c:v>
                </c:pt>
              </c:strCache>
            </c:strRef>
          </c:cat>
          <c:val>
            <c:numRef>
              <c:f>Лист1!$B$2:$B$7</c:f>
              <c:numCache>
                <c:formatCode>#,##0</c:formatCode>
                <c:ptCount val="6"/>
                <c:pt idx="0">
                  <c:v>168478</c:v>
                </c:pt>
                <c:pt idx="1">
                  <c:v>5301</c:v>
                </c:pt>
                <c:pt idx="2">
                  <c:v>2164</c:v>
                </c:pt>
                <c:pt idx="3">
                  <c:v>2408</c:v>
                </c:pt>
                <c:pt idx="4">
                  <c:v>915</c:v>
                </c:pt>
                <c:pt idx="5">
                  <c:v>160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C388-40D1-B253-8411AD7B784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388">
          <a:noFill/>
        </a:ln>
      </c:spPr>
    </c:plotArea>
    <c:legend>
      <c:legendPos val="r"/>
      <c:layout>
        <c:manualLayout>
          <c:xMode val="edge"/>
          <c:yMode val="edge"/>
          <c:x val="0.52881816538407855"/>
          <c:y val="0.15744265382060713"/>
          <c:w val="0.35517334962597857"/>
          <c:h val="0.69679802923897605"/>
        </c:manualLayout>
      </c:layout>
      <c:overlay val="0"/>
      <c:txPr>
        <a:bodyPr/>
        <a:lstStyle/>
        <a:p>
          <a:pPr rtl="0">
            <a:defRPr sz="2097" kern="1200" spc="0" baseline="0">
              <a:latin typeface="Times New Roman" pitchFamily="18" charset="0"/>
            </a:defRPr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797"/>
      </a:pPr>
      <a:endParaRPr lang="ru-RU"/>
    </a:p>
  </c:tx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1520331941866933E-2"/>
          <c:y val="2.7175986755453328E-2"/>
          <c:w val="0.49463212247283384"/>
          <c:h val="0.8642553694216365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2">
                <a:lumMod val="40000"/>
                <a:lumOff val="60000"/>
              </a:schemeClr>
            </a:solidFill>
            <a:ln w="33726" cap="flat" cmpd="sng" algn="ctr">
              <a:solidFill>
                <a:schemeClr val="lt1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c:spPr>
          <c:explosion val="7"/>
          <c:dPt>
            <c:idx val="0"/>
            <c:bubble3D val="0"/>
            <c:spPr>
              <a:solidFill>
                <a:srgbClr val="FF0000"/>
              </a:solidFill>
              <a:ln w="33726" cap="flat" cmpd="sng" algn="ctr">
                <a:solidFill>
                  <a:srgbClr val="FF0000"/>
                </a:solidFill>
                <a:prstDash val="solid"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0-0E04-47E9-8543-232704607F27}"/>
              </c:ext>
            </c:extLst>
          </c:dPt>
          <c:dPt>
            <c:idx val="1"/>
            <c:bubble3D val="0"/>
            <c:spPr>
              <a:solidFill>
                <a:schemeClr val="bg1">
                  <a:lumMod val="95000"/>
                </a:schemeClr>
              </a:solidFill>
              <a:ln w="33726" cap="flat" cmpd="sng" algn="ctr">
                <a:solidFill>
                  <a:schemeClr val="bg1">
                    <a:lumMod val="95000"/>
                  </a:schemeClr>
                </a:solidFill>
                <a:prstDash val="solid"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0E04-47E9-8543-232704607F27}"/>
              </c:ext>
            </c:extLst>
          </c:dPt>
          <c:dPt>
            <c:idx val="2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  <a:ln w="33726" cap="flat" cmpd="sng" algn="ctr">
                <a:solidFill>
                  <a:schemeClr val="accent5">
                    <a:lumMod val="60000"/>
                    <a:lumOff val="40000"/>
                  </a:schemeClr>
                </a:solidFill>
                <a:prstDash val="solid"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2-0E04-47E9-8543-232704607F27}"/>
              </c:ext>
            </c:extLst>
          </c:dPt>
          <c:dPt>
            <c:idx val="3"/>
            <c:bubble3D val="0"/>
            <c:spPr>
              <a:solidFill>
                <a:schemeClr val="tx1">
                  <a:lumMod val="65000"/>
                  <a:lumOff val="35000"/>
                </a:schemeClr>
              </a:solidFill>
              <a:ln w="33726" cap="flat" cmpd="sng" algn="ctr">
                <a:solidFill>
                  <a:schemeClr val="tx1">
                    <a:lumMod val="65000"/>
                    <a:lumOff val="35000"/>
                  </a:schemeClr>
                </a:solidFill>
                <a:prstDash val="solid"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0E04-47E9-8543-232704607F27}"/>
              </c:ext>
            </c:extLst>
          </c:dPt>
          <c:dPt>
            <c:idx val="4"/>
            <c:bubble3D val="0"/>
            <c:spPr>
              <a:solidFill>
                <a:srgbClr val="0099FF"/>
              </a:solidFill>
              <a:ln w="33726" cap="flat" cmpd="sng" algn="ctr">
                <a:solidFill>
                  <a:srgbClr val="0099FF"/>
                </a:solidFill>
                <a:prstDash val="solid"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4-0E04-47E9-8543-232704607F27}"/>
              </c:ext>
            </c:extLst>
          </c:dPt>
          <c:dLbls>
            <c:dLbl>
              <c:idx val="0"/>
              <c:layout>
                <c:manualLayout>
                  <c:x val="1.7073925021195906E-2"/>
                  <c:y val="-0.26460176593093732"/>
                </c:manualLayout>
              </c:layout>
              <c:spPr/>
              <c:txPr>
                <a:bodyPr/>
                <a:lstStyle/>
                <a:p>
                  <a:pPr>
                    <a:defRPr sz="1770" b="1" i="0" baseline="0"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0E04-47E9-8543-232704607F27}"/>
                </c:ext>
              </c:extLst>
            </c:dLbl>
            <c:dLbl>
              <c:idx val="1"/>
              <c:layout>
                <c:manualLayout>
                  <c:x val="8.6923596392907823E-2"/>
                  <c:y val="-1.1493863987450857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0E04-47E9-8543-232704607F27}"/>
                </c:ext>
              </c:extLst>
            </c:dLbl>
            <c:dLbl>
              <c:idx val="2"/>
              <c:layout>
                <c:manualLayout>
                  <c:x val="2.2610886289791091E-2"/>
                  <c:y val="8.9413234449440659E-2"/>
                </c:manualLayout>
              </c:layout>
              <c:spPr/>
              <c:txPr>
                <a:bodyPr/>
                <a:lstStyle/>
                <a:p>
                  <a:pPr>
                    <a:defRPr sz="1770" b="1" i="0" baseline="0"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0E04-47E9-8543-232704607F27}"/>
                </c:ext>
              </c:extLst>
            </c:dLbl>
            <c:dLbl>
              <c:idx val="3"/>
              <c:layout>
                <c:manualLayout>
                  <c:x val="2.4431475086141934E-3"/>
                  <c:y val="-1.471512091077014E-2"/>
                </c:manualLayout>
              </c:layout>
              <c:spPr/>
              <c:txPr>
                <a:bodyPr/>
                <a:lstStyle/>
                <a:p>
                  <a:pPr>
                    <a:defRPr sz="1770" b="1" i="0" baseline="0"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0E04-47E9-8543-232704607F27}"/>
                </c:ext>
              </c:extLst>
            </c:dLbl>
            <c:dLbl>
              <c:idx val="4"/>
              <c:layout>
                <c:manualLayout>
                  <c:x val="6.9757217847769741E-3"/>
                  <c:y val="1.2680188312409826E-2"/>
                </c:manualLayout>
              </c:layout>
              <c:spPr/>
              <c:txPr>
                <a:bodyPr/>
                <a:lstStyle/>
                <a:p>
                  <a:pPr>
                    <a:defRPr sz="1770" b="1" i="0" baseline="0"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0E04-47E9-8543-232704607F27}"/>
                </c:ext>
              </c:extLst>
            </c:dLbl>
            <c:dLbl>
              <c:idx val="5"/>
              <c:layout>
                <c:manualLayout>
                  <c:x val="1.1033162264387868E-2"/>
                  <c:y val="-1.9869803222435808E-2"/>
                </c:manualLayout>
              </c:layout>
              <c:spPr/>
              <c:txPr>
                <a:bodyPr/>
                <a:lstStyle/>
                <a:p>
                  <a:pPr>
                    <a:defRPr sz="1770" b="1" i="0" baseline="0"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0E04-47E9-8543-232704607F27}"/>
                </c:ext>
              </c:extLst>
            </c:dLbl>
            <c:spPr>
              <a:noFill/>
              <a:ln w="22486">
                <a:noFill/>
              </a:ln>
            </c:spPr>
            <c:txPr>
              <a:bodyPr/>
              <a:lstStyle/>
              <a:p>
                <a:pPr>
                  <a:defRPr sz="1770" b="1" i="0" baseline="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Лист1!$A$2:$A$7</c:f>
              <c:strCache>
                <c:ptCount val="6"/>
                <c:pt idx="0">
                  <c:v>Доходы от использования имущества-48,8%</c:v>
                </c:pt>
                <c:pt idx="1">
                  <c:v>Доходы от оказания платных услуг-8,1%</c:v>
                </c:pt>
                <c:pt idx="2">
                  <c:v>Доходы от продажи активов-35,1%</c:v>
                </c:pt>
                <c:pt idx="3">
                  <c:v>Плата за негативное воздействие на окружающую среду-0,5%</c:v>
                </c:pt>
                <c:pt idx="4">
                  <c:v>Штрафы, санкции, возмещение ущерба-7,4%</c:v>
                </c:pt>
                <c:pt idx="5">
                  <c:v>Прочие неналоговые доходы-0,1%</c:v>
                </c:pt>
              </c:strCache>
            </c:strRef>
          </c:cat>
          <c:val>
            <c:numRef>
              <c:f>Лист1!$B$2:$B$7</c:f>
              <c:numCache>
                <c:formatCode>#,##0</c:formatCode>
                <c:ptCount val="6"/>
                <c:pt idx="0">
                  <c:v>31166</c:v>
                </c:pt>
                <c:pt idx="1">
                  <c:v>5174</c:v>
                </c:pt>
                <c:pt idx="2">
                  <c:v>22440</c:v>
                </c:pt>
                <c:pt idx="3">
                  <c:v>321</c:v>
                </c:pt>
                <c:pt idx="4">
                  <c:v>4708</c:v>
                </c:pt>
                <c:pt idx="5">
                  <c:v>88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0E04-47E9-8543-232704607F2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79"/>
      </c:pieChart>
      <c:spPr>
        <a:noFill/>
        <a:ln w="25362">
          <a:noFill/>
        </a:ln>
      </c:spPr>
    </c:plotArea>
    <c:legend>
      <c:legendPos val="r"/>
      <c:layout>
        <c:manualLayout>
          <c:xMode val="edge"/>
          <c:yMode val="edge"/>
          <c:x val="0.64283498801780214"/>
          <c:y val="7.6292190231439433E-2"/>
          <c:w val="0.33768492525390997"/>
          <c:h val="0.77832867665735583"/>
        </c:manualLayout>
      </c:layout>
      <c:overlay val="0"/>
      <c:txPr>
        <a:bodyPr/>
        <a:lstStyle/>
        <a:p>
          <a:pPr rtl="0">
            <a:lnSpc>
              <a:spcPct val="80000"/>
            </a:lnSpc>
            <a:defRPr sz="1682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594"/>
      </a:pPr>
      <a:endParaRPr lang="ru-RU"/>
    </a:p>
  </c:txPr>
  <c:externalData r:id="rId1">
    <c:autoUpdate val="0"/>
  </c:externalData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8"/>
    </mc:Choice>
    <mc:Fallback>
      <c:style val="38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9960430848724414"/>
          <c:y val="0.11377235545440882"/>
          <c:w val="0.80039569151275591"/>
          <c:h val="0.4540489732187086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invertIfNegative val="0"/>
          <c:cat>
            <c:strRef>
              <c:f>Лист1!$A$2:$A$11</c:f>
              <c:strCache>
                <c:ptCount val="9"/>
                <c:pt idx="0">
                  <c:v>Администрация   ЗАТО город Заозерск</c:v>
                </c:pt>
                <c:pt idx="1">
                  <c:v>УМИ и ЖКХ Администрации ЗАТО город Заозерск</c:v>
                </c:pt>
                <c:pt idx="2">
                  <c:v>Совет депутатов ЗАТО город Заозерск, 8 тыс. руб.</c:v>
                </c:pt>
                <c:pt idx="3">
                  <c:v>КСК ЗАТО город Заозерск</c:v>
                </c:pt>
                <c:pt idx="4">
                  <c:v>МКУ «ЦОФ ЗАТО город Заозерск»</c:v>
                </c:pt>
                <c:pt idx="5">
                  <c:v>МКУ «Центр по делам ГО и ЧС ЗАТО город Заозерск»</c:v>
                </c:pt>
                <c:pt idx="6">
                  <c:v>МКУ «МФЦ ЗАТО город Заозерск»</c:v>
                </c:pt>
                <c:pt idx="7">
                  <c:v>МКУ «УГХ»</c:v>
                </c:pt>
                <c:pt idx="8">
                  <c:v>МКУ «Управление образованием ЗАТО город Заозерск»</c:v>
                </c:pt>
              </c:strCache>
            </c:strRef>
          </c:cat>
          <c:val>
            <c:numRef>
              <c:f>Лист1!$B$2:$B$11</c:f>
              <c:numCache>
                <c:formatCode>#,##0</c:formatCode>
                <c:ptCount val="10"/>
                <c:pt idx="0">
                  <c:v>171.14299999999997</c:v>
                </c:pt>
                <c:pt idx="1">
                  <c:v>481.90499999999986</c:v>
                </c:pt>
                <c:pt idx="2">
                  <c:v>8</c:v>
                </c:pt>
                <c:pt idx="3">
                  <c:v>0.66000000000000025</c:v>
                </c:pt>
                <c:pt idx="4">
                  <c:v>3.923</c:v>
                </c:pt>
                <c:pt idx="5">
                  <c:v>36.565000000000012</c:v>
                </c:pt>
                <c:pt idx="6">
                  <c:v>0.76900000000000024</c:v>
                </c:pt>
                <c:pt idx="7">
                  <c:v>1153.2439999999999</c:v>
                </c:pt>
                <c:pt idx="8">
                  <c:v>3317.5859999999998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9F5D-4900-8244-09D9A4BB1C1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75211648"/>
        <c:axId val="175213184"/>
      </c:barChart>
      <c:catAx>
        <c:axId val="175211648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400" baseline="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175213184"/>
        <c:crosses val="autoZero"/>
        <c:auto val="1"/>
        <c:lblAlgn val="ctr"/>
        <c:lblOffset val="100"/>
        <c:noMultiLvlLbl val="0"/>
      </c:catAx>
      <c:valAx>
        <c:axId val="175213184"/>
        <c:scaling>
          <c:orientation val="minMax"/>
        </c:scaling>
        <c:delete val="0"/>
        <c:axPos val="l"/>
        <c:majorGridlines/>
        <c:numFmt formatCode="#,##0" sourceLinked="1"/>
        <c:majorTickMark val="none"/>
        <c:minorTickMark val="none"/>
        <c:tickLblPos val="nextTo"/>
        <c:txPr>
          <a:bodyPr/>
          <a:lstStyle/>
          <a:p>
            <a:pPr>
              <a:defRPr sz="1500" baseline="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175211648"/>
        <c:crosses val="autoZero"/>
        <c:crossBetween val="between"/>
      </c:valAx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9605717258001812E-2"/>
          <c:y val="9.7944293097724955E-2"/>
          <c:w val="0.52301378456062997"/>
          <c:h val="0.81662118603804523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ln>
              <a:noFill/>
            </a:ln>
            <a:scene3d>
              <a:camera prst="orthographicFront"/>
              <a:lightRig rig="threePt" dir="t"/>
            </a:scene3d>
          </c:spPr>
          <c:dPt>
            <c:idx val="0"/>
            <c:bubble3D val="0"/>
            <c:explosion val="10"/>
            <c:spPr>
              <a:solidFill>
                <a:srgbClr val="FF0000"/>
              </a:solidFill>
              <a:ln w="25370">
                <a:noFill/>
              </a:ln>
            </c:spPr>
            <c:extLst>
              <c:ext xmlns:c16="http://schemas.microsoft.com/office/drawing/2014/chart" uri="{C3380CC4-5D6E-409C-BE32-E72D297353CC}">
                <c16:uniqueId val="{00000000-C814-4E94-8068-BC694B8AFE1C}"/>
              </c:ext>
            </c:extLst>
          </c:dPt>
          <c:dPt>
            <c:idx val="1"/>
            <c:bubble3D val="0"/>
            <c:spPr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scene3d>
                <a:camera prst="orthographicFront"/>
                <a:lightRig rig="threePt" dir="t"/>
              </a:scene3d>
            </c:spPr>
            <c:extLst>
              <c:ext xmlns:c16="http://schemas.microsoft.com/office/drawing/2014/chart" uri="{C3380CC4-5D6E-409C-BE32-E72D297353CC}">
                <c16:uniqueId val="{00000001-C814-4E94-8068-BC694B8AFE1C}"/>
              </c:ext>
            </c:extLst>
          </c:dPt>
          <c:dPt>
            <c:idx val="2"/>
            <c:bubble3D val="0"/>
            <c:explosion val="12"/>
            <c:spPr>
              <a:solidFill>
                <a:srgbClr val="0099FF"/>
              </a:solidFill>
              <a:ln>
                <a:noFill/>
              </a:ln>
              <a:scene3d>
                <a:camera prst="orthographicFront"/>
                <a:lightRig rig="threePt" dir="t"/>
              </a:scene3d>
            </c:spPr>
            <c:extLst>
              <c:ext xmlns:c16="http://schemas.microsoft.com/office/drawing/2014/chart" uri="{C3380CC4-5D6E-409C-BE32-E72D297353CC}">
                <c16:uniqueId val="{00000002-C814-4E94-8068-BC694B8AFE1C}"/>
              </c:ext>
            </c:extLst>
          </c:dPt>
          <c:dPt>
            <c:idx val="3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scene3d>
                <a:camera prst="orthographicFront"/>
                <a:lightRig rig="threePt" dir="t"/>
              </a:scene3d>
            </c:spPr>
            <c:extLst>
              <c:ext xmlns:c16="http://schemas.microsoft.com/office/drawing/2014/chart" uri="{C3380CC4-5D6E-409C-BE32-E72D297353CC}">
                <c16:uniqueId val="{00000003-C814-4E94-8068-BC694B8AFE1C}"/>
              </c:ext>
            </c:extLst>
          </c:dPt>
          <c:dLbls>
            <c:dLbl>
              <c:idx val="0"/>
              <c:layout>
                <c:manualLayout>
                  <c:x val="4.1666666666666683E-3"/>
                  <c:y val="-3.4357616595572071E-2"/>
                </c:manualLayout>
              </c:layout>
              <c:spPr/>
              <c:txPr>
                <a:bodyPr/>
                <a:lstStyle/>
                <a:p>
                  <a:pPr>
                    <a:defRPr sz="1996" b="1" i="0" baseline="0">
                      <a:latin typeface="Times New Roman" panose="02020603050405020304" pitchFamily="18" charset="0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C814-4E94-8068-BC694B8AFE1C}"/>
                </c:ext>
              </c:extLst>
            </c:dLbl>
            <c:dLbl>
              <c:idx val="1"/>
              <c:layout>
                <c:manualLayout>
                  <c:x val="7.5945935914584033E-4"/>
                  <c:y val="3.053254527240605E-2"/>
                </c:manualLayout>
              </c:layout>
              <c:spPr/>
              <c:txPr>
                <a:bodyPr/>
                <a:lstStyle/>
                <a:p>
                  <a:pPr>
                    <a:defRPr sz="1996" b="1" i="0" baseline="0">
                      <a:latin typeface="Times New Roman" panose="02020603050405020304" pitchFamily="18" charset="0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C814-4E94-8068-BC694B8AFE1C}"/>
                </c:ext>
              </c:extLst>
            </c:dLbl>
            <c:dLbl>
              <c:idx val="2"/>
              <c:layout>
                <c:manualLayout>
                  <c:x val="1.5273670859377225E-2"/>
                  <c:y val="3.7901818973417295E-2"/>
                </c:manualLayout>
              </c:layout>
              <c:tx>
                <c:rich>
                  <a:bodyPr/>
                  <a:lstStyle/>
                  <a:p>
                    <a:pPr>
                      <a:defRPr sz="1996" b="1" i="0" baseline="0">
                        <a:latin typeface="Times New Roman" panose="02020603050405020304" pitchFamily="18" charset="0"/>
                        <a:cs typeface="Times New Roman" panose="02020603050405020304" pitchFamily="18" charset="0"/>
                      </a:defRPr>
                    </a:pPr>
                    <a:r>
                      <a:rPr lang="en-US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218 390</a:t>
                    </a:r>
                    <a:endParaRPr lang="en-US" dirty="0">
                      <a:solidFill>
                        <a:srgbClr val="0099FF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2-C814-4E94-8068-BC694B8AFE1C}"/>
                </c:ext>
              </c:extLst>
            </c:dLbl>
            <c:dLbl>
              <c:idx val="3"/>
              <c:layout>
                <c:manualLayout>
                  <c:x val="-8.4454286964129408E-3"/>
                  <c:y val="-4.5873636610549114E-2"/>
                </c:manualLayout>
              </c:layout>
              <c:tx>
                <c:rich>
                  <a:bodyPr/>
                  <a:lstStyle/>
                  <a:p>
                    <a:pPr>
                      <a:defRPr sz="1996" b="1" i="0" baseline="0"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defRPr>
                    </a:pPr>
                    <a:r>
                      <a:rPr lang="en-US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227 569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C814-4E94-8068-BC694B8AFE1C}"/>
                </c:ext>
              </c:extLst>
            </c:dLbl>
            <c:dLbl>
              <c:idx val="4"/>
              <c:layout>
                <c:manualLayout>
                  <c:x val="-3.0888746196000242E-2"/>
                  <c:y val="-0.13783749707366549"/>
                </c:manualLayout>
              </c:layout>
              <c:spPr/>
              <c:txPr>
                <a:bodyPr/>
                <a:lstStyle/>
                <a:p>
                  <a:pPr>
                    <a:defRPr sz="1996" b="1" i="0" baseline="0">
                      <a:latin typeface="Times New Roman" panose="02020603050405020304" pitchFamily="18" charset="0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C814-4E94-8068-BC694B8AFE1C}"/>
                </c:ext>
              </c:extLst>
            </c:dLbl>
            <c:dLbl>
              <c:idx val="5"/>
              <c:layout>
                <c:manualLayout>
                  <c:x val="1.9061864106874229E-2"/>
                  <c:y val="-0.1751786746799253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C814-4E94-8068-BC694B8AFE1C}"/>
                </c:ext>
              </c:extLst>
            </c:dLbl>
            <c:dLbl>
              <c:idx val="6"/>
              <c:layout>
                <c:manualLayout>
                  <c:x val="4.2730760564428823E-2"/>
                  <c:y val="-0.1438623806851749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C814-4E94-8068-BC694B8AFE1C}"/>
                </c:ext>
              </c:extLst>
            </c:dLbl>
            <c:spPr>
              <a:noFill/>
              <a:ln w="25340">
                <a:noFill/>
              </a:ln>
            </c:spPr>
            <c:txPr>
              <a:bodyPr/>
              <a:lstStyle/>
              <a:p>
                <a:pPr>
                  <a:defRPr sz="1996" b="1" i="0" baseline="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Лист1!$A$2:$A$6</c:f>
              <c:strCache>
                <c:ptCount val="5"/>
                <c:pt idx="0">
                  <c:v>Дотации бюджетам муниципальных образований-24,15 %</c:v>
                </c:pt>
                <c:pt idx="1">
                  <c:v>Субсидии бюджетам муниципальных образований-53,81%</c:v>
                </c:pt>
                <c:pt idx="2">
                  <c:v>Субвенции бюджетам муниципальных образований-9,87%</c:v>
                </c:pt>
                <c:pt idx="3">
                  <c:v>Иные межбюджетные трансферты-14,84%</c:v>
                </c:pt>
                <c:pt idx="4">
                  <c:v>Возврат остатков субсидий, субвенций и иных межбюджетных трансфертов-               -2,67%</c:v>
                </c:pt>
              </c:strCache>
            </c:strRef>
          </c:cat>
          <c:val>
            <c:numRef>
              <c:f>Лист1!$B$2:$B$6</c:f>
              <c:numCache>
                <c:formatCode>#,##0</c:formatCode>
                <c:ptCount val="5"/>
                <c:pt idx="0">
                  <c:v>290315</c:v>
                </c:pt>
                <c:pt idx="1">
                  <c:v>646864</c:v>
                </c:pt>
                <c:pt idx="2">
                  <c:v>118699</c:v>
                </c:pt>
                <c:pt idx="3">
                  <c:v>178355</c:v>
                </c:pt>
                <c:pt idx="4">
                  <c:v>-32085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C814-4E94-8068-BC694B8AFE1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28"/>
      </c:doughnutChart>
      <c:spPr>
        <a:noFill/>
        <a:ln w="25370">
          <a:noFill/>
        </a:ln>
      </c:spPr>
    </c:plotArea>
    <c:legend>
      <c:legendPos val="r"/>
      <c:layout>
        <c:manualLayout>
          <c:xMode val="edge"/>
          <c:yMode val="edge"/>
          <c:x val="0.63675888934935765"/>
          <c:y val="1.518782808398954E-2"/>
          <c:w val="0.33243586130681207"/>
          <c:h val="0.86211040026246744"/>
        </c:manualLayout>
      </c:layout>
      <c:overlay val="0"/>
      <c:txPr>
        <a:bodyPr/>
        <a:lstStyle/>
        <a:p>
          <a:pPr>
            <a:defRPr sz="1199" baseline="0">
              <a:latin typeface="Times New Roman" pitchFamily="18" charset="0"/>
            </a:defRPr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796"/>
      </a:pPr>
      <a:endParaRPr lang="ru-RU"/>
    </a:p>
  </c:txPr>
  <c:externalData r:id="rId1">
    <c:autoUpdate val="0"/>
  </c:externalData>
  <c:userShapes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7538208373655552E-2"/>
          <c:y val="0.24261334494348022"/>
          <c:w val="0.85564025936931321"/>
          <c:h val="0.6899820374015768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6.497022198159179E-3"/>
                  <c:y val="-1.078894133513149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A447-4547-9438-EB62B00F64CB}"/>
                </c:ext>
              </c:extLst>
            </c:dLbl>
            <c:dLbl>
              <c:idx val="1"/>
              <c:layout>
                <c:manualLayout>
                  <c:x val="6.497022198159179E-3"/>
                  <c:y val="-1.348617666891436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A447-4547-9438-EB62B00F64CB}"/>
                </c:ext>
              </c:extLst>
            </c:dLbl>
            <c:dLbl>
              <c:idx val="2"/>
              <c:layout>
                <c:manualLayout>
                  <c:x val="-4.3313481321060401E-3"/>
                  <c:y val="2.69723533378287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A447-4547-9438-EB62B00F64CB}"/>
                </c:ext>
              </c:extLst>
            </c:dLbl>
            <c:dLbl>
              <c:idx val="4"/>
              <c:layout>
                <c:manualLayout>
                  <c:x val="-1.5159718462371408E-2"/>
                  <c:y val="-4.04585300067431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A447-4547-9438-EB62B00F64CB}"/>
                </c:ext>
              </c:extLst>
            </c:dLbl>
            <c:dLbl>
              <c:idx val="5"/>
              <c:layout>
                <c:manualLayout>
                  <c:x val="0"/>
                  <c:y val="-3.776129467296021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A447-4547-9438-EB62B00F64C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13644</c:v>
                </c:pt>
                <c:pt idx="1">
                  <c:v>22144</c:v>
                </c:pt>
                <c:pt idx="2">
                  <c:v>22144</c:v>
                </c:pt>
                <c:pt idx="3">
                  <c:v>10546.6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A447-4547-9438-EB62B00F64C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86142720"/>
        <c:axId val="186144256"/>
      </c:barChart>
      <c:catAx>
        <c:axId val="18614272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one"/>
        <c:crossAx val="186144256"/>
        <c:crosses val="autoZero"/>
        <c:auto val="1"/>
        <c:lblAlgn val="ctr"/>
        <c:lblOffset val="100"/>
        <c:noMultiLvlLbl val="0"/>
      </c:catAx>
      <c:valAx>
        <c:axId val="186144256"/>
        <c:scaling>
          <c:orientation val="minMax"/>
        </c:scaling>
        <c:delete val="1"/>
        <c:axPos val="l"/>
        <c:majorGridlines>
          <c:spPr>
            <a:ln w="860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one"/>
        <c:crossAx val="186142720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  <c:userShapes r:id="rId2"/>
</c:chartSpace>
</file>

<file path=ppt/drawing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9.jpeg"/></Relationships>
</file>

<file path=ppt/drawing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20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0.52718</cdr:x>
      <cdr:y>0.78906</cdr:y>
    </cdr:from>
    <cdr:to>
      <cdr:x>0.61416</cdr:x>
      <cdr:y>0.95972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37B07EFF-4794-2213-3A7B-D5E354ACC81A}"/>
            </a:ext>
          </a:extLst>
        </cdr:cNvPr>
        <cdr:cNvSpPr txBox="1"/>
      </cdr:nvSpPr>
      <cdr:spPr>
        <a:xfrm xmlns:a="http://schemas.openxmlformats.org/drawingml/2006/main">
          <a:off x="5541963" y="4227611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0.51468</cdr:x>
      <cdr:y>0.76218</cdr:y>
    </cdr:from>
    <cdr:to>
      <cdr:x>0.60166</cdr:x>
      <cdr:y>0.85625</cdr:y>
    </cdr:to>
    <cdr:sp macro="" textlink="">
      <cdr:nvSpPr>
        <cdr:cNvPr id="3" name="TextBox 2">
          <a:extLst xmlns:a="http://schemas.openxmlformats.org/drawingml/2006/main">
            <a:ext uri="{FF2B5EF4-FFF2-40B4-BE49-F238E27FC236}">
              <a16:creationId xmlns:a16="http://schemas.microsoft.com/office/drawing/2014/main" id="{9EF91E67-BAB0-6778-4601-C7BAE69C37A1}"/>
            </a:ext>
          </a:extLst>
        </cdr:cNvPr>
        <cdr:cNvSpPr txBox="1"/>
      </cdr:nvSpPr>
      <cdr:spPr>
        <a:xfrm xmlns:a="http://schemas.openxmlformats.org/drawingml/2006/main">
          <a:off x="5410497" y="4083595"/>
          <a:ext cx="914400" cy="5040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2785" b="1" kern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rPr>
            <a:t>4,4%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0.25492</cdr:x>
      <cdr:y>0.27435</cdr:y>
    </cdr:from>
    <cdr:to>
      <cdr:x>0.27985</cdr:x>
      <cdr:y>0.2743</cdr:y>
    </cdr:to>
    <cdr:sp macro="" textlink="">
      <cdr:nvSpPr>
        <cdr:cNvPr id="3" name="Прямая соединительная линия 2"/>
        <cdr:cNvSpPr/>
      </cdr:nvSpPr>
      <cdr:spPr>
        <a:xfrm xmlns:a="http://schemas.openxmlformats.org/drawingml/2006/main">
          <a:off x="2758034" y="2226072"/>
          <a:ext cx="277585" cy="1550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ru-RU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0.90359</cdr:x>
      <cdr:y>0</cdr:y>
    </cdr:from>
    <cdr:to>
      <cdr:x>1</cdr:x>
      <cdr:y>0.05512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911392" y="-959520"/>
          <a:ext cx="844117" cy="27622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тыс. руб</a:t>
          </a:r>
          <a:r>
            <a:rPr lang="ru-RU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cdr:txBody>
    </cdr:sp>
  </cdr:relSizeAnchor>
  <cdr:relSizeAnchor xmlns:cdr="http://schemas.openxmlformats.org/drawingml/2006/chartDrawing">
    <cdr:from>
      <cdr:x>0.02239</cdr:x>
      <cdr:y>0.92116</cdr:y>
    </cdr:from>
    <cdr:to>
      <cdr:x>0.10415</cdr:x>
      <cdr:y>1</cdr:y>
    </cdr:to>
    <cdr:pic>
      <cdr:nvPicPr>
        <cdr:cNvPr id="3" name="Picture 8">
          <a:extLst xmlns:a="http://schemas.openxmlformats.org/drawingml/2006/main">
            <a:ext uri="{FF2B5EF4-FFF2-40B4-BE49-F238E27FC236}">
              <a16:creationId xmlns:a16="http://schemas.microsoft.com/office/drawing/2014/main" id="{DCFE6988-4350-16F7-314D-03346124870C}"/>
            </a:ext>
          </a:extLst>
        </cdr:cNvPr>
        <cdr:cNvPicPr>
          <a:picLocks xmlns:a="http://schemas.openxmlformats.org/drawingml/2006/main" noChangeAspect="1" noChangeArrowheads="1"/>
        </cdr:cNvPicPr>
      </cdr:nvPicPr>
      <cdr:blipFill>
        <a:blip xmlns:a="http://schemas.openxmlformats.org/drawingml/2006/main" xmlns:r="http://schemas.openxmlformats.org/officeDocument/2006/relationships" r:embed="rId1">
          <a:duotone>
            <a:prstClr val="black"/>
            <a:srgbClr val="D9C3A5">
              <a:tint val="50000"/>
              <a:satMod val="180000"/>
            </a:srgbClr>
          </a:duotone>
        </a:blip>
        <a:srcRect xmlns:a="http://schemas.openxmlformats.org/drawingml/2006/main"/>
        <a:stretch xmlns:a="http://schemas.openxmlformats.org/drawingml/2006/main">
          <a:fillRect/>
        </a:stretch>
      </cdr:blipFill>
      <cdr:spPr bwMode="auto">
        <a:xfrm xmlns:a="http://schemas.openxmlformats.org/drawingml/2006/main">
          <a:off x="196046" y="4775944"/>
          <a:ext cx="715827" cy="395066"/>
        </a:xfrm>
        <a:prstGeom xmlns:a="http://schemas.openxmlformats.org/drawingml/2006/main" prst="rect">
          <a:avLst/>
        </a:prstGeom>
        <a:solidFill xmlns:a="http://schemas.openxmlformats.org/drawingml/2006/main">
          <a:srgbClr val="0099FF"/>
        </a:solidFill>
      </cdr:spPr>
    </cdr:pic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</cdr:x>
      <cdr:y>1.72889E-7</cdr:y>
    </cdr:from>
    <cdr:to>
      <cdr:x>0.35156</cdr:x>
      <cdr:y>0.14573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0" y="1"/>
          <a:ext cx="3214665" cy="84288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ru-RU" sz="2800" b="1" dirty="0">
              <a:latin typeface="Times New Roman" pitchFamily="18" charset="0"/>
              <a:cs typeface="Times New Roman" pitchFamily="18" charset="0"/>
            </a:rPr>
            <a:t>5 174 тыс. руб.</a:t>
          </a:r>
        </a:p>
        <a:p xmlns:a="http://schemas.openxmlformats.org/drawingml/2006/main">
          <a:endParaRPr lang="ru-RU" sz="24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0.09621</cdr:x>
      <cdr:y>0.60203</cdr:y>
    </cdr:from>
    <cdr:to>
      <cdr:x>0.30326</cdr:x>
      <cdr:y>0.73639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870000" y="3226544"/>
          <a:ext cx="1872208" cy="7200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>
            <a:solidFill>
              <a:schemeClr val="bg1"/>
            </a:solidFill>
          </a:endParaRPr>
        </a:p>
      </cdr:txBody>
    </cdr:sp>
  </cdr:relSizeAnchor>
  <cdr:relSizeAnchor xmlns:cdr="http://schemas.openxmlformats.org/drawingml/2006/chartDrawing">
    <cdr:from>
      <cdr:x>0.82287</cdr:x>
      <cdr:y>0.74102</cdr:y>
    </cdr:from>
    <cdr:to>
      <cdr:x>0.95886</cdr:x>
      <cdr:y>0.95279</cdr:y>
    </cdr:to>
    <cdr:pic>
      <cdr:nvPicPr>
        <cdr:cNvPr id="6" name="Рисунок 5" descr="Расширение бизнеса">
          <a:extLst xmlns:a="http://schemas.openxmlformats.org/drawingml/2006/main">
            <a:ext uri="{FF2B5EF4-FFF2-40B4-BE49-F238E27FC236}">
              <a16:creationId xmlns:a16="http://schemas.microsoft.com/office/drawing/2014/main" id="{4A9BA470-1906-05CB-BD75-2E4CAC740F7C}"/>
            </a:ext>
          </a:extLst>
        </cdr:cNvPr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7524328" y="4248472"/>
          <a:ext cx="1243493" cy="1214132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0.47638</cdr:x>
      <cdr:y>0.53924</cdr:y>
    </cdr:from>
    <cdr:to>
      <cdr:x>0.57638</cdr:x>
      <cdr:y>0.58904</cdr:y>
    </cdr:to>
    <cdr:sp macro="" textlink="">
      <cdr:nvSpPr>
        <cdr:cNvPr id="5" name="TextBox 4">
          <a:extLst xmlns:a="http://schemas.openxmlformats.org/drawingml/2006/main">
            <a:ext uri="{FF2B5EF4-FFF2-40B4-BE49-F238E27FC236}">
              <a16:creationId xmlns:a16="http://schemas.microsoft.com/office/drawing/2014/main" id="{447B177F-A57C-1214-2E27-87DCAE8F49E2}"/>
            </a:ext>
          </a:extLst>
        </cdr:cNvPr>
        <cdr:cNvSpPr txBox="1"/>
      </cdr:nvSpPr>
      <cdr:spPr>
        <a:xfrm xmlns:a="http://schemas.openxmlformats.org/drawingml/2006/main">
          <a:off x="4355976" y="3119015"/>
          <a:ext cx="914400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0.19288</cdr:x>
      <cdr:y>0.48983</cdr:y>
    </cdr:from>
    <cdr:to>
      <cdr:x>0.25588</cdr:x>
      <cdr:y>0.55263</cdr:y>
    </cdr:to>
    <cdr:sp macro="" textlink="">
      <cdr:nvSpPr>
        <cdr:cNvPr id="12" name="TextBox 11"/>
        <cdr:cNvSpPr txBox="1"/>
      </cdr:nvSpPr>
      <cdr:spPr>
        <a:xfrm xmlns:a="http://schemas.openxmlformats.org/drawingml/2006/main">
          <a:off x="1763688" y="2808312"/>
          <a:ext cx="576064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0.22277</cdr:x>
      <cdr:y>0.38413</cdr:y>
    </cdr:from>
    <cdr:to>
      <cdr:x>0.25798</cdr:x>
      <cdr:y>0.54362</cdr:y>
    </cdr:to>
    <cdr:sp macro="" textlink="">
      <cdr:nvSpPr>
        <cdr:cNvPr id="13" name="TextBox 12"/>
        <cdr:cNvSpPr txBox="1"/>
      </cdr:nvSpPr>
      <cdr:spPr>
        <a:xfrm xmlns:a="http://schemas.openxmlformats.org/drawingml/2006/main" rot="17734548">
          <a:off x="1740822" y="2498527"/>
          <a:ext cx="914400" cy="32198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dirty="0">
              <a:latin typeface="Times New Roman" pitchFamily="18" charset="0"/>
              <a:cs typeface="Times New Roman" pitchFamily="18" charset="0"/>
            </a:rPr>
            <a:t>171 </a:t>
          </a:r>
          <a:endParaRPr lang="ru-RU" sz="1100" dirty="0"/>
        </a:p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0.31601</cdr:x>
      <cdr:y>0.29524</cdr:y>
    </cdr:from>
    <cdr:to>
      <cdr:x>0.35645</cdr:x>
      <cdr:y>0.51233</cdr:y>
    </cdr:to>
    <cdr:sp macro="" textlink="">
      <cdr:nvSpPr>
        <cdr:cNvPr id="14" name="TextBox 13"/>
        <cdr:cNvSpPr txBox="1"/>
      </cdr:nvSpPr>
      <cdr:spPr>
        <a:xfrm xmlns:a="http://schemas.openxmlformats.org/drawingml/2006/main" rot="17782609">
          <a:off x="2310592" y="2081421"/>
          <a:ext cx="1213346" cy="35083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100" dirty="0">
              <a:latin typeface="Times New Roman" pitchFamily="18" charset="0"/>
              <a:cs typeface="Times New Roman" pitchFamily="18" charset="0"/>
            </a:rPr>
            <a:t>482 </a:t>
          </a:r>
        </a:p>
      </cdr:txBody>
    </cdr:sp>
  </cdr:relSizeAnchor>
  <cdr:relSizeAnchor xmlns:cdr="http://schemas.openxmlformats.org/drawingml/2006/chartDrawing">
    <cdr:from>
      <cdr:x>0.38927</cdr:x>
      <cdr:y>0.41164</cdr:y>
    </cdr:from>
    <cdr:to>
      <cdr:x>0.44046</cdr:x>
      <cdr:y>0.56377</cdr:y>
    </cdr:to>
    <cdr:sp macro="" textlink="">
      <cdr:nvSpPr>
        <cdr:cNvPr id="15" name="TextBox 14"/>
        <cdr:cNvSpPr txBox="1"/>
      </cdr:nvSpPr>
      <cdr:spPr>
        <a:xfrm xmlns:a="http://schemas.openxmlformats.org/drawingml/2006/main" rot="18023486">
          <a:off x="3174379" y="2503816"/>
          <a:ext cx="850302" cy="44415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dirty="0">
              <a:latin typeface="Times New Roman" pitchFamily="18" charset="0"/>
              <a:cs typeface="Times New Roman" pitchFamily="18" charset="0"/>
            </a:rPr>
            <a:t>8 </a:t>
          </a:r>
          <a:endParaRPr lang="ru-RU" sz="1100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0.472</cdr:x>
      <cdr:y>0.38631</cdr:y>
    </cdr:from>
    <cdr:to>
      <cdr:x>0.51912</cdr:x>
      <cdr:y>0.56416</cdr:y>
    </cdr:to>
    <cdr:sp macro="" textlink="">
      <cdr:nvSpPr>
        <cdr:cNvPr id="16" name="TextBox 15"/>
        <cdr:cNvSpPr txBox="1"/>
      </cdr:nvSpPr>
      <cdr:spPr>
        <a:xfrm xmlns:a="http://schemas.openxmlformats.org/drawingml/2006/main" rot="17961756">
          <a:off x="3802669" y="2451793"/>
          <a:ext cx="994026" cy="40883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100" dirty="0">
              <a:latin typeface="Times New Roman" pitchFamily="18" charset="0"/>
              <a:cs typeface="Times New Roman" pitchFamily="18" charset="0"/>
            </a:rPr>
            <a:t>1 </a:t>
          </a:r>
        </a:p>
      </cdr:txBody>
    </cdr:sp>
  </cdr:relSizeAnchor>
  <cdr:relSizeAnchor xmlns:cdr="http://schemas.openxmlformats.org/drawingml/2006/chartDrawing">
    <cdr:from>
      <cdr:x>0.55057</cdr:x>
      <cdr:y>0.4296</cdr:y>
    </cdr:from>
    <cdr:to>
      <cdr:x>0.59985</cdr:x>
      <cdr:y>0.57978</cdr:y>
    </cdr:to>
    <cdr:sp macro="" textlink="">
      <cdr:nvSpPr>
        <cdr:cNvPr id="17" name="TextBox 1"/>
        <cdr:cNvSpPr txBox="1"/>
      </cdr:nvSpPr>
      <cdr:spPr>
        <a:xfrm xmlns:a="http://schemas.openxmlformats.org/drawingml/2006/main" rot="17961756">
          <a:off x="4571076" y="2607037"/>
          <a:ext cx="839422" cy="42757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ru-RU" sz="1100" dirty="0">
              <a:latin typeface="Times New Roman" pitchFamily="18" charset="0"/>
              <a:cs typeface="Times New Roman" pitchFamily="18" charset="0"/>
            </a:rPr>
            <a:t>4 </a:t>
          </a:r>
        </a:p>
      </cdr:txBody>
    </cdr:sp>
  </cdr:relSizeAnchor>
  <cdr:relSizeAnchor xmlns:cdr="http://schemas.openxmlformats.org/drawingml/2006/chartDrawing">
    <cdr:from>
      <cdr:x>0.63911</cdr:x>
      <cdr:y>0.38382</cdr:y>
    </cdr:from>
    <cdr:to>
      <cdr:x>0.67618</cdr:x>
      <cdr:y>0.56419</cdr:y>
    </cdr:to>
    <cdr:sp macro="" textlink="">
      <cdr:nvSpPr>
        <cdr:cNvPr id="18" name="TextBox 1"/>
        <cdr:cNvSpPr txBox="1"/>
      </cdr:nvSpPr>
      <cdr:spPr>
        <a:xfrm xmlns:a="http://schemas.openxmlformats.org/drawingml/2006/main" rot="17961756">
          <a:off x="5202013" y="2488518"/>
          <a:ext cx="1008102" cy="32164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ru-RU" sz="1100" dirty="0">
              <a:latin typeface="Times New Roman" pitchFamily="18" charset="0"/>
              <a:cs typeface="Times New Roman" pitchFamily="18" charset="0"/>
            </a:rPr>
            <a:t>36 </a:t>
          </a:r>
        </a:p>
      </cdr:txBody>
    </cdr:sp>
  </cdr:relSizeAnchor>
  <cdr:relSizeAnchor xmlns:cdr="http://schemas.openxmlformats.org/drawingml/2006/chartDrawing">
    <cdr:from>
      <cdr:x>0.72255</cdr:x>
      <cdr:y>0.3597</cdr:y>
    </cdr:from>
    <cdr:to>
      <cdr:x>0.76459</cdr:x>
      <cdr:y>0.58216</cdr:y>
    </cdr:to>
    <cdr:sp macro="" textlink="">
      <cdr:nvSpPr>
        <cdr:cNvPr id="19" name="TextBox 1"/>
        <cdr:cNvSpPr txBox="1"/>
      </cdr:nvSpPr>
      <cdr:spPr>
        <a:xfrm xmlns:a="http://schemas.openxmlformats.org/drawingml/2006/main" rot="17961756">
          <a:off x="5829856" y="2449739"/>
          <a:ext cx="1243416" cy="3648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ru-RU" sz="1100" dirty="0">
              <a:latin typeface="Times New Roman" pitchFamily="18" charset="0"/>
              <a:cs typeface="Times New Roman" pitchFamily="18" charset="0"/>
            </a:rPr>
            <a:t>1 </a:t>
          </a:r>
        </a:p>
      </cdr:txBody>
    </cdr:sp>
  </cdr:relSizeAnchor>
  <cdr:relSizeAnchor xmlns:cdr="http://schemas.openxmlformats.org/drawingml/2006/chartDrawing">
    <cdr:from>
      <cdr:x>0.77737</cdr:x>
      <cdr:y>0.23708</cdr:y>
    </cdr:from>
    <cdr:to>
      <cdr:x>0.82931</cdr:x>
      <cdr:y>0.44321</cdr:y>
    </cdr:to>
    <cdr:sp macro="" textlink="">
      <cdr:nvSpPr>
        <cdr:cNvPr id="20" name="TextBox 19"/>
        <cdr:cNvSpPr txBox="1"/>
      </cdr:nvSpPr>
      <cdr:spPr>
        <a:xfrm xmlns:a="http://schemas.openxmlformats.org/drawingml/2006/main" rot="17806709">
          <a:off x="6394095" y="1675871"/>
          <a:ext cx="1152128" cy="45059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0.8101</cdr:x>
      <cdr:y>0.23348</cdr:y>
    </cdr:from>
    <cdr:to>
      <cdr:x>0.85552</cdr:x>
      <cdr:y>0.44091</cdr:y>
    </cdr:to>
    <cdr:sp macro="" textlink="">
      <cdr:nvSpPr>
        <cdr:cNvPr id="21" name="TextBox 20"/>
        <cdr:cNvSpPr txBox="1"/>
      </cdr:nvSpPr>
      <cdr:spPr>
        <a:xfrm xmlns:a="http://schemas.openxmlformats.org/drawingml/2006/main" rot="17791602">
          <a:off x="6646148" y="1687582"/>
          <a:ext cx="1159370" cy="39412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100" dirty="0">
              <a:latin typeface="Times New Roman" pitchFamily="18" charset="0"/>
              <a:cs typeface="Times New Roman" pitchFamily="18" charset="0"/>
            </a:rPr>
            <a:t>1 153 </a:t>
          </a:r>
          <a:endParaRPr lang="ru-RU" sz="1100" dirty="0"/>
        </a:p>
      </cdr:txBody>
    </cdr:sp>
  </cdr:relSizeAnchor>
  <cdr:relSizeAnchor xmlns:cdr="http://schemas.openxmlformats.org/drawingml/2006/chartDrawing">
    <cdr:from>
      <cdr:x>0.83211</cdr:x>
      <cdr:y>0.08688</cdr:y>
    </cdr:from>
    <cdr:to>
      <cdr:x>0.93577</cdr:x>
      <cdr:y>0.24565</cdr:y>
    </cdr:to>
    <cdr:sp macro="" textlink="">
      <cdr:nvSpPr>
        <cdr:cNvPr id="22" name="TextBox 21"/>
        <cdr:cNvSpPr txBox="1"/>
      </cdr:nvSpPr>
      <cdr:spPr>
        <a:xfrm xmlns:a="http://schemas.openxmlformats.org/drawingml/2006/main" rot="18293295">
          <a:off x="7225790" y="479590"/>
          <a:ext cx="887430" cy="89940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r"/>
          <a:r>
            <a:rPr lang="ru-RU" sz="1100" dirty="0">
              <a:latin typeface="Times New Roman" pitchFamily="18" charset="0"/>
              <a:cs typeface="Times New Roman" pitchFamily="18" charset="0"/>
            </a:rPr>
            <a:t>3 318 </a:t>
          </a:r>
          <a:endParaRPr lang="ru-RU" sz="1100" dirty="0"/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0.07035</cdr:x>
      <cdr:y>0.01525</cdr:y>
    </cdr:from>
    <cdr:to>
      <cdr:x>0.18088</cdr:x>
      <cdr:y>0.07435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669033" y="92870"/>
          <a:ext cx="1051265" cy="36003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тыс. руб.</a:t>
          </a: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0.067</cdr:x>
      <cdr:y>0.2032</cdr:y>
    </cdr:from>
    <cdr:to>
      <cdr:x>0.21722</cdr:x>
      <cdr:y>0.26515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407914" y="936104"/>
          <a:ext cx="914548" cy="28538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тыс. руб.</a:t>
          </a:r>
        </a:p>
      </cdr:txBody>
    </cdr:sp>
  </cdr:relSizeAnchor>
  <cdr:relSizeAnchor xmlns:cdr="http://schemas.openxmlformats.org/drawingml/2006/chartDrawing">
    <cdr:from>
      <cdr:x>0.81043</cdr:x>
      <cdr:y>0.71878</cdr:y>
    </cdr:from>
    <cdr:to>
      <cdr:x>0.88858</cdr:x>
      <cdr:y>0.91759</cdr:y>
    </cdr:to>
    <cdr:sp macro="" textlink="">
      <cdr:nvSpPr>
        <cdr:cNvPr id="7" name="TextBox 6"/>
        <cdr:cNvSpPr txBox="1"/>
      </cdr:nvSpPr>
      <cdr:spPr>
        <a:xfrm xmlns:a="http://schemas.openxmlformats.org/drawingml/2006/main" rot="16200000">
          <a:off x="4513632" y="3623274"/>
          <a:ext cx="936104" cy="45830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400" dirty="0">
              <a:latin typeface="Times New Roman" pitchFamily="18" charset="0"/>
              <a:cs typeface="Times New Roman" pitchFamily="18" charset="0"/>
            </a:rPr>
            <a:t>2022 год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570EF33-80D3-47C9-AD51-4047CF573FAA}" type="datetimeFigureOut">
              <a:rPr lang="ru-RU"/>
              <a:pPr>
                <a:defRPr/>
              </a:pPr>
              <a:t>30.05.2023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fld id="{59F5B999-021A-47B5-878D-B72E7A606D1A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EA3D2D6-91E2-4A31-91EF-2FFF17A102BF}" type="slidenum">
              <a:rPr lang="ru-RU" altLang="ru-RU"/>
              <a:pPr/>
              <a:t>6</a:t>
            </a:fld>
            <a:endParaRPr lang="ru-RU" alt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  <p:sp>
        <p:nvSpPr>
          <p:cNvPr id="16388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E1990BD-1235-4A64-9943-2C5B52F66160}" type="slidenum">
              <a:rPr lang="ru-RU" altLang="ru-RU"/>
              <a:pPr/>
              <a:t>7</a:t>
            </a:fld>
            <a:endParaRPr lang="ru-RU" alt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  <p:sp>
        <p:nvSpPr>
          <p:cNvPr id="18436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9667EC4-3633-45C0-BDDD-C55C926A4F1F}" type="slidenum">
              <a:rPr lang="ru-RU" altLang="ru-RU"/>
              <a:pPr/>
              <a:t>8</a:t>
            </a:fld>
            <a:endParaRPr lang="ru-RU" alt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  <p:sp>
        <p:nvSpPr>
          <p:cNvPr id="20484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7857132-F5FF-4EFA-A35E-189455FD2156}" type="slidenum">
              <a:rPr lang="ru-RU" altLang="ru-RU"/>
              <a:pPr/>
              <a:t>9</a:t>
            </a:fld>
            <a:endParaRPr lang="ru-RU" alt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  <p:sp>
        <p:nvSpPr>
          <p:cNvPr id="31748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1849186-22D1-4F1C-95D5-560DBC3AD50F}" type="slidenum">
              <a:rPr lang="ru-RU" altLang="ru-RU"/>
              <a:pPr/>
              <a:t>19</a:t>
            </a:fld>
            <a:endParaRPr lang="ru-RU" alt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Образ слайда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Заметки 2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/>
          </a:p>
        </p:txBody>
      </p:sp>
      <p:sp>
        <p:nvSpPr>
          <p:cNvPr id="38916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0CE09E6-5DE4-437A-BA4A-3F7EE6F03D66}" type="slidenum">
              <a:rPr lang="ru-RU" altLang="ru-RU"/>
              <a:pPr/>
              <a:t>26</a:t>
            </a:fld>
            <a:endParaRPr lang="ru-RU" alt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  <p:sp>
        <p:nvSpPr>
          <p:cNvPr id="40964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B2E7188-FA69-4911-9B4E-2B84330CB3A1}" type="slidenum">
              <a:rPr lang="ru-RU" altLang="ru-RU"/>
              <a:pPr/>
              <a:t>27</a:t>
            </a:fld>
            <a:endParaRPr lang="ru-RU" alt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68BA7F-C659-4578-AF5E-8502BAF35A70}" type="datetimeFigureOut">
              <a:rPr lang="ru-RU"/>
              <a:pPr>
                <a:defRPr/>
              </a:pPr>
              <a:t>30.05.2023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342269-00EF-4F01-9903-509B100F6BCE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787BA9-6280-44E4-A6AB-AF2B8F4B3C54}" type="datetimeFigureOut">
              <a:rPr lang="ru-RU"/>
              <a:pPr>
                <a:defRPr/>
              </a:pPr>
              <a:t>30.05.2023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53463C-3FD1-4648-9453-92A7C0E055B8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BAEB40-2196-44C7-85C5-D8F2B25EF28B}" type="datetimeFigureOut">
              <a:rPr lang="ru-RU"/>
              <a:pPr>
                <a:defRPr/>
              </a:pPr>
              <a:t>30.05.2023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75BA41-C49F-4442-BB42-A53F873E519E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B60D7F-5176-435D-BB45-ABB3FD7F93B5}" type="datetimeFigureOut">
              <a:rPr lang="ru-RU"/>
              <a:pPr>
                <a:defRPr/>
              </a:pPr>
              <a:t>30.05.2023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2D931F-54B7-49FF-99FE-30D22E1BED0C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F5C387-8498-4C87-A127-5C7740F512BA}" type="datetimeFigureOut">
              <a:rPr lang="ru-RU"/>
              <a:pPr>
                <a:defRPr/>
              </a:pPr>
              <a:t>30.05.2023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AAC619-5FAB-4C03-AE73-752ECD82E8C2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101D4C-590D-4FA5-982D-9896BE04A732}" type="datetimeFigureOut">
              <a:rPr lang="ru-RU"/>
              <a:pPr>
                <a:defRPr/>
              </a:pPr>
              <a:t>30.05.2023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70FFF7-DC25-45A9-87D6-8E9DD82B61A8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048D2A-B743-40EC-9A93-B7C978F39D6A}" type="datetimeFigureOut">
              <a:rPr lang="ru-RU"/>
              <a:pPr>
                <a:defRPr/>
              </a:pPr>
              <a:t>30.05.2023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858A07-0132-4DAB-8431-EEAE97349D2B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E3E487-EB49-4588-8E74-4BE9EE8FB677}" type="datetimeFigureOut">
              <a:rPr lang="ru-RU"/>
              <a:pPr>
                <a:defRPr/>
              </a:pPr>
              <a:t>30.05.2023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8BD13A-8165-4CF1-8F6C-B08C9A090FB6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DAF4E1-3452-4CE5-BCB5-D3F0070081FB}" type="datetimeFigureOut">
              <a:rPr lang="ru-RU"/>
              <a:pPr>
                <a:defRPr/>
              </a:pPr>
              <a:t>30.05.2023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6471E4-F686-48FC-8565-C5373FD4F9D9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304E6F-11BD-42BC-B119-1ABF86C52935}" type="datetimeFigureOut">
              <a:rPr lang="ru-RU"/>
              <a:pPr>
                <a:defRPr/>
              </a:pPr>
              <a:t>30.05.2023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D566CD-E957-43B7-B302-BB05AD3E40C2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477B3E-688D-482D-A0C9-E47D7E4D48C3}" type="datetimeFigureOut">
              <a:rPr lang="ru-RU"/>
              <a:pPr>
                <a:defRPr/>
              </a:pPr>
              <a:t>30.05.2023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04FBF8-CF89-47B2-ADFA-13D1C53ED19A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-4763" y="2058988"/>
            <a:ext cx="9147176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19" y="2166365"/>
            <a:ext cx="8603674" cy="1739347"/>
          </a:xfrm>
        </p:spPr>
        <p:txBody>
          <a:bodyPr/>
          <a:lstStyle>
            <a:lvl1pPr algn="ctr">
              <a:lnSpc>
                <a:spcPct val="80000"/>
              </a:lnSpc>
              <a:defRPr sz="6000" spc="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970315"/>
            <a:ext cx="6858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07FC4C-CA1B-4D8D-8D33-16C40BA3B1E2}" type="datetimeFigureOut">
              <a:rPr lang="ru-RU"/>
              <a:pPr>
                <a:defRPr/>
              </a:pPr>
              <a:t>30.05.2023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4CF116-69F0-4B2D-9485-F98EBC11CC34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D340AC-97EA-41D5-A545-DCA7B0D6A272}" type="datetimeFigureOut">
              <a:rPr lang="ru-RU"/>
              <a:pPr>
                <a:defRPr/>
              </a:pPr>
              <a:t>30.05.2023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8B3148-C3B3-47A7-B7A4-A7837CD2B99E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-4763" y="2058988"/>
            <a:ext cx="9147176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4893" y="2208879"/>
            <a:ext cx="7886700" cy="1676400"/>
          </a:xfrm>
        </p:spPr>
        <p:txBody>
          <a:bodyPr>
            <a:noAutofit/>
          </a:bodyPr>
          <a:lstStyle>
            <a:lvl1pPr algn="ctr">
              <a:lnSpc>
                <a:spcPct val="80000"/>
              </a:lnSpc>
              <a:defRPr sz="6000" b="0" spc="0" baseline="0">
                <a:solidFill>
                  <a:schemeClr val="bg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4893" y="3984400"/>
            <a:ext cx="7886700" cy="1174639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293B7C54-59D5-4100-93CB-A29F1C3EF442}" type="datetimeFigureOut">
              <a:rPr lang="ru-RU"/>
              <a:pPr>
                <a:defRPr/>
              </a:pPr>
              <a:t>30.05.2023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526EF9E-92CE-4A30-8DF3-988B7297F8F8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797" y="2011680"/>
            <a:ext cx="365760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0600" y="2011680"/>
            <a:ext cx="365760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379839-7F27-4F92-A942-8ACF696EB0DB}" type="datetimeFigureOut">
              <a:rPr lang="ru-RU"/>
              <a:pPr>
                <a:defRPr/>
              </a:pPr>
              <a:t>30.05.2023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42A0BA-A6B9-4B2A-B6EB-F89EE6BE1B8A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913470"/>
            <a:ext cx="365760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656566"/>
            <a:ext cx="365760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428" y="1913470"/>
            <a:ext cx="365760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00428" y="2656564"/>
            <a:ext cx="365760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725C5C-9C3B-4571-96FB-50FC2E6F4293}" type="datetimeFigureOut">
              <a:rPr lang="ru-RU"/>
              <a:pPr>
                <a:defRPr/>
              </a:pPr>
              <a:t>30.05.2023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7F3CA4-57F7-4F48-BED8-D78676AE3E8A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04A382-61D4-40B4-897D-038BC932127D}" type="datetimeFigureOut">
              <a:rPr lang="ru-RU"/>
              <a:pPr>
                <a:defRPr/>
              </a:pPr>
              <a:t>30.05.2023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CC4279-E373-4D27-A1FD-491BE309D1D8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2D9233-8AE1-4EAD-BCB9-A161101B45F5}" type="datetimeFigureOut">
              <a:rPr lang="ru-RU"/>
              <a:pPr>
                <a:defRPr/>
              </a:pPr>
              <a:t>30.05.2023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907EB4-A01F-4457-8E75-9F5127436CE5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148840"/>
            <a:ext cx="4572000" cy="38404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92568" y="2147487"/>
            <a:ext cx="256032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DABDCC-FE1E-4FE0-95A1-A8C516B0C67E}" type="datetimeFigureOut">
              <a:rPr lang="ru-RU"/>
              <a:pPr>
                <a:defRPr/>
              </a:pPr>
              <a:t>30.05.2023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6DDC33-AB6B-45C5-AE4B-44230BC95788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0" y="2211494"/>
            <a:ext cx="4754880" cy="384048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rtlCol="0">
            <a:normAutofit/>
          </a:bodyPr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85351" y="2150621"/>
            <a:ext cx="256032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403BD7-568A-48C8-A219-E9EA6D9604C5}" type="datetimeFigureOut">
              <a:rPr lang="ru-RU"/>
              <a:pPr>
                <a:defRPr/>
              </a:pPr>
              <a:t>30.05.2023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C3B5E3-B0C4-49EE-AB84-8E1F3E7A116E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4E152D-D22A-4CA9-80F7-ECAEC9C69094}" type="datetimeFigureOut">
              <a:rPr lang="ru-RU"/>
              <a:pPr>
                <a:defRPr/>
              </a:pPr>
              <a:t>30.05.2023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9279BF-7050-4379-9A21-28149E6AD028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6764338" y="0"/>
            <a:ext cx="20574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468" y="609600"/>
            <a:ext cx="1801785" cy="56388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609600"/>
            <a:ext cx="5979968" cy="56388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423025"/>
            <a:ext cx="2057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413598-08D5-455C-B6A4-2D71CF136935}" type="datetimeFigureOut">
              <a:rPr lang="ru-RU"/>
              <a:pPr>
                <a:defRPr/>
              </a:pPr>
              <a:t>30.05.2023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32100" y="6423025"/>
            <a:ext cx="32099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4725" y="6423025"/>
            <a:ext cx="660400" cy="365125"/>
          </a:xfrm>
        </p:spPr>
        <p:txBody>
          <a:bodyPr/>
          <a:lstStyle>
            <a:lvl1pPr>
              <a:defRPr/>
            </a:lvl1pPr>
          </a:lstStyle>
          <a:p>
            <a:fld id="{715E0FFE-08D1-4B54-B93C-1AB5A5630267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93B1C8C-C911-49F8-9C00-C65CC547A103}" type="datetimeFigureOut">
              <a:rPr lang="ru-RU"/>
              <a:pPr>
                <a:defRPr/>
              </a:pPr>
              <a:t>30.05.2023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24E91F30-6D05-4D6E-B965-5BAD88B5BC64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3" r:id="rId1"/>
    <p:sldLayoutId id="2147483804" r:id="rId2"/>
    <p:sldLayoutId id="2147483805" r:id="rId3"/>
    <p:sldLayoutId id="2147483806" r:id="rId4"/>
    <p:sldLayoutId id="2147483807" r:id="rId5"/>
    <p:sldLayoutId id="2147483808" r:id="rId6"/>
    <p:sldLayoutId id="2147483809" r:id="rId7"/>
    <p:sldLayoutId id="2147483810" r:id="rId8"/>
    <p:sldLayoutId id="2147483811" r:id="rId9"/>
    <p:sldLayoutId id="2147483812" r:id="rId10"/>
    <p:sldLayoutId id="214748381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176213"/>
            <a:ext cx="9142413" cy="16462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284163"/>
            <a:ext cx="7772400" cy="150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052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011363"/>
            <a:ext cx="7772400" cy="420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alt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423025"/>
            <a:ext cx="2595562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438CC677-B91C-4E90-B7D8-98E670BE1496}" type="datetimeFigureOut">
              <a:rPr lang="ru-RU"/>
              <a:pPr>
                <a:defRPr/>
              </a:pPr>
              <a:t>30.05.2023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91000" y="6423025"/>
            <a:ext cx="4060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64525" y="6423025"/>
            <a:ext cx="709613" cy="365125"/>
          </a:xfrm>
          <a:prstGeom prst="rect">
            <a:avLst/>
          </a:prstGeom>
        </p:spPr>
        <p:txBody>
          <a:bodyPr vert="horz" wrap="square" lIns="4572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orbel" pitchFamily="34" charset="0"/>
              </a:defRPr>
            </a:lvl1pPr>
          </a:lstStyle>
          <a:p>
            <a:fld id="{62175D80-6739-468F-8554-BB58616273E6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21" r:id="rId1"/>
    <p:sldLayoutId id="2147483814" r:id="rId2"/>
    <p:sldLayoutId id="2147483822" r:id="rId3"/>
    <p:sldLayoutId id="2147483815" r:id="rId4"/>
    <p:sldLayoutId id="2147483816" r:id="rId5"/>
    <p:sldLayoutId id="2147483817" r:id="rId6"/>
    <p:sldLayoutId id="2147483823" r:id="rId7"/>
    <p:sldLayoutId id="2147483818" r:id="rId8"/>
    <p:sldLayoutId id="2147483819" r:id="rId9"/>
    <p:sldLayoutId id="2147483820" r:id="rId10"/>
    <p:sldLayoutId id="2147483824" r:id="rId11"/>
  </p:sldLayoutIdLst>
  <p:txStyles>
    <p:titleStyle>
      <a:lvl1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 kern="1200" cap="all">
          <a:solidFill>
            <a:schemeClr val="bg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2"/>
          </a:solidFill>
          <a:latin typeface="Corbel" panose="020B0503020204020204" pitchFamily="34" charset="0"/>
        </a:defRPr>
      </a:lvl2pPr>
      <a:lvl3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2"/>
          </a:solidFill>
          <a:latin typeface="Corbel" panose="020B0503020204020204" pitchFamily="34" charset="0"/>
        </a:defRPr>
      </a:lvl3pPr>
      <a:lvl4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2"/>
          </a:solidFill>
          <a:latin typeface="Corbel" panose="020B0503020204020204" pitchFamily="34" charset="0"/>
        </a:defRPr>
      </a:lvl4pPr>
      <a:lvl5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2"/>
          </a:solidFill>
          <a:latin typeface="Corbel" panose="020B0503020204020204" pitchFamily="34" charset="0"/>
        </a:defRPr>
      </a:lvl5pPr>
      <a:lvl6pPr marL="457200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2"/>
          </a:solidFill>
          <a:latin typeface="Corbel" panose="020B0503020204020204" pitchFamily="34" charset="0"/>
        </a:defRPr>
      </a:lvl6pPr>
      <a:lvl7pPr marL="914400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2"/>
          </a:solidFill>
          <a:latin typeface="Corbel" panose="020B0503020204020204" pitchFamily="34" charset="0"/>
        </a:defRPr>
      </a:lvl7pPr>
      <a:lvl8pPr marL="1371600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2"/>
          </a:solidFill>
          <a:latin typeface="Corbel" panose="020B0503020204020204" pitchFamily="34" charset="0"/>
        </a:defRPr>
      </a:lvl8pPr>
      <a:lvl9pPr marL="1828800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2"/>
          </a:solidFill>
          <a:latin typeface="Corbel" panose="020B0503020204020204" pitchFamily="34" charset="0"/>
        </a:defRPr>
      </a:lvl9pPr>
    </p:titleStyle>
    <p:bodyStyle>
      <a:lvl1pPr marL="182563" indent="-182563" algn="l" rtl="0" eaLnBrk="0" fontAlgn="base" hangingPunct="0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163" indent="-182563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39763" indent="-182563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868363" indent="-182563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6963" indent="-182563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7" Type="http://schemas.openxmlformats.org/officeDocument/2006/relationships/chart" Target="../charts/chart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Relationship Id="rId6" Type="http://schemas.openxmlformats.org/officeDocument/2006/relationships/image" Target="../media/image17.emf"/><Relationship Id="rId5" Type="http://schemas.openxmlformats.org/officeDocument/2006/relationships/image" Target="../media/image16.emf"/><Relationship Id="rId4" Type="http://schemas.openxmlformats.org/officeDocument/2006/relationships/image" Target="../media/image15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5.xml"/><Relationship Id="rId5" Type="http://schemas.openxmlformats.org/officeDocument/2006/relationships/image" Target="../media/image18.jpeg"/><Relationship Id="rId4" Type="http://schemas.openxmlformats.org/officeDocument/2006/relationships/chart" Target="../charts/char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6.xml"/><Relationship Id="rId4" Type="http://schemas.openxmlformats.org/officeDocument/2006/relationships/chart" Target="../charts/char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7.xml"/><Relationship Id="rId4" Type="http://schemas.openxmlformats.org/officeDocument/2006/relationships/chart" Target="../charts/char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8.xml"/><Relationship Id="rId4" Type="http://schemas.openxmlformats.org/officeDocument/2006/relationships/chart" Target="../charts/chart6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5" Type="http://schemas.openxmlformats.org/officeDocument/2006/relationships/image" Target="../media/image23.png"/><Relationship Id="rId10" Type="http://schemas.openxmlformats.org/officeDocument/2006/relationships/image" Target="../media/image28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Relationship Id="rId14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1.xml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3.xml"/><Relationship Id="rId4" Type="http://schemas.openxmlformats.org/officeDocument/2006/relationships/image" Target="../media/image3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5.xml"/><Relationship Id="rId4" Type="http://schemas.openxmlformats.org/officeDocument/2006/relationships/image" Target="../media/image3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6.xml"/><Relationship Id="rId4" Type="http://schemas.openxmlformats.org/officeDocument/2006/relationships/image" Target="../media/image3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7.xml"/><Relationship Id="rId4" Type="http://schemas.openxmlformats.org/officeDocument/2006/relationships/image" Target="../media/image4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8.xml"/><Relationship Id="rId5" Type="http://schemas.openxmlformats.org/officeDocument/2006/relationships/chart" Target="../charts/chart7.xml"/><Relationship Id="rId4" Type="http://schemas.openxmlformats.org/officeDocument/2006/relationships/image" Target="../media/image41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0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13" Type="http://schemas.openxmlformats.org/officeDocument/2006/relationships/image" Target="../media/image52.png"/><Relationship Id="rId3" Type="http://schemas.openxmlformats.org/officeDocument/2006/relationships/image" Target="../media/image42.png"/><Relationship Id="rId7" Type="http://schemas.openxmlformats.org/officeDocument/2006/relationships/image" Target="../media/image46.jpeg"/><Relationship Id="rId12" Type="http://schemas.openxmlformats.org/officeDocument/2006/relationships/image" Target="../media/image51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1.xml"/><Relationship Id="rId6" Type="http://schemas.openxmlformats.org/officeDocument/2006/relationships/image" Target="../media/image45.png"/><Relationship Id="rId11" Type="http://schemas.openxmlformats.org/officeDocument/2006/relationships/image" Target="../media/image50.jpeg"/><Relationship Id="rId5" Type="http://schemas.openxmlformats.org/officeDocument/2006/relationships/image" Target="../media/image44.jpeg"/><Relationship Id="rId10" Type="http://schemas.openxmlformats.org/officeDocument/2006/relationships/image" Target="../media/image49.jpeg"/><Relationship Id="rId4" Type="http://schemas.openxmlformats.org/officeDocument/2006/relationships/image" Target="../media/image43.jpeg"/><Relationship Id="rId9" Type="http://schemas.openxmlformats.org/officeDocument/2006/relationships/image" Target="../media/image48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53.png"/><Relationship Id="rId7" Type="http://schemas.openxmlformats.org/officeDocument/2006/relationships/image" Target="../media/image56.png"/><Relationship Id="rId12" Type="http://schemas.openxmlformats.org/officeDocument/2006/relationships/image" Target="../media/image61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2.xml"/><Relationship Id="rId6" Type="http://schemas.openxmlformats.org/officeDocument/2006/relationships/image" Target="../media/image55.jpeg"/><Relationship Id="rId11" Type="http://schemas.openxmlformats.org/officeDocument/2006/relationships/image" Target="../media/image60.jpeg"/><Relationship Id="rId5" Type="http://schemas.openxmlformats.org/officeDocument/2006/relationships/image" Target="../media/image54.jpeg"/><Relationship Id="rId10" Type="http://schemas.openxmlformats.org/officeDocument/2006/relationships/image" Target="../media/image59.jpeg"/><Relationship Id="rId4" Type="http://schemas.openxmlformats.org/officeDocument/2006/relationships/image" Target="../media/image42.png"/><Relationship Id="rId9" Type="http://schemas.openxmlformats.org/officeDocument/2006/relationships/image" Target="../media/image58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eg"/><Relationship Id="rId3" Type="http://schemas.openxmlformats.org/officeDocument/2006/relationships/image" Target="../media/image42.png"/><Relationship Id="rId7" Type="http://schemas.openxmlformats.org/officeDocument/2006/relationships/image" Target="../media/image65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3.xml"/><Relationship Id="rId6" Type="http://schemas.openxmlformats.org/officeDocument/2006/relationships/image" Target="../media/image64.jpeg"/><Relationship Id="rId5" Type="http://schemas.openxmlformats.org/officeDocument/2006/relationships/image" Target="../media/image63.jpeg"/><Relationship Id="rId10" Type="http://schemas.openxmlformats.org/officeDocument/2006/relationships/image" Target="../media/image68.png"/><Relationship Id="rId4" Type="http://schemas.openxmlformats.org/officeDocument/2006/relationships/image" Target="../media/image62.png"/><Relationship Id="rId9" Type="http://schemas.openxmlformats.org/officeDocument/2006/relationships/image" Target="../media/image67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jpeg"/><Relationship Id="rId3" Type="http://schemas.openxmlformats.org/officeDocument/2006/relationships/image" Target="../media/image42.png"/><Relationship Id="rId7" Type="http://schemas.openxmlformats.org/officeDocument/2006/relationships/image" Target="../media/image72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4.xml"/><Relationship Id="rId6" Type="http://schemas.openxmlformats.org/officeDocument/2006/relationships/image" Target="../media/image71.png"/><Relationship Id="rId11" Type="http://schemas.openxmlformats.org/officeDocument/2006/relationships/image" Target="../media/image76.jpeg"/><Relationship Id="rId5" Type="http://schemas.openxmlformats.org/officeDocument/2006/relationships/image" Target="../media/image70.jpeg"/><Relationship Id="rId10" Type="http://schemas.openxmlformats.org/officeDocument/2006/relationships/image" Target="../media/image75.jpeg"/><Relationship Id="rId4" Type="http://schemas.openxmlformats.org/officeDocument/2006/relationships/image" Target="../media/image69.png"/><Relationship Id="rId9" Type="http://schemas.openxmlformats.org/officeDocument/2006/relationships/image" Target="../media/image7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6.xml"/><Relationship Id="rId4" Type="http://schemas.openxmlformats.org/officeDocument/2006/relationships/hyperlink" Target="http://zatozaozersk.ru/obrasheniya-grazhdan/internet-priemnaya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59632" y="1268760"/>
            <a:ext cx="6840760" cy="1731612"/>
          </a:xfrm>
          <a:prstGeom prst="roundRect">
            <a:avLst/>
          </a:prstGeom>
          <a:ln>
            <a:miter lim="800000"/>
            <a:headEnd/>
            <a:tailEnd/>
          </a:ln>
        </p:spPr>
        <p:style>
          <a:lnRef idx="2">
            <a:schemeClr val="accent3"/>
          </a:lnRef>
          <a:fillRef idx="1003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br>
              <a:rPr lang="ru-RU" b="1" dirty="0">
                <a:ln w="1905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br>
              <a:rPr lang="ru-RU" b="1" dirty="0">
                <a:ln w="1905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br>
              <a:rPr lang="ru-RU" b="1" dirty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</a:br>
            <a:br>
              <a:rPr lang="ru-RU" b="1" dirty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</a:br>
            <a:br>
              <a:rPr lang="ru-RU" b="1" dirty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</a:br>
            <a:br>
              <a:rPr lang="ru-RU" b="1" dirty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</a:br>
            <a:br>
              <a:rPr lang="ru-RU" b="1" dirty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</a:br>
            <a:br>
              <a:rPr lang="ru-RU" b="1" dirty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</a:br>
            <a:br>
              <a:rPr lang="ru-RU" sz="5300" b="1" dirty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</a:br>
            <a:endParaRPr lang="ru-RU" sz="5300" b="1" dirty="0">
              <a:ln w="31550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grpSp>
        <p:nvGrpSpPr>
          <p:cNvPr id="8195" name="Группа 20"/>
          <p:cNvGrpSpPr>
            <a:grpSpLocks/>
          </p:cNvGrpSpPr>
          <p:nvPr/>
        </p:nvGrpSpPr>
        <p:grpSpPr bwMode="auto">
          <a:xfrm>
            <a:off x="1588" y="-6350"/>
            <a:ext cx="9144000" cy="6864350"/>
            <a:chOff x="-1" y="0"/>
            <a:chExt cx="9144001" cy="3707819"/>
          </a:xfrm>
        </p:grpSpPr>
        <p:pic>
          <p:nvPicPr>
            <p:cNvPr id="8197" name="Picture 16" descr="http://admkrai.kuban.ru/upload/iblock/e78/dengi_midl.jpg"/>
            <p:cNvPicPr>
              <a:picLocks noChangeAspect="1" noChangeArrowheads="1"/>
            </p:cNvPicPr>
            <p:nvPr/>
          </p:nvPicPr>
          <p:blipFill>
            <a:blip r:embed="rId2" cstate="print">
              <a:lum bright="10000" contrast="-20000"/>
            </a:blip>
            <a:srcRect/>
            <a:stretch>
              <a:fillRect/>
            </a:stretch>
          </p:blipFill>
          <p:spPr bwMode="auto">
            <a:xfrm>
              <a:off x="2411760" y="0"/>
              <a:ext cx="3810000" cy="24765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198" name="Picture 14" descr="http://vlfin.ru/assets/uploads/%D1%81%D1%82%D0%BE%D0%BB%D0%B1%D0%B8%D0%BA%D0%B8%20%D0%BC%D0%BE%D0%BD%D0%B5%D1%82.jpeg"/>
            <p:cNvPicPr>
              <a:picLocks noChangeAspect="1" noChangeArrowheads="1"/>
            </p:cNvPicPr>
            <p:nvPr/>
          </p:nvPicPr>
          <p:blipFill>
            <a:blip r:embed="rId3" cstate="print">
              <a:lum bright="10000" contrast="-20000"/>
            </a:blip>
            <a:srcRect/>
            <a:stretch>
              <a:fillRect/>
            </a:stretch>
          </p:blipFill>
          <p:spPr bwMode="auto">
            <a:xfrm>
              <a:off x="6221758" y="1"/>
              <a:ext cx="2922241" cy="21376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199" name="Picture 12" descr="http://tvoiomsk.ru/data/item/9474/Large.jpg"/>
            <p:cNvPicPr>
              <a:picLocks noChangeAspect="1" noChangeArrowheads="1"/>
            </p:cNvPicPr>
            <p:nvPr/>
          </p:nvPicPr>
          <p:blipFill>
            <a:blip r:embed="rId4" cstate="print">
              <a:lum bright="10000" contrast="-20000"/>
            </a:blip>
            <a:srcRect/>
            <a:stretch>
              <a:fillRect/>
            </a:stretch>
          </p:blipFill>
          <p:spPr bwMode="auto">
            <a:xfrm>
              <a:off x="2" y="0"/>
              <a:ext cx="2456889" cy="21405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200" name="Picture 18" descr="http://goodcash.ru/static/img/index_page_graph.png"/>
            <p:cNvPicPr>
              <a:picLocks noChangeAspect="1" noChangeArrowheads="1"/>
            </p:cNvPicPr>
            <p:nvPr/>
          </p:nvPicPr>
          <p:blipFill>
            <a:blip r:embed="rId5" cstate="print">
              <a:lum bright="10000" contrast="-20000"/>
            </a:blip>
            <a:srcRect t="3078"/>
            <a:stretch>
              <a:fillRect/>
            </a:stretch>
          </p:blipFill>
          <p:spPr bwMode="auto">
            <a:xfrm>
              <a:off x="-1" y="2144377"/>
              <a:ext cx="2456889" cy="1550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201" name="Picture 20" descr="http://www.ura.ru/images/news/upload/news/160/711/1052160711/3721d8f43f417225277139144bbbaea2.jpg"/>
            <p:cNvPicPr>
              <a:picLocks noChangeAspect="1" noChangeArrowheads="1"/>
            </p:cNvPicPr>
            <p:nvPr/>
          </p:nvPicPr>
          <p:blipFill>
            <a:blip r:embed="rId6" cstate="print">
              <a:lum bright="10000" contrast="-20000"/>
            </a:blip>
            <a:srcRect t="16129" b="43553"/>
            <a:stretch>
              <a:fillRect/>
            </a:stretch>
          </p:blipFill>
          <p:spPr bwMode="auto">
            <a:xfrm>
              <a:off x="2456888" y="2148031"/>
              <a:ext cx="2014850" cy="15508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202" name="Picture 22" descr="http://permraion.ru/files/347452.jpg"/>
            <p:cNvPicPr>
              <a:picLocks noChangeAspect="1" noChangeArrowheads="1"/>
            </p:cNvPicPr>
            <p:nvPr/>
          </p:nvPicPr>
          <p:blipFill>
            <a:blip r:embed="rId7" cstate="print">
              <a:lum bright="10000" contrast="-20000"/>
            </a:blip>
            <a:srcRect/>
            <a:stretch>
              <a:fillRect/>
            </a:stretch>
          </p:blipFill>
          <p:spPr bwMode="auto">
            <a:xfrm>
              <a:off x="4471738" y="2145199"/>
              <a:ext cx="2121734" cy="15626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203" name="Picture 26" descr="http://lappi-group.ru/images/nalogi.jpg"/>
            <p:cNvPicPr>
              <a:picLocks noChangeAspect="1" noChangeArrowheads="1"/>
            </p:cNvPicPr>
            <p:nvPr/>
          </p:nvPicPr>
          <p:blipFill>
            <a:blip r:embed="rId8" cstate="print">
              <a:lum bright="10000" contrast="-20000"/>
            </a:blip>
            <a:srcRect l="2599" t="6590" b="15443"/>
            <a:stretch>
              <a:fillRect/>
            </a:stretch>
          </p:blipFill>
          <p:spPr bwMode="auto">
            <a:xfrm>
              <a:off x="6221760" y="2141402"/>
              <a:ext cx="2922240" cy="15626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196" name="Подзаголовок 3"/>
          <p:cNvSpPr>
            <a:spLocks noGrp="1" noChangeArrowheads="1"/>
          </p:cNvSpPr>
          <p:nvPr>
            <p:ph type="subTitle" idx="1"/>
          </p:nvPr>
        </p:nvSpPr>
        <p:spPr>
          <a:xfrm>
            <a:off x="1169988" y="3965575"/>
            <a:ext cx="6858000" cy="1309688"/>
          </a:xfrm>
        </p:spPr>
        <p:txBody>
          <a:bodyPr/>
          <a:lstStyle/>
          <a:p>
            <a:pPr eaLnBrk="1" hangingPunct="1"/>
            <a:endParaRPr lang="ru-RU" alt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/>
              <a:t>              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ЗАТО город Заозерск</a:t>
            </a:r>
          </a:p>
        </p:txBody>
      </p:sp>
      <p:sp>
        <p:nvSpPr>
          <p:cNvPr id="9219" name="Объект 2"/>
          <p:cNvSpPr>
            <a:spLocks noGrp="1" noChangeArrowheads="1"/>
          </p:cNvSpPr>
          <p:nvPr>
            <p:ph idx="1"/>
          </p:nvPr>
        </p:nvSpPr>
        <p:spPr>
          <a:xfrm>
            <a:off x="323850" y="2060575"/>
            <a:ext cx="8569325" cy="4513263"/>
          </a:xfrm>
        </p:spPr>
        <p:txBody>
          <a:bodyPr/>
          <a:lstStyle/>
          <a:p>
            <a:pPr marL="0" indent="0" eaLnBrk="1" hangingPunct="1">
              <a:buFont typeface="Wingdings" pitchFamily="2" charset="2"/>
              <a:buNone/>
            </a:pPr>
            <a:r>
              <a:rPr lang="ru-RU" altLang="ru-RU" sz="4000" dirty="0">
                <a:latin typeface="Times New Roman" pitchFamily="18" charset="0"/>
                <a:cs typeface="Times New Roman" pitchFamily="18" charset="0"/>
              </a:rPr>
              <a:t>ОБ ИСПОЛНЕНИИ 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ru-RU" altLang="ru-RU" sz="4000" dirty="0">
                <a:latin typeface="Times New Roman" pitchFamily="18" charset="0"/>
                <a:cs typeface="Times New Roman" pitchFamily="18" charset="0"/>
              </a:rPr>
              <a:t>БЮДЖЕТА ЗАТО ГОРОД ЗАОЗЕРСК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ru-RU" altLang="ru-RU" sz="4000" dirty="0">
                <a:latin typeface="Times New Roman" pitchFamily="18" charset="0"/>
                <a:cs typeface="Times New Roman" pitchFamily="18" charset="0"/>
              </a:rPr>
              <a:t>ЗА 2022 ГОД </a:t>
            </a:r>
          </a:p>
          <a:p>
            <a:pPr marL="0" indent="0" eaLnBrk="1" hangingPunct="1">
              <a:buFont typeface="Wingdings" pitchFamily="2" charset="2"/>
              <a:buNone/>
            </a:pPr>
            <a:endParaRPr lang="ru-RU" altLang="ru-RU" sz="4000" dirty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Font typeface="Wingdings" pitchFamily="2" charset="2"/>
              <a:buNone/>
            </a:pPr>
            <a:endParaRPr lang="ru-RU" altLang="ru-RU" sz="4000" dirty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Font typeface="Wingdings" pitchFamily="2" charset="2"/>
              <a:buNone/>
            </a:pPr>
            <a:r>
              <a:rPr lang="en-US" altLang="ru-RU" sz="2800" dirty="0">
                <a:latin typeface="Times New Roman" pitchFamily="18" charset="0"/>
                <a:cs typeface="Times New Roman" pitchFamily="18" charset="0"/>
              </a:rPr>
              <a:t>http://www.zatozaozersk.ru/</a:t>
            </a:r>
          </a:p>
          <a:p>
            <a:pPr marL="0" indent="0" eaLnBrk="1" hangingPunct="1">
              <a:buFont typeface="Wingdings" pitchFamily="2" charset="2"/>
              <a:buNone/>
            </a:pPr>
            <a:endParaRPr lang="ru-RU" alt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20" name="Рисунок 3" descr="C:\Users\УЭиФ\Desktop\0_ger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284163"/>
            <a:ext cx="1366837" cy="150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0C9"/>
            </a:gs>
            <a:gs pos="64999">
              <a:srgbClr val="F0EBD5"/>
            </a:gs>
            <a:gs pos="100000">
              <a:srgbClr val="D1C39F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>
          <a:xfrm>
            <a:off x="457200" y="258763"/>
            <a:ext cx="8312150" cy="473075"/>
          </a:xfrm>
        </p:spPr>
        <p:txBody>
          <a:bodyPr/>
          <a:lstStyle/>
          <a:p>
            <a:pPr algn="l"/>
            <a:br>
              <a:rPr lang="ru-RU" altLang="ru-RU" sz="33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800" b="1" dirty="0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Основные параметры  исполнения  бюджета ЗАТО город Заозерск  за  2022 год</a:t>
            </a:r>
            <a:endParaRPr lang="ru-RU" altLang="ru-RU" sz="2800" dirty="0">
              <a:solidFill>
                <a:srgbClr val="0099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Таблица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8920431"/>
              </p:ext>
            </p:extLst>
          </p:nvPr>
        </p:nvGraphicFramePr>
        <p:xfrm>
          <a:off x="457200" y="1600200"/>
          <a:ext cx="8229600" cy="21129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265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121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784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31474">
                <a:tc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рублей</a:t>
                      </a:r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 marT="45706" marB="45706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Уточненный план</a:t>
                      </a:r>
                    </a:p>
                  </a:txBody>
                  <a:tcPr marT="45706" marB="45706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</a:t>
                      </a:r>
                    </a:p>
                  </a:txBody>
                  <a:tcPr marT="45706" marB="45706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</a:t>
                      </a:r>
                    </a:p>
                  </a:txBody>
                  <a:tcPr marT="45706" marB="45706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отклонение*</a:t>
                      </a:r>
                    </a:p>
                  </a:txBody>
                  <a:tcPr marT="45706" marB="45706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726">
                <a:tc>
                  <a:txBody>
                    <a:bodyPr/>
                    <a:lstStyle/>
                    <a:p>
                      <a:r>
                        <a:rPr lang="ru-RU" sz="18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</a:t>
                      </a:r>
                    </a:p>
                  </a:txBody>
                  <a:tcPr marT="45706" marB="45706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1 459 285,82</a:t>
                      </a:r>
                    </a:p>
                  </a:txBody>
                  <a:tcPr marT="45706" marB="45706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1 445 470,00</a:t>
                      </a:r>
                    </a:p>
                  </a:txBody>
                  <a:tcPr marT="45706" marB="45706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99,1</a:t>
                      </a:r>
                    </a:p>
                  </a:txBody>
                  <a:tcPr marT="45706" marB="45706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13 815,82</a:t>
                      </a:r>
                    </a:p>
                  </a:txBody>
                  <a:tcPr marT="45706" marB="45706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726">
                <a:tc>
                  <a:txBody>
                    <a:bodyPr/>
                    <a:lstStyle/>
                    <a:p>
                      <a:r>
                        <a:rPr lang="ru-RU" sz="1800" b="1" dirty="0">
                          <a:solidFill>
                            <a:srgbClr val="0099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</a:t>
                      </a:r>
                    </a:p>
                  </a:txBody>
                  <a:tcPr marT="45706" marB="45706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1 466 097,32</a:t>
                      </a:r>
                    </a:p>
                  </a:txBody>
                  <a:tcPr marT="45706" marB="45706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1 449 830,90</a:t>
                      </a:r>
                    </a:p>
                  </a:txBody>
                  <a:tcPr marT="45706" marB="45706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98,9</a:t>
                      </a:r>
                    </a:p>
                  </a:txBody>
                  <a:tcPr marT="45706" marB="45706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16 266,42</a:t>
                      </a:r>
                    </a:p>
                  </a:txBody>
                  <a:tcPr marT="45706" marB="45706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0037">
                <a:tc>
                  <a:txBody>
                    <a:bodyPr/>
                    <a:lstStyle/>
                    <a:p>
                      <a:r>
                        <a:rPr lang="ru-RU" sz="18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ДЕФИЦИТ (-)/ ПРОФИЦИТ (+)</a:t>
                      </a:r>
                    </a:p>
                  </a:txBody>
                  <a:tcPr marT="45706" marB="45706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-6 811,49</a:t>
                      </a:r>
                    </a:p>
                  </a:txBody>
                  <a:tcPr marT="45706" marB="45706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-4 360,90</a:t>
                      </a:r>
                    </a:p>
                  </a:txBody>
                  <a:tcPr marT="45706" marB="45706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</a:p>
                  </a:txBody>
                  <a:tcPr marT="45706" marB="45706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</a:p>
                  </a:txBody>
                  <a:tcPr marT="45706" marB="45706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" name="Прямоугольник: скругленные углы 3"/>
          <p:cNvSpPr/>
          <p:nvPr/>
        </p:nvSpPr>
        <p:spPr>
          <a:xfrm>
            <a:off x="354013" y="4649788"/>
            <a:ext cx="1954212" cy="504825"/>
          </a:xfrm>
          <a:prstGeom prst="roundRect">
            <a:avLst/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Дефицит </a:t>
            </a:r>
          </a:p>
        </p:txBody>
      </p:sp>
      <p:sp>
        <p:nvSpPr>
          <p:cNvPr id="10276" name="TextBox 5"/>
          <p:cNvSpPr txBox="1">
            <a:spLocks noChangeArrowheads="1"/>
          </p:cNvSpPr>
          <p:nvPr/>
        </p:nvSpPr>
        <p:spPr bwMode="auto">
          <a:xfrm>
            <a:off x="250825" y="4016375"/>
            <a:ext cx="39195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6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КЛЮЧЕВЫЕ ОРИЕНТИРЫ</a:t>
            </a:r>
          </a:p>
          <a:p>
            <a:r>
              <a:rPr lang="ru-RU" altLang="ru-RU" sz="1600">
                <a:latin typeface="Times New Roman" pitchFamily="18" charset="0"/>
                <a:cs typeface="Times New Roman" pitchFamily="18" charset="0"/>
              </a:rPr>
              <a:t>при исполнении бюджета</a:t>
            </a:r>
          </a:p>
        </p:txBody>
      </p:sp>
      <p:pic>
        <p:nvPicPr>
          <p:cNvPr id="10277" name="Рисунок 9" descr="Монеты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2988" y="1600200"/>
            <a:ext cx="576262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8" name="TextBox 10"/>
          <p:cNvSpPr txBox="1">
            <a:spLocks noChangeArrowheads="1"/>
          </p:cNvSpPr>
          <p:nvPr/>
        </p:nvSpPr>
        <p:spPr bwMode="auto">
          <a:xfrm>
            <a:off x="315913" y="3738563"/>
            <a:ext cx="1716087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1200">
                <a:latin typeface="Times New Roman" pitchFamily="18" charset="0"/>
                <a:cs typeface="Times New Roman" pitchFamily="18" charset="0"/>
              </a:rPr>
              <a:t>* от уточненного плана</a:t>
            </a:r>
          </a:p>
        </p:txBody>
      </p:sp>
      <p:sp>
        <p:nvSpPr>
          <p:cNvPr id="12" name="Прямоугольник: скругленные углы 11"/>
          <p:cNvSpPr/>
          <p:nvPr/>
        </p:nvSpPr>
        <p:spPr>
          <a:xfrm>
            <a:off x="354013" y="5440363"/>
            <a:ext cx="1954212" cy="504825"/>
          </a:xfrm>
          <a:prstGeom prst="roundRect">
            <a:avLst/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Муниципальный долг </a:t>
            </a:r>
          </a:p>
        </p:txBody>
      </p:sp>
      <p:sp>
        <p:nvSpPr>
          <p:cNvPr id="13" name="Прямоугольник: скругленные углы 12"/>
          <p:cNvSpPr/>
          <p:nvPr/>
        </p:nvSpPr>
        <p:spPr>
          <a:xfrm>
            <a:off x="2889250" y="4638675"/>
            <a:ext cx="1008063" cy="503238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≤ 5%</a:t>
            </a:r>
          </a:p>
        </p:txBody>
      </p:sp>
      <p:sp>
        <p:nvSpPr>
          <p:cNvPr id="14" name="Стрелка: вправо 13"/>
          <p:cNvSpPr/>
          <p:nvPr/>
        </p:nvSpPr>
        <p:spPr>
          <a:xfrm>
            <a:off x="2417763" y="4800600"/>
            <a:ext cx="360362" cy="203200"/>
          </a:xfrm>
          <a:prstGeom prst="rightArrow">
            <a:avLst>
              <a:gd name="adj1" fmla="val 50000"/>
              <a:gd name="adj2" fmla="val 51763"/>
            </a:avLst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5" name="Прямоугольник: скругленные углы 14"/>
          <p:cNvSpPr/>
          <p:nvPr/>
        </p:nvSpPr>
        <p:spPr>
          <a:xfrm>
            <a:off x="2886075" y="5438775"/>
            <a:ext cx="1008063" cy="503238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≤ 50%</a:t>
            </a:r>
          </a:p>
        </p:txBody>
      </p:sp>
      <p:sp>
        <p:nvSpPr>
          <p:cNvPr id="16" name="Стрелка: вправо 15"/>
          <p:cNvSpPr/>
          <p:nvPr/>
        </p:nvSpPr>
        <p:spPr>
          <a:xfrm>
            <a:off x="2417763" y="5588000"/>
            <a:ext cx="360362" cy="204788"/>
          </a:xfrm>
          <a:prstGeom prst="rightArrow">
            <a:avLst/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3" name="Прямоугольник: скругленные углы 22"/>
          <p:cNvSpPr/>
          <p:nvPr/>
        </p:nvSpPr>
        <p:spPr>
          <a:xfrm>
            <a:off x="354013" y="6205538"/>
            <a:ext cx="3540125" cy="504825"/>
          </a:xfrm>
          <a:prstGeom prst="roundRect">
            <a:avLst/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объема налоговых и неналоговых доходов</a:t>
            </a:r>
          </a:p>
        </p:txBody>
      </p:sp>
      <p:sp>
        <p:nvSpPr>
          <p:cNvPr id="24" name="Равнобедренный треугольник 23"/>
          <p:cNvSpPr/>
          <p:nvPr/>
        </p:nvSpPr>
        <p:spPr>
          <a:xfrm rot="10800000">
            <a:off x="3163888" y="5232400"/>
            <a:ext cx="454025" cy="122238"/>
          </a:xfrm>
          <a:prstGeom prst="triangle">
            <a:avLst/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5" name="Равнобедренный треугольник 24"/>
          <p:cNvSpPr/>
          <p:nvPr/>
        </p:nvSpPr>
        <p:spPr>
          <a:xfrm rot="10800000">
            <a:off x="3163888" y="6026150"/>
            <a:ext cx="454025" cy="114300"/>
          </a:xfrm>
          <a:prstGeom prst="triangle">
            <a:avLst/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0287" name="Рисунок 26" descr="Предупреждение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8163" y="6286500"/>
            <a:ext cx="53975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88" name="TextBox 27"/>
          <p:cNvSpPr txBox="1">
            <a:spLocks noChangeArrowheads="1"/>
          </p:cNvSpPr>
          <p:nvPr/>
        </p:nvSpPr>
        <p:spPr bwMode="auto">
          <a:xfrm>
            <a:off x="5381625" y="5003800"/>
            <a:ext cx="328771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000" b="1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ВСЕ ОБЯЗАТЕЛЬСТВА </a:t>
            </a:r>
          </a:p>
          <a:p>
            <a:r>
              <a:rPr lang="ru-RU" altLang="ru-RU" sz="2000" b="1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ВЫПОЛНЕНЫ</a:t>
            </a:r>
          </a:p>
        </p:txBody>
      </p:sp>
      <p:pic>
        <p:nvPicPr>
          <p:cNvPr id="10289" name="Рисунок 29" descr="Маркеры-галочки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14825" y="4864100"/>
            <a:ext cx="914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0C9"/>
            </a:gs>
            <a:gs pos="100000">
              <a:srgbClr val="F0EBD5"/>
            </a:gs>
            <a:gs pos="100000">
              <a:srgbClr val="D1C39F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404813" y="260350"/>
            <a:ext cx="7770812" cy="9540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685800" eaLnBrk="1" hangingPunct="1">
              <a:defRPr/>
            </a:pPr>
            <a:r>
              <a:rPr lang="ru-RU" sz="2800" b="1" dirty="0">
                <a:solidFill>
                  <a:srgbClr val="0099FF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Динамика исполнения бюджета ЗАТО город Заозерск за 2019- 2022 годы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5835385"/>
              </p:ext>
            </p:extLst>
          </p:nvPr>
        </p:nvGraphicFramePr>
        <p:xfrm>
          <a:off x="323056" y="1323902"/>
          <a:ext cx="7934326" cy="3668762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50800" dir="5400000" algn="ctr" rotWithShape="0">
                    <a:schemeClr val="accent2">
                      <a:lumMod val="40000"/>
                      <a:lumOff val="60000"/>
                    </a:schemeClr>
                  </a:outerShdw>
                </a:effectLst>
                <a:tableStyleId>{5C22544A-7EE6-4342-B048-85BDC9FD1C3A}</a:tableStyleId>
              </a:tblPr>
              <a:tblGrid>
                <a:gridCol w="20741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363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118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6078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5121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834122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>
                          <a:latin typeface="Times New Roman" pitchFamily="18" charset="0"/>
                          <a:cs typeface="Times New Roman" pitchFamily="18" charset="0"/>
                        </a:rPr>
                        <a:t>                 </a:t>
                      </a:r>
                    </a:p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2019 год</a:t>
                      </a:r>
                    </a:p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(факт)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2020 год</a:t>
                      </a:r>
                    </a:p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(факт)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2021 год</a:t>
                      </a:r>
                    </a:p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(факт)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2022 год</a:t>
                      </a:r>
                    </a:p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(факт)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2497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5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ДОХОДЫ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625 940,95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endParaRPr lang="ru-RU" sz="14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algn="ctr" defTabSz="685800" rtl="0" eaLnBrk="1" latinLnBrk="0" hangingPunct="1"/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732 296,34</a:t>
                      </a:r>
                    </a:p>
                    <a:p>
                      <a:pPr marL="0" algn="ctr" defTabSz="685800" rtl="0" eaLnBrk="1" latinLnBrk="0" hangingPunct="1"/>
                      <a:endParaRPr lang="ru-RU" sz="14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1 102 815,73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1 445 470,00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9036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5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РАСХОДЫ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634 284,70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endParaRPr lang="ru-RU" sz="14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algn="ctr" defTabSz="685800" rtl="0" eaLnBrk="1" latinLnBrk="0" hangingPunct="1"/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733 780,48</a:t>
                      </a:r>
                    </a:p>
                    <a:p>
                      <a:pPr marL="0" algn="ctr" defTabSz="685800" rtl="0" eaLnBrk="1" latinLnBrk="0" hangingPunct="1"/>
                      <a:endParaRPr lang="ru-RU" sz="14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1400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1 091 904,90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1400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1 449 830,90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1655"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ДЕФИЦИТ/ ПРОФИЦИТ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-8 343,75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endParaRPr lang="ru-RU" sz="14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algn="ctr" defTabSz="685800" rtl="0" eaLnBrk="1" latinLnBrk="0" hangingPunct="1"/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-1 484,14</a:t>
                      </a:r>
                    </a:p>
                    <a:p>
                      <a:pPr marL="0" algn="ctr" defTabSz="685800" rtl="0" eaLnBrk="1" latinLnBrk="0" hangingPunct="1"/>
                      <a:endParaRPr lang="ru-RU" sz="14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10 910,83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endParaRPr lang="ru-RU" sz="14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algn="ctr" defTabSz="685800" rtl="0" eaLnBrk="1" latinLnBrk="0" hangingPunct="1"/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-4 360,90</a:t>
                      </a:r>
                    </a:p>
                    <a:p>
                      <a:pPr marL="0" algn="ctr" defTabSz="685800" rtl="0" eaLnBrk="1" latinLnBrk="0" hangingPunct="1"/>
                      <a:endParaRPr lang="ru-RU" sz="14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7282"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Муниципальный долг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13</a:t>
                      </a:r>
                      <a:r>
                        <a:rPr lang="ru-RU" sz="1400" kern="1200" baseline="0" dirty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644,00</a:t>
                      </a:r>
                      <a:endParaRPr lang="ru-RU" sz="14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endParaRPr lang="ru-RU" sz="14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algn="ctr" defTabSz="685800" rtl="0" eaLnBrk="1" latinLnBrk="0" hangingPunct="1"/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22</a:t>
                      </a:r>
                      <a:r>
                        <a:rPr lang="ru-RU" sz="1400" kern="1200" baseline="0" dirty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144,00</a:t>
                      </a:r>
                    </a:p>
                    <a:p>
                      <a:pPr marL="0" algn="ctr" defTabSz="685800" rtl="0" eaLnBrk="1" latinLnBrk="0" hangingPunct="1"/>
                      <a:endParaRPr lang="ru-RU" sz="14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22 144,00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10 546,60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11268" name="Рисунок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2988" y="1484313"/>
            <a:ext cx="700087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Рисунок 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64538" y="2162175"/>
            <a:ext cx="477837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Рисунок 1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64538" y="3084513"/>
            <a:ext cx="565150" cy="43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Рисунок 1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369300" y="3995738"/>
            <a:ext cx="560388" cy="471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9" name="Диаграмма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39505985"/>
              </p:ext>
            </p:extLst>
          </p:nvPr>
        </p:nvGraphicFramePr>
        <p:xfrm>
          <a:off x="323057" y="4992664"/>
          <a:ext cx="8092282" cy="18002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0C9"/>
            </a:gs>
            <a:gs pos="100000">
              <a:srgbClr val="F0EBD5"/>
            </a:gs>
            <a:gs pos="100000">
              <a:srgbClr val="D1C39F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ctrTitle"/>
          </p:nvPr>
        </p:nvSpPr>
        <p:spPr>
          <a:xfrm>
            <a:off x="827088" y="0"/>
            <a:ext cx="7772400" cy="1052513"/>
          </a:xfrm>
        </p:spPr>
        <p:txBody>
          <a:bodyPr/>
          <a:lstStyle/>
          <a:p>
            <a:pPr algn="l" defTabSz="685800" eaLnBrk="1" hangingPunct="1">
              <a:lnSpc>
                <a:spcPct val="70000"/>
              </a:lnSpc>
            </a:pPr>
            <a:r>
              <a:rPr lang="ru-RU" altLang="ru-RU" sz="2800" b="1" dirty="0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Структура доходов бюджета ЗАТО город Заозерск 2022года </a:t>
            </a: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68154393"/>
              </p:ext>
            </p:extLst>
          </p:nvPr>
        </p:nvGraphicFramePr>
        <p:xfrm>
          <a:off x="-828675" y="1217613"/>
          <a:ext cx="10512425" cy="53578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ll dir="l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0C9"/>
            </a:gs>
            <a:gs pos="100000">
              <a:srgbClr val="F0EBD5"/>
            </a:gs>
            <a:gs pos="100000">
              <a:srgbClr val="D1C39F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38978205"/>
              </p:ext>
            </p:extLst>
          </p:nvPr>
        </p:nvGraphicFramePr>
        <p:xfrm>
          <a:off x="-973138" y="0"/>
          <a:ext cx="11017251" cy="7848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315" name="Заголовок 1"/>
          <p:cNvSpPr>
            <a:spLocks noGrp="1"/>
          </p:cNvSpPr>
          <p:nvPr>
            <p:ph type="ctrTitle"/>
          </p:nvPr>
        </p:nvSpPr>
        <p:spPr>
          <a:xfrm>
            <a:off x="503238" y="0"/>
            <a:ext cx="8459787" cy="1196975"/>
          </a:xfrm>
        </p:spPr>
        <p:txBody>
          <a:bodyPr/>
          <a:lstStyle/>
          <a:p>
            <a:pPr algn="l" defTabSz="685800" eaLnBrk="1" hangingPunct="1">
              <a:lnSpc>
                <a:spcPct val="70000"/>
              </a:lnSpc>
            </a:pPr>
            <a:r>
              <a:rPr lang="ru-RU" altLang="ru-RU" sz="2800" b="1" dirty="0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Налоговые доходы бюджета ЗАТО город Заозерск </a:t>
            </a:r>
            <a:br>
              <a:rPr lang="ru-RU" altLang="ru-RU" sz="2800" b="1" dirty="0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800" b="1" dirty="0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2022 года</a:t>
            </a:r>
          </a:p>
        </p:txBody>
      </p:sp>
      <p:sp>
        <p:nvSpPr>
          <p:cNvPr id="13316" name="TextBox 3"/>
          <p:cNvSpPr txBox="1">
            <a:spLocks noChangeArrowheads="1"/>
          </p:cNvSpPr>
          <p:nvPr/>
        </p:nvSpPr>
        <p:spPr bwMode="auto">
          <a:xfrm>
            <a:off x="215900" y="4797425"/>
            <a:ext cx="421163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628650" algn="just" eaLnBrk="1" hangingPunct="1"/>
            <a:r>
              <a:rPr lang="ru-RU" altLang="ru-RU">
                <a:latin typeface="Times New Roman" pitchFamily="18" charset="0"/>
                <a:cs typeface="Times New Roman" pitchFamily="18" charset="0"/>
              </a:rPr>
              <a:t>В структуре налоговых доходов наибольшую часть составляют поступления от налога на доходы физических лиц.</a:t>
            </a:r>
          </a:p>
        </p:txBody>
      </p:sp>
      <p:sp>
        <p:nvSpPr>
          <p:cNvPr id="13317" name="TextBox 2"/>
          <p:cNvSpPr txBox="1">
            <a:spLocks noChangeArrowheads="1"/>
          </p:cNvSpPr>
          <p:nvPr/>
        </p:nvSpPr>
        <p:spPr bwMode="auto">
          <a:xfrm>
            <a:off x="250825" y="923925"/>
            <a:ext cx="12255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1200" b="1">
                <a:latin typeface="Times New Roman" pitchFamily="18" charset="0"/>
                <a:cs typeface="Times New Roman" pitchFamily="18" charset="0"/>
              </a:rPr>
              <a:t>тыс. руб.</a:t>
            </a:r>
          </a:p>
          <a:p>
            <a:pPr eaLnBrk="1" hangingPunct="1"/>
            <a:endParaRPr lang="ru-RU" altLang="ru-RU" sz="1200" b="1"/>
          </a:p>
        </p:txBody>
      </p:sp>
      <p:pic>
        <p:nvPicPr>
          <p:cNvPr id="13320" name="Picture 8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145246" y="4725144"/>
            <a:ext cx="715827" cy="395066"/>
          </a:xfrm>
          <a:prstGeom prst="rect">
            <a:avLst/>
          </a:prstGeom>
          <a:solidFill>
            <a:srgbClr val="0099FF"/>
          </a:solidFill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ll dir="l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0C9"/>
            </a:gs>
            <a:gs pos="100000">
              <a:srgbClr val="F0EBD5"/>
            </a:gs>
            <a:gs pos="100000">
              <a:srgbClr val="D1C39F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ctrTitle"/>
          </p:nvPr>
        </p:nvSpPr>
        <p:spPr>
          <a:xfrm>
            <a:off x="468313" y="0"/>
            <a:ext cx="8496300" cy="1196975"/>
          </a:xfrm>
        </p:spPr>
        <p:txBody>
          <a:bodyPr/>
          <a:lstStyle/>
          <a:p>
            <a:pPr algn="l" defTabSz="685800" eaLnBrk="1" hangingPunct="1">
              <a:lnSpc>
                <a:spcPct val="70000"/>
              </a:lnSpc>
            </a:pPr>
            <a:r>
              <a:rPr lang="ru-RU" altLang="ru-RU" sz="2800" b="1" dirty="0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Неналоговые доходы бюджета ЗАТО город Заозерск 2022 года</a:t>
            </a:r>
          </a:p>
        </p:txBody>
      </p:sp>
      <p:graphicFrame>
        <p:nvGraphicFramePr>
          <p:cNvPr id="5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09906388"/>
              </p:ext>
            </p:extLst>
          </p:nvPr>
        </p:nvGraphicFramePr>
        <p:xfrm>
          <a:off x="-50800" y="728663"/>
          <a:ext cx="8856663" cy="51133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5364" name="Прямоугольник 6"/>
          <p:cNvSpPr>
            <a:spLocks noChangeArrowheads="1"/>
          </p:cNvSpPr>
          <p:nvPr/>
        </p:nvSpPr>
        <p:spPr bwMode="auto">
          <a:xfrm>
            <a:off x="250825" y="5516563"/>
            <a:ext cx="7993063" cy="12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628650" algn="just" eaLnBrk="1" hangingPunct="1"/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В составе неналоговых доходов преобладают доходы от использования имущества, в </a:t>
            </a: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наименьшем</a:t>
            </a:r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 объеме поступили платежи по прочим неналоговым доходам.</a:t>
            </a:r>
          </a:p>
          <a:p>
            <a:pPr indent="628650" algn="just" eaLnBrk="1" hangingPunct="1"/>
            <a:endParaRPr lang="ru-RU" alt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ll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0C9"/>
            </a:gs>
            <a:gs pos="100000">
              <a:srgbClr val="F0EBD5"/>
            </a:gs>
            <a:gs pos="100000">
              <a:srgbClr val="D1C39F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ctrTitle"/>
          </p:nvPr>
        </p:nvSpPr>
        <p:spPr>
          <a:xfrm>
            <a:off x="358775" y="260350"/>
            <a:ext cx="8426450" cy="936625"/>
          </a:xfrm>
        </p:spPr>
        <p:txBody>
          <a:bodyPr/>
          <a:lstStyle/>
          <a:p>
            <a:pPr algn="l" defTabSz="685800" eaLnBrk="1" hangingPunct="1">
              <a:lnSpc>
                <a:spcPct val="70000"/>
              </a:lnSpc>
            </a:pPr>
            <a:r>
              <a:rPr lang="ru-RU" altLang="ru-RU" sz="2800" b="1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Доходы от платных услуг и компенсации затрат государства в разрезе учреждений</a:t>
            </a:r>
          </a:p>
        </p:txBody>
      </p:sp>
      <p:graphicFrame>
        <p:nvGraphicFramePr>
          <p:cNvPr id="4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01363110"/>
              </p:ext>
            </p:extLst>
          </p:nvPr>
        </p:nvGraphicFramePr>
        <p:xfrm>
          <a:off x="233772" y="1152873"/>
          <a:ext cx="8676456" cy="55892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FC009EC3-21B2-4B5A-E349-0155AEC613EF}"/>
              </a:ext>
            </a:extLst>
          </p:cNvPr>
          <p:cNvSpPr txBox="1"/>
          <p:nvPr/>
        </p:nvSpPr>
        <p:spPr>
          <a:xfrm>
            <a:off x="7884368" y="1268760"/>
            <a:ext cx="72167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zoom dir="in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0C9"/>
            </a:gs>
            <a:gs pos="100000">
              <a:srgbClr val="F0EBD5"/>
            </a:gs>
            <a:gs pos="100000">
              <a:srgbClr val="D1C39F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ctrTitle"/>
          </p:nvPr>
        </p:nvSpPr>
        <p:spPr>
          <a:xfrm>
            <a:off x="50800" y="115888"/>
            <a:ext cx="8913813" cy="915987"/>
          </a:xfrm>
        </p:spPr>
        <p:txBody>
          <a:bodyPr/>
          <a:lstStyle/>
          <a:p>
            <a:pPr algn="l" defTabSz="685800" eaLnBrk="1" hangingPunct="1">
              <a:lnSpc>
                <a:spcPct val="70000"/>
              </a:lnSpc>
            </a:pPr>
            <a:r>
              <a:rPr lang="ru-RU" altLang="ru-RU" sz="2800" b="1" dirty="0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Структура безвозмездных поступлений в бюджет ЗАТО город </a:t>
            </a:r>
            <a:r>
              <a:rPr lang="ru-RU" altLang="ru-RU" sz="2800" b="1" dirty="0" err="1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Заозерск</a:t>
            </a:r>
            <a:r>
              <a:rPr lang="ru-RU" altLang="ru-RU" sz="2800" b="1" dirty="0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 в 2022 году</a:t>
            </a:r>
          </a:p>
        </p:txBody>
      </p:sp>
      <p:graphicFrame>
        <p:nvGraphicFramePr>
          <p:cNvPr id="4" name="Диаграмма 5"/>
          <p:cNvGraphicFramePr>
            <a:graphicFrameLocks/>
          </p:cNvGraphicFramePr>
          <p:nvPr/>
        </p:nvGraphicFramePr>
        <p:xfrm>
          <a:off x="0" y="981075"/>
          <a:ext cx="9144000" cy="61928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zo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0C9"/>
            </a:gs>
            <a:gs pos="100000">
              <a:srgbClr val="F0EBD5"/>
            </a:gs>
            <a:gs pos="100000">
              <a:srgbClr val="D1C39F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defTabSz="685800" eaLnBrk="1" hangingPunct="1">
              <a:lnSpc>
                <a:spcPct val="70000"/>
              </a:lnSpc>
            </a:pPr>
            <a:r>
              <a:rPr lang="ru-RU" altLang="ru-RU" sz="2800" b="1" dirty="0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Структура расходов бюджета ЗАТО город Заозерск 2022 года</a:t>
            </a:r>
          </a:p>
        </p:txBody>
      </p:sp>
      <p:sp>
        <p:nvSpPr>
          <p:cNvPr id="4" name="Прямоугольник: скругленные углы 3"/>
          <p:cNvSpPr/>
          <p:nvPr/>
        </p:nvSpPr>
        <p:spPr>
          <a:xfrm>
            <a:off x="244475" y="1573213"/>
            <a:ext cx="2855913" cy="1079500"/>
          </a:xfrm>
          <a:prstGeom prst="roundRect">
            <a:avLst/>
          </a:prstGeom>
          <a:ln>
            <a:solidFill>
              <a:srgbClr val="0099FF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Общегосударственные вопросы</a:t>
            </a:r>
          </a:p>
          <a:p>
            <a:pPr algn="ctr" eaLnBrk="1" hangingPunct="1">
              <a:lnSpc>
                <a:spcPct val="150000"/>
              </a:lnSpc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130 094</a:t>
            </a:r>
          </a:p>
          <a:p>
            <a:pPr algn="ctr" eaLnBrk="1" hangingPunct="1">
              <a:lnSpc>
                <a:spcPct val="150000"/>
              </a:lnSpc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8,97%</a:t>
            </a:r>
          </a:p>
        </p:txBody>
      </p:sp>
      <p:sp>
        <p:nvSpPr>
          <p:cNvPr id="7" name="Прямоугольник: скругленные углы 6"/>
          <p:cNvSpPr/>
          <p:nvPr/>
        </p:nvSpPr>
        <p:spPr>
          <a:xfrm>
            <a:off x="244475" y="2792413"/>
            <a:ext cx="2855913" cy="1079500"/>
          </a:xfrm>
          <a:prstGeom prst="roundRect">
            <a:avLst/>
          </a:prstGeom>
          <a:ln>
            <a:solidFill>
              <a:srgbClr val="0099FF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Национальная оборона</a:t>
            </a:r>
          </a:p>
          <a:p>
            <a:pPr algn="ctr" eaLnBrk="1" hangingPunct="1">
              <a:lnSpc>
                <a:spcPct val="150000"/>
              </a:lnSpc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544</a:t>
            </a:r>
          </a:p>
          <a:p>
            <a:pPr algn="ctr" eaLnBrk="1" hangingPunct="1">
              <a:lnSpc>
                <a:spcPct val="150000"/>
              </a:lnSpc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0,04%</a:t>
            </a:r>
          </a:p>
        </p:txBody>
      </p:sp>
      <p:sp>
        <p:nvSpPr>
          <p:cNvPr id="8" name="Прямоугольник: скругленные углы 7"/>
          <p:cNvSpPr/>
          <p:nvPr/>
        </p:nvSpPr>
        <p:spPr>
          <a:xfrm>
            <a:off x="244475" y="4027488"/>
            <a:ext cx="2849563" cy="1079500"/>
          </a:xfrm>
          <a:prstGeom prst="roundRect">
            <a:avLst/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Национальная</a:t>
            </a:r>
            <a:r>
              <a:rPr lang="ru-RU" dirty="0"/>
              <a:t>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безопасность</a:t>
            </a:r>
          </a:p>
          <a:p>
            <a:pPr algn="ctr" eaLnBrk="1" hangingPunct="1">
              <a:lnSpc>
                <a:spcPct val="150000"/>
              </a:lnSpc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33 192</a:t>
            </a:r>
          </a:p>
          <a:p>
            <a:pPr algn="ctr" eaLnBrk="1" hangingPunct="1">
              <a:lnSpc>
                <a:spcPct val="150000"/>
              </a:lnSpc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2,29%</a:t>
            </a:r>
          </a:p>
        </p:txBody>
      </p:sp>
      <p:sp>
        <p:nvSpPr>
          <p:cNvPr id="9" name="Прямоугольник: скругленные углы 8"/>
          <p:cNvSpPr/>
          <p:nvPr/>
        </p:nvSpPr>
        <p:spPr>
          <a:xfrm>
            <a:off x="252413" y="5284788"/>
            <a:ext cx="2847975" cy="1079500"/>
          </a:xfrm>
          <a:prstGeom prst="roundRect">
            <a:avLst/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Национальная экономика</a:t>
            </a:r>
          </a:p>
          <a:p>
            <a:pPr algn="ctr" eaLnBrk="1" hangingPunct="1">
              <a:lnSpc>
                <a:spcPct val="150000"/>
              </a:lnSpc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47 526</a:t>
            </a:r>
          </a:p>
          <a:p>
            <a:pPr algn="ctr" eaLnBrk="1" hangingPunct="1">
              <a:lnSpc>
                <a:spcPct val="150000"/>
              </a:lnSpc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3,28%</a:t>
            </a:r>
          </a:p>
        </p:txBody>
      </p:sp>
      <p:sp>
        <p:nvSpPr>
          <p:cNvPr id="21511" name="TextBox 9"/>
          <p:cNvSpPr txBox="1">
            <a:spLocks noChangeArrowheads="1"/>
          </p:cNvSpPr>
          <p:nvPr/>
        </p:nvSpPr>
        <p:spPr bwMode="auto">
          <a:xfrm>
            <a:off x="8027988" y="1179513"/>
            <a:ext cx="9017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ru-RU" altLang="ru-RU" sz="1400" b="1">
                <a:latin typeface="Times New Roman" pitchFamily="18" charset="0"/>
                <a:cs typeface="Times New Roman" pitchFamily="18" charset="0"/>
              </a:rPr>
              <a:t>тыс. руб.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419100" y="1982788"/>
            <a:ext cx="438150" cy="531812"/>
          </a:xfrm>
          <a:prstGeom prst="rect">
            <a:avLst/>
          </a:prstGeom>
          <a:blipFill rotWithShape="1">
            <a:blip r:embed="rId3" cstate="print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Прямоугольник 15"/>
          <p:cNvSpPr/>
          <p:nvPr/>
        </p:nvSpPr>
        <p:spPr>
          <a:xfrm>
            <a:off x="349250" y="4454525"/>
            <a:ext cx="490538" cy="493713"/>
          </a:xfrm>
          <a:prstGeom prst="rect">
            <a:avLst/>
          </a:prstGeom>
          <a:blipFill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eaLnBrk="1" hangingPunct="1">
              <a:defRPr/>
            </a:pPr>
            <a:endParaRPr lang="ru-RU" dirty="0"/>
          </a:p>
        </p:txBody>
      </p:sp>
      <p:pic>
        <p:nvPicPr>
          <p:cNvPr id="21514" name="Рисунок 17" descr="Солдат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336550" y="3084513"/>
            <a:ext cx="601663" cy="673100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Прямоугольник 20"/>
          <p:cNvSpPr/>
          <p:nvPr/>
        </p:nvSpPr>
        <p:spPr>
          <a:xfrm>
            <a:off x="411163" y="5707063"/>
            <a:ext cx="527050" cy="512762"/>
          </a:xfrm>
          <a:prstGeom prst="rect">
            <a:avLst/>
          </a:prstGeom>
          <a:blipFill rotWithShape="1">
            <a:blip r:embed="rId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2" name="Прямоугольник: скругленные углы 21"/>
          <p:cNvSpPr/>
          <p:nvPr/>
        </p:nvSpPr>
        <p:spPr>
          <a:xfrm>
            <a:off x="3306763" y="1592263"/>
            <a:ext cx="2736850" cy="1081087"/>
          </a:xfrm>
          <a:prstGeom prst="roundRect">
            <a:avLst/>
          </a:prstGeom>
          <a:ln>
            <a:solidFill>
              <a:srgbClr val="0099FF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Жилищно-коммунальное хозяйство</a:t>
            </a:r>
          </a:p>
          <a:p>
            <a:pPr algn="ctr" eaLnBrk="1" hangingPunct="1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345 967</a:t>
            </a:r>
          </a:p>
          <a:p>
            <a:pPr algn="ctr" eaLnBrk="1" hangingPunct="1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23,86%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3467100" y="2005013"/>
            <a:ext cx="492125" cy="488950"/>
          </a:xfrm>
          <a:prstGeom prst="rect">
            <a:avLst/>
          </a:prstGeom>
          <a:blipFill rotWithShape="1">
            <a:blip r:embed="rId7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6" name="Прямоугольник: скругленные углы 25"/>
          <p:cNvSpPr/>
          <p:nvPr/>
        </p:nvSpPr>
        <p:spPr>
          <a:xfrm>
            <a:off x="3279775" y="2854325"/>
            <a:ext cx="2735263" cy="1022350"/>
          </a:xfrm>
          <a:prstGeom prst="roundRect">
            <a:avLst/>
          </a:prstGeom>
          <a:ln>
            <a:solidFill>
              <a:srgbClr val="0099FF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50000"/>
              </a:lnSpc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Охрана окружающей среды </a:t>
            </a:r>
          </a:p>
          <a:p>
            <a:pPr algn="ctr" eaLnBrk="1" hangingPunct="1">
              <a:lnSpc>
                <a:spcPct val="150000"/>
              </a:lnSpc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200 079</a:t>
            </a:r>
          </a:p>
          <a:p>
            <a:pPr algn="ctr" eaLnBrk="1" hangingPunct="1">
              <a:lnSpc>
                <a:spcPct val="150000"/>
              </a:lnSpc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13,8%</a:t>
            </a:r>
          </a:p>
          <a:p>
            <a:pPr algn="ctr" eaLnBrk="1" hangingPunct="1">
              <a:lnSpc>
                <a:spcPct val="150000"/>
              </a:lnSpc>
              <a:defRPr/>
            </a:pP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3492500" y="3232150"/>
            <a:ext cx="573088" cy="498475"/>
          </a:xfrm>
          <a:prstGeom prst="rect">
            <a:avLst/>
          </a:prstGeom>
          <a:blipFill rotWithShape="1">
            <a:blip r:embed="rId8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0" name="Прямоугольник: скругленные углы 29"/>
          <p:cNvSpPr/>
          <p:nvPr/>
        </p:nvSpPr>
        <p:spPr>
          <a:xfrm>
            <a:off x="3313113" y="4022725"/>
            <a:ext cx="2736850" cy="1062038"/>
          </a:xfrm>
          <a:prstGeom prst="roundRect">
            <a:avLst/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Образование</a:t>
            </a:r>
          </a:p>
          <a:p>
            <a:pPr algn="ctr" eaLnBrk="1" hangingPunct="1">
              <a:lnSpc>
                <a:spcPct val="150000"/>
              </a:lnSpc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244 945</a:t>
            </a:r>
          </a:p>
          <a:p>
            <a:pPr algn="ctr" eaLnBrk="1" hangingPunct="1">
              <a:lnSpc>
                <a:spcPct val="150000"/>
              </a:lnSpc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16,89%</a:t>
            </a:r>
          </a:p>
        </p:txBody>
      </p:sp>
      <p:sp>
        <p:nvSpPr>
          <p:cNvPr id="33" name="Прямоугольник 32"/>
          <p:cNvSpPr/>
          <p:nvPr/>
        </p:nvSpPr>
        <p:spPr>
          <a:xfrm>
            <a:off x="3492500" y="4254500"/>
            <a:ext cx="539750" cy="639763"/>
          </a:xfrm>
          <a:prstGeom prst="rect">
            <a:avLst/>
          </a:prstGeom>
          <a:blipFill rotWithShape="1">
            <a:blip r:embed="rId9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4" name="Прямоугольник: скругленные углы 33"/>
          <p:cNvSpPr/>
          <p:nvPr/>
        </p:nvSpPr>
        <p:spPr>
          <a:xfrm>
            <a:off x="3303588" y="5265738"/>
            <a:ext cx="2736850" cy="1062037"/>
          </a:xfrm>
          <a:prstGeom prst="roundRect">
            <a:avLst/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Культура и кинематография</a:t>
            </a:r>
          </a:p>
          <a:p>
            <a:pPr algn="ctr" eaLnBrk="1" hangingPunct="1">
              <a:lnSpc>
                <a:spcPct val="150000"/>
              </a:lnSpc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65 678</a:t>
            </a:r>
          </a:p>
          <a:p>
            <a:pPr algn="ctr" eaLnBrk="1" hangingPunct="1">
              <a:lnSpc>
                <a:spcPct val="150000"/>
              </a:lnSpc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4,5%</a:t>
            </a:r>
          </a:p>
        </p:txBody>
      </p:sp>
      <p:sp>
        <p:nvSpPr>
          <p:cNvPr id="37" name="Прямоугольник 36"/>
          <p:cNvSpPr/>
          <p:nvPr/>
        </p:nvSpPr>
        <p:spPr>
          <a:xfrm>
            <a:off x="3451225" y="5707063"/>
            <a:ext cx="487363" cy="515937"/>
          </a:xfrm>
          <a:prstGeom prst="rect">
            <a:avLst/>
          </a:prstGeom>
          <a:blipFill rotWithShape="1">
            <a:blip r:embed="rId10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8" name="Прямоугольник: скругленные углы 37"/>
          <p:cNvSpPr/>
          <p:nvPr/>
        </p:nvSpPr>
        <p:spPr>
          <a:xfrm>
            <a:off x="6249988" y="1627188"/>
            <a:ext cx="2649537" cy="1041400"/>
          </a:xfrm>
          <a:prstGeom prst="roundRect">
            <a:avLst/>
          </a:prstGeom>
          <a:ln>
            <a:solidFill>
              <a:srgbClr val="0099FF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Социальная политика</a:t>
            </a:r>
          </a:p>
          <a:p>
            <a:pPr algn="ctr" eaLnBrk="1" hangingPunct="1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14 836</a:t>
            </a:r>
          </a:p>
          <a:p>
            <a:pPr algn="ctr" eaLnBrk="1" hangingPunct="1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1,02%</a:t>
            </a:r>
          </a:p>
        </p:txBody>
      </p:sp>
      <p:sp>
        <p:nvSpPr>
          <p:cNvPr id="39" name="Прямоугольник: скругленные углы 38"/>
          <p:cNvSpPr/>
          <p:nvPr/>
        </p:nvSpPr>
        <p:spPr>
          <a:xfrm>
            <a:off x="6249988" y="2833688"/>
            <a:ext cx="2649537" cy="1022350"/>
          </a:xfrm>
          <a:prstGeom prst="roundRect">
            <a:avLst/>
          </a:prstGeom>
          <a:ln>
            <a:solidFill>
              <a:srgbClr val="0099FF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Физическая культура и спорт</a:t>
            </a:r>
          </a:p>
          <a:p>
            <a:pPr algn="ctr" eaLnBrk="1" hangingPunct="1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361 640</a:t>
            </a:r>
          </a:p>
          <a:p>
            <a:pPr algn="ctr" eaLnBrk="1" hangingPunct="1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24,9%</a:t>
            </a:r>
          </a:p>
        </p:txBody>
      </p:sp>
      <p:sp>
        <p:nvSpPr>
          <p:cNvPr id="40" name="Прямоугольник: скругленные углы 39"/>
          <p:cNvSpPr/>
          <p:nvPr/>
        </p:nvSpPr>
        <p:spPr>
          <a:xfrm>
            <a:off x="6270625" y="4022725"/>
            <a:ext cx="2628900" cy="1062038"/>
          </a:xfrm>
          <a:prstGeom prst="roundRect">
            <a:avLst/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eaLnBrk="1" hangingPunct="1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массовой информации</a:t>
            </a:r>
          </a:p>
          <a:p>
            <a:pPr algn="ctr" eaLnBrk="1" hangingPunct="1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5 311</a:t>
            </a:r>
          </a:p>
          <a:p>
            <a:pPr algn="ctr" eaLnBrk="1" hangingPunct="1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0,37%</a:t>
            </a:r>
          </a:p>
          <a:p>
            <a:pPr algn="ctr" eaLnBrk="1" hangingPunct="1">
              <a:defRPr/>
            </a:pP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Прямоугольник: скругленные углы 40"/>
          <p:cNvSpPr/>
          <p:nvPr/>
        </p:nvSpPr>
        <p:spPr>
          <a:xfrm>
            <a:off x="6270625" y="5248275"/>
            <a:ext cx="2620963" cy="1062038"/>
          </a:xfrm>
          <a:prstGeom prst="roundRect">
            <a:avLst/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Обслуживание муниципального долга</a:t>
            </a:r>
          </a:p>
          <a:p>
            <a:pPr algn="ctr" eaLnBrk="1" hangingPunct="1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</a:t>
            </a:r>
          </a:p>
          <a:p>
            <a:pPr algn="ctr" eaLnBrk="1" hangingPunct="1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0,0013%</a:t>
            </a:r>
          </a:p>
        </p:txBody>
      </p:sp>
      <p:sp>
        <p:nvSpPr>
          <p:cNvPr id="44" name="Прямоугольник 43"/>
          <p:cNvSpPr/>
          <p:nvPr/>
        </p:nvSpPr>
        <p:spPr>
          <a:xfrm>
            <a:off x="6372225" y="2060848"/>
            <a:ext cx="471488" cy="512490"/>
          </a:xfrm>
          <a:prstGeom prst="rect">
            <a:avLst/>
          </a:prstGeom>
          <a:blipFill rotWithShape="1">
            <a:blip r:embed="rId11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7" name="Прямоугольник 46"/>
          <p:cNvSpPr/>
          <p:nvPr/>
        </p:nvSpPr>
        <p:spPr>
          <a:xfrm>
            <a:off x="6429375" y="3319463"/>
            <a:ext cx="461963" cy="390525"/>
          </a:xfrm>
          <a:prstGeom prst="rect">
            <a:avLst/>
          </a:prstGeom>
          <a:blipFill rotWithShape="1">
            <a:blip r:embed="rId12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0" name="Прямоугольник 49"/>
          <p:cNvSpPr/>
          <p:nvPr/>
        </p:nvSpPr>
        <p:spPr>
          <a:xfrm>
            <a:off x="6399213" y="4429125"/>
            <a:ext cx="500062" cy="546100"/>
          </a:xfrm>
          <a:prstGeom prst="rect">
            <a:avLst/>
          </a:prstGeom>
          <a:blipFill rotWithShape="1">
            <a:blip r:embed="rId1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21531" name="Рисунок 2"/>
          <p:cNvPicPr>
            <a:picLocks noChangeAspect="1" noChangeArrowheads="1"/>
          </p:cNvPicPr>
          <p:nvPr/>
        </p:nvPicPr>
        <p:blipFill>
          <a:blip r:embed="rId14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6372225" y="5794375"/>
            <a:ext cx="647700" cy="425450"/>
          </a:xfrm>
          <a:prstGeom prst="rect">
            <a:avLst/>
          </a:prstGeom>
          <a:noFill/>
          <a:ln>
            <a:noFill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0C9"/>
            </a:gs>
            <a:gs pos="64999">
              <a:srgbClr val="F0EBD5"/>
            </a:gs>
            <a:gs pos="100000">
              <a:srgbClr val="D1C39F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Box 2"/>
          <p:cNvSpPr txBox="1">
            <a:spLocks noChangeArrowheads="1"/>
          </p:cNvSpPr>
          <p:nvPr/>
        </p:nvSpPr>
        <p:spPr bwMode="auto">
          <a:xfrm>
            <a:off x="192088" y="241300"/>
            <a:ext cx="6442075" cy="4032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defTabSz="6858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70000"/>
              </a:lnSpc>
              <a:spcBef>
                <a:spcPct val="0"/>
              </a:spcBef>
              <a:buFontTx/>
              <a:buNone/>
              <a:defRPr/>
            </a:pPr>
            <a:r>
              <a:rPr lang="ru-RU" altLang="ru-RU" sz="2800" b="1" dirty="0">
                <a:solidFill>
                  <a:srgbClr val="0099FF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0100 Общегосударственные вопросы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3122124"/>
              </p:ext>
            </p:extLst>
          </p:nvPr>
        </p:nvGraphicFramePr>
        <p:xfrm>
          <a:off x="3481388" y="1970088"/>
          <a:ext cx="5540374" cy="3429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066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11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8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5068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290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0102</a:t>
                      </a:r>
                    </a:p>
                  </a:txBody>
                  <a:tcPr marL="7143" marR="7143" marT="7138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3 346,40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3 344,95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99,96%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9009779"/>
              </p:ext>
            </p:extLst>
          </p:nvPr>
        </p:nvGraphicFramePr>
        <p:xfrm>
          <a:off x="3492500" y="2505075"/>
          <a:ext cx="5518150" cy="3429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958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18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51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4526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2900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0103</a:t>
                      </a:r>
                    </a:p>
                  </a:txBody>
                  <a:tcPr marL="7142" marR="7142" marT="7109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10 751,93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10 751,37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99,99%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8836385"/>
              </p:ext>
            </p:extLst>
          </p:nvPr>
        </p:nvGraphicFramePr>
        <p:xfrm>
          <a:off x="3492500" y="3038475"/>
          <a:ext cx="5540375" cy="34131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959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19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79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646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1313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0104</a:t>
                      </a:r>
                    </a:p>
                  </a:txBody>
                  <a:tcPr marL="7143" marR="7143" marT="7124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35 448,35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35 186,61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99,26%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3791053"/>
              </p:ext>
            </p:extLst>
          </p:nvPr>
        </p:nvGraphicFramePr>
        <p:xfrm>
          <a:off x="3492500" y="3571875"/>
          <a:ext cx="5540376" cy="34131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959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19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87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5068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1313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0105</a:t>
                      </a:r>
                    </a:p>
                  </a:txBody>
                  <a:tcPr marL="7143" marR="7143" marT="7126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17,78</a:t>
                      </a:r>
                    </a:p>
                  </a:txBody>
                  <a:tcPr marL="7143" marR="7143" marT="7126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17,78</a:t>
                      </a:r>
                    </a:p>
                  </a:txBody>
                  <a:tcPr marL="7143" marR="7143" marT="7126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100%</a:t>
                      </a:r>
                    </a:p>
                  </a:txBody>
                  <a:tcPr marL="7143" marR="7143" marT="7126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9119776"/>
              </p:ext>
            </p:extLst>
          </p:nvPr>
        </p:nvGraphicFramePr>
        <p:xfrm>
          <a:off x="3492500" y="4105275"/>
          <a:ext cx="5540375" cy="34131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959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19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924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4014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1313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0106</a:t>
                      </a:r>
                    </a:p>
                  </a:txBody>
                  <a:tcPr marL="7143" marR="7143" marT="712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3 250,14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3 221,80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99,13%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3492500" y="941388"/>
          <a:ext cx="5540375" cy="838200"/>
        </p:xfrm>
        <a:graphic>
          <a:graphicData uri="http://schemas.openxmlformats.org/drawingml/2006/table">
            <a:tbl>
              <a:tblPr firstRow="1" firstCol="1" bandRow="1">
                <a:effectLst/>
                <a:tableStyleId>{5C22544A-7EE6-4342-B048-85BDC9FD1C3A}</a:tableStyleId>
              </a:tblPr>
              <a:tblGrid>
                <a:gridCol w="12960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20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80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6424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038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РАЗДЕЛ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ПЛАН</a:t>
                      </a: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ФАКТ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2615" name="TextBox 15"/>
          <p:cNvSpPr txBox="1">
            <a:spLocks noChangeArrowheads="1"/>
          </p:cNvSpPr>
          <p:nvPr/>
        </p:nvSpPr>
        <p:spPr bwMode="auto">
          <a:xfrm>
            <a:off x="7918450" y="692150"/>
            <a:ext cx="9017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685800" eaLnBrk="1" hangingPunct="1"/>
            <a:r>
              <a:rPr lang="ru-RU" altLang="ru-RU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тыс. руб</a:t>
            </a:r>
            <a:r>
              <a:rPr lang="ru-RU" altLang="ru-RU" sz="1400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6884180" y="153951"/>
            <a:ext cx="822325" cy="557213"/>
          </a:xfrm>
          <a:prstGeom prst="rect">
            <a:avLst/>
          </a:prstGeom>
          <a:blipFill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917125"/>
              </p:ext>
            </p:extLst>
          </p:nvPr>
        </p:nvGraphicFramePr>
        <p:xfrm>
          <a:off x="3491880" y="4653136"/>
          <a:ext cx="5541963" cy="3429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971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21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6453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2900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0113</a:t>
                      </a:r>
                    </a:p>
                  </a:txBody>
                  <a:tcPr marL="7145" marR="7145" marT="7159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79 187,70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77 571,82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97,96%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2631" name="TextBox 25"/>
          <p:cNvSpPr txBox="1">
            <a:spLocks noChangeArrowheads="1"/>
          </p:cNvSpPr>
          <p:nvPr/>
        </p:nvSpPr>
        <p:spPr bwMode="auto">
          <a:xfrm>
            <a:off x="0" y="2062163"/>
            <a:ext cx="349091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685800" eaLnBrk="1" hangingPunct="1"/>
            <a:r>
              <a:rPr lang="ru-RU" altLang="ru-RU" sz="1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Причины неисполнения плановых показателей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179512" y="3933056"/>
            <a:ext cx="3222625" cy="561975"/>
          </a:xfrm>
          <a:prstGeom prst="roundRect">
            <a:avLst/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Экономия, сложившаяся по результатам проведения конкурентных процедур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111125" y="2570163"/>
            <a:ext cx="3222625" cy="1123950"/>
          </a:xfrm>
          <a:prstGeom prst="roundRect">
            <a:avLst/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Экономия расходов на служебные командировки, заявительный характер выплаты  компенсации расходов на оплату стоимости проезда и провоза багажа к месту использования отпуска</a:t>
            </a:r>
          </a:p>
        </p:txBody>
      </p:sp>
      <p:sp>
        <p:nvSpPr>
          <p:cNvPr id="19" name="Выноска: стрелка вправо 18"/>
          <p:cNvSpPr/>
          <p:nvPr/>
        </p:nvSpPr>
        <p:spPr>
          <a:xfrm>
            <a:off x="200025" y="796925"/>
            <a:ext cx="2725738" cy="1123950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77255"/>
            </a:avLst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 132 002,30</a:t>
            </a:r>
          </a:p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 130 094,33</a:t>
            </a:r>
          </a:p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Исполнено 98,55%</a:t>
            </a:r>
          </a:p>
          <a:p>
            <a:pPr algn="ctr" eaLnBrk="1" hangingPunct="1">
              <a:defRPr/>
            </a:pPr>
            <a:endParaRPr lang="ru-RU" dirty="0"/>
          </a:p>
        </p:txBody>
      </p:sp>
      <p:graphicFrame>
        <p:nvGraphicFramePr>
          <p:cNvPr id="28" name="Таблица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7577034"/>
              </p:ext>
            </p:extLst>
          </p:nvPr>
        </p:nvGraphicFramePr>
        <p:xfrm>
          <a:off x="3491880" y="5229200"/>
          <a:ext cx="5541963" cy="533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11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86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740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48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74786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ИТОГО:</a:t>
                      </a:r>
                    </a:p>
                    <a:p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0" marR="9142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132 002,30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130 094,33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98,55%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0C9"/>
            </a:gs>
            <a:gs pos="64999">
              <a:srgbClr val="F0EBD5"/>
            </a:gs>
            <a:gs pos="100000">
              <a:srgbClr val="D1C39F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Box 2"/>
          <p:cNvSpPr txBox="1">
            <a:spLocks noChangeArrowheads="1"/>
          </p:cNvSpPr>
          <p:nvPr/>
        </p:nvSpPr>
        <p:spPr bwMode="auto">
          <a:xfrm>
            <a:off x="292100" y="382588"/>
            <a:ext cx="6442075" cy="4016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defTabSz="6858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7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ru-RU" altLang="ru-RU" sz="2800" b="1" dirty="0">
                <a:solidFill>
                  <a:srgbClr val="0099FF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0200 Национальная оборона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8457082"/>
              </p:ext>
            </p:extLst>
          </p:nvPr>
        </p:nvGraphicFramePr>
        <p:xfrm>
          <a:off x="3492500" y="2017713"/>
          <a:ext cx="5540374" cy="4032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959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19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8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5068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03225"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0203</a:t>
                      </a:r>
                    </a:p>
                  </a:txBody>
                  <a:tcPr marL="7143" marR="7143" marT="714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544,37</a:t>
                      </a:r>
                    </a:p>
                  </a:txBody>
                  <a:tcPr marL="7143" marR="7143" marT="714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544,37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143" marR="7143" marT="714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100%</a:t>
                      </a:r>
                    </a:p>
                  </a:txBody>
                  <a:tcPr marL="7143" marR="7143" marT="714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3492500" y="996950"/>
          <a:ext cx="5540375" cy="8382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960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20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80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6424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62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РАЗДЕЛ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ПЛАН</a:t>
                      </a: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ФАКТ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3579" name="TextBox 15"/>
          <p:cNvSpPr txBox="1">
            <a:spLocks noChangeArrowheads="1"/>
          </p:cNvSpPr>
          <p:nvPr/>
        </p:nvSpPr>
        <p:spPr bwMode="auto">
          <a:xfrm>
            <a:off x="7812088" y="590550"/>
            <a:ext cx="9017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685800" eaLnBrk="1" hangingPunct="1"/>
            <a:r>
              <a:rPr lang="ru-RU" altLang="ru-RU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тыс. руб</a:t>
            </a:r>
            <a:r>
              <a:rPr lang="ru-RU" altLang="ru-RU" sz="1400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9" name="Выноска: стрелка вправо 18"/>
          <p:cNvSpPr/>
          <p:nvPr/>
        </p:nvSpPr>
        <p:spPr>
          <a:xfrm>
            <a:off x="287338" y="984250"/>
            <a:ext cx="2725737" cy="1123950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77255"/>
            </a:avLst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 544,37</a:t>
            </a:r>
          </a:p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 544,37 Исполнено 100%</a:t>
            </a:r>
          </a:p>
          <a:p>
            <a:pPr algn="ctr" eaLnBrk="1" hangingPunct="1">
              <a:defRPr/>
            </a:pP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23581" name="Рисунок 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5934670" y="235841"/>
            <a:ext cx="603250" cy="669925"/>
          </a:xfrm>
          <a:prstGeom prst="rect">
            <a:avLst/>
          </a:prstGeom>
          <a:noFill/>
          <a:ln>
            <a:noFill/>
          </a:ln>
        </p:spPr>
      </p:pic>
      <p:sp>
        <p:nvSpPr>
          <p:cNvPr id="23582" name="TextBox 6"/>
          <p:cNvSpPr txBox="1">
            <a:spLocks noChangeArrowheads="1"/>
          </p:cNvSpPr>
          <p:nvPr/>
        </p:nvSpPr>
        <p:spPr bwMode="auto">
          <a:xfrm>
            <a:off x="271463" y="2706688"/>
            <a:ext cx="5761037" cy="4016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defTabSz="6858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7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ru-RU" altLang="ru-RU" sz="2800" b="1" dirty="0">
                <a:solidFill>
                  <a:srgbClr val="0099FF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0300 Национальная безопасность</a:t>
            </a:r>
          </a:p>
        </p:txBody>
      </p:sp>
      <p:sp>
        <p:nvSpPr>
          <p:cNvPr id="9" name="Выноска: стрелка вправо 8"/>
          <p:cNvSpPr/>
          <p:nvPr/>
        </p:nvSpPr>
        <p:spPr>
          <a:xfrm>
            <a:off x="287338" y="3246438"/>
            <a:ext cx="2725737" cy="1123950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77255"/>
            </a:avLst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 33 399,90</a:t>
            </a:r>
          </a:p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 33 191,55</a:t>
            </a:r>
          </a:p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Исполнено 99,38%</a:t>
            </a:r>
          </a:p>
          <a:p>
            <a:pPr algn="ctr" eaLnBrk="1" hangingPunct="1">
              <a:defRPr/>
            </a:pPr>
            <a:endParaRPr lang="ru-RU" dirty="0">
              <a:solidFill>
                <a:srgbClr val="FF0000"/>
              </a:solidFill>
            </a:endParaRPr>
          </a:p>
        </p:txBody>
      </p:sp>
      <p:graphicFrame>
        <p:nvGraphicFramePr>
          <p:cNvPr id="13" name="Таблица 13"/>
          <p:cNvGraphicFramePr>
            <a:graphicFrameLocks noGrp="1"/>
          </p:cNvGraphicFramePr>
          <p:nvPr/>
        </p:nvGraphicFramePr>
        <p:xfrm>
          <a:off x="3492500" y="3346450"/>
          <a:ext cx="5540376" cy="594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50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50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509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50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43317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РАЗДЕЛ</a:t>
                      </a:r>
                    </a:p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ПЛАН</a:t>
                      </a: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ФАКТ</a:t>
                      </a: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4" name="Таблица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5109569"/>
              </p:ext>
            </p:extLst>
          </p:nvPr>
        </p:nvGraphicFramePr>
        <p:xfrm>
          <a:off x="3492500" y="4311650"/>
          <a:ext cx="5540376" cy="3921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50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50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509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50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92113">
                <a:tc>
                  <a:txBody>
                    <a:bodyPr/>
                    <a:lstStyle/>
                    <a:p>
                      <a:pPr algn="ctr"/>
                      <a:r>
                        <a:rPr lang="ru-RU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0304</a:t>
                      </a:r>
                    </a:p>
                  </a:txBody>
                  <a:tcPr marT="45741" marB="45741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1 396,23</a:t>
                      </a:r>
                      <a:endParaRPr lang="ru-RU" sz="1100" b="0" i="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T="45741" marB="45741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1 394,22</a:t>
                      </a:r>
                    </a:p>
                  </a:txBody>
                  <a:tcPr marT="45741" marB="45741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99,86%</a:t>
                      </a:r>
                    </a:p>
                  </a:txBody>
                  <a:tcPr marT="45741" marB="45741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7" name="Таблица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9615419"/>
              </p:ext>
            </p:extLst>
          </p:nvPr>
        </p:nvGraphicFramePr>
        <p:xfrm>
          <a:off x="3492500" y="5505450"/>
          <a:ext cx="5557840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94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94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94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94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1475">
                <a:tc>
                  <a:txBody>
                    <a:bodyPr/>
                    <a:lstStyle/>
                    <a:p>
                      <a:pPr algn="ctr"/>
                      <a:r>
                        <a:rPr lang="ru-RU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0314</a:t>
                      </a:r>
                    </a:p>
                  </a:txBody>
                  <a:tcPr marL="91428" marR="91428" marT="45798" marB="45798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3 694,40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3 694,40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100%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1" name="Таблица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2621234"/>
              </p:ext>
            </p:extLst>
          </p:nvPr>
        </p:nvGraphicFramePr>
        <p:xfrm>
          <a:off x="3492500" y="4908550"/>
          <a:ext cx="5540376" cy="3921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50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50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509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50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92113">
                <a:tc>
                  <a:txBody>
                    <a:bodyPr/>
                    <a:lstStyle/>
                    <a:p>
                      <a:pPr algn="ctr"/>
                      <a:r>
                        <a:rPr lang="ru-RU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0310</a:t>
                      </a:r>
                    </a:p>
                  </a:txBody>
                  <a:tcPr marT="45603" marB="45603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28 309,27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28 102,93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99,27%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7507" name="Прямоугольник 17506"/>
          <p:cNvSpPr/>
          <p:nvPr/>
        </p:nvSpPr>
        <p:spPr>
          <a:xfrm>
            <a:off x="6047383" y="2677979"/>
            <a:ext cx="490537" cy="493713"/>
          </a:xfrm>
          <a:prstGeom prst="rect">
            <a:avLst/>
          </a:prstGeom>
          <a:blipFill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eaLnBrk="1" hangingPunct="1">
              <a:defRPr/>
            </a:pPr>
            <a:endParaRPr lang="ru-RU" dirty="0"/>
          </a:p>
        </p:txBody>
      </p:sp>
      <p:sp>
        <p:nvSpPr>
          <p:cNvPr id="23637" name="TextBox 2"/>
          <p:cNvSpPr txBox="1">
            <a:spLocks noChangeArrowheads="1"/>
          </p:cNvSpPr>
          <p:nvPr/>
        </p:nvSpPr>
        <p:spPr bwMode="auto">
          <a:xfrm>
            <a:off x="7812088" y="2940050"/>
            <a:ext cx="901700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1400" b="1">
                <a:latin typeface="Times New Roman" pitchFamily="18" charset="0"/>
                <a:cs typeface="Times New Roman" pitchFamily="18" charset="0"/>
              </a:rPr>
              <a:t>тыс. руб.</a:t>
            </a:r>
          </a:p>
        </p:txBody>
      </p:sp>
      <p:graphicFrame>
        <p:nvGraphicFramePr>
          <p:cNvPr id="4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0205867"/>
              </p:ext>
            </p:extLst>
          </p:nvPr>
        </p:nvGraphicFramePr>
        <p:xfrm>
          <a:off x="3492500" y="6081713"/>
          <a:ext cx="5557840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94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94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94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94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1475"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ИТОГО</a:t>
                      </a:r>
                    </a:p>
                  </a:txBody>
                  <a:tcPr marT="45603" marB="45603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33 399,90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33 191,55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99,38%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0C9"/>
            </a:gs>
            <a:gs pos="64999">
              <a:srgbClr val="F0EBD5"/>
            </a:gs>
            <a:gs pos="100000">
              <a:srgbClr val="D1C39F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Box 2"/>
          <p:cNvSpPr txBox="1">
            <a:spLocks noChangeArrowheads="1"/>
          </p:cNvSpPr>
          <p:nvPr/>
        </p:nvSpPr>
        <p:spPr bwMode="auto">
          <a:xfrm>
            <a:off x="319088" y="533400"/>
            <a:ext cx="6442075" cy="4032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defTabSz="6858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7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ru-RU" altLang="ru-RU" sz="2800" b="1" dirty="0">
                <a:solidFill>
                  <a:srgbClr val="0099FF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0400 Национальная экономика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1090709"/>
              </p:ext>
            </p:extLst>
          </p:nvPr>
        </p:nvGraphicFramePr>
        <p:xfrm>
          <a:off x="3489325" y="2592388"/>
          <a:ext cx="5540374" cy="39211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959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19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8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5068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92112"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0405</a:t>
                      </a:r>
                    </a:p>
                  </a:txBody>
                  <a:tcPr marL="7143" marR="7143" marT="713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1 295,91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924,46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71,34%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3460750" y="1541463"/>
          <a:ext cx="5540375" cy="8382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960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20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80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6424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873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РАЗДЕЛ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ПЛАН</a:t>
                      </a: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ФАКТ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4603" name="TextBox 15"/>
          <p:cNvSpPr txBox="1">
            <a:spLocks noChangeArrowheads="1"/>
          </p:cNvSpPr>
          <p:nvPr/>
        </p:nvSpPr>
        <p:spPr bwMode="auto">
          <a:xfrm>
            <a:off x="7894638" y="1020763"/>
            <a:ext cx="9017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685800" eaLnBrk="1" hangingPunct="1"/>
            <a:r>
              <a:rPr lang="ru-RU" altLang="ru-RU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тыс. руб</a:t>
            </a:r>
            <a:r>
              <a:rPr lang="ru-RU" altLang="ru-RU" sz="1400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9" name="Выноска: стрелка вправо 18"/>
          <p:cNvSpPr/>
          <p:nvPr/>
        </p:nvSpPr>
        <p:spPr>
          <a:xfrm>
            <a:off x="358775" y="1531938"/>
            <a:ext cx="2727325" cy="1123950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77255"/>
            </a:avLst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 51 377,29</a:t>
            </a:r>
          </a:p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 47 526,11</a:t>
            </a:r>
          </a:p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Исполнено 92,50%</a:t>
            </a:r>
          </a:p>
          <a:p>
            <a:pPr algn="ctr" eaLnBrk="1" hangingPunct="1">
              <a:defRPr/>
            </a:pPr>
            <a:endParaRPr lang="ru-RU" dirty="0">
              <a:solidFill>
                <a:srgbClr val="FF0000"/>
              </a:solidFill>
            </a:endParaRPr>
          </a:p>
        </p:txBody>
      </p:sp>
      <p:graphicFrame>
        <p:nvGraphicFramePr>
          <p:cNvPr id="14" name="Таблица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860696"/>
              </p:ext>
            </p:extLst>
          </p:nvPr>
        </p:nvGraphicFramePr>
        <p:xfrm>
          <a:off x="3489325" y="3170238"/>
          <a:ext cx="5540376" cy="3921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780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328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444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50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92112">
                <a:tc>
                  <a:txBody>
                    <a:bodyPr/>
                    <a:lstStyle/>
                    <a:p>
                      <a:pPr algn="ctr"/>
                      <a:r>
                        <a:rPr lang="ru-RU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0409</a:t>
                      </a:r>
                    </a:p>
                  </a:txBody>
                  <a:tcPr marT="45741" marB="45741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49 792,00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46 316,52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93,02%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7" name="Таблица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5678182"/>
              </p:ext>
            </p:extLst>
          </p:nvPr>
        </p:nvGraphicFramePr>
        <p:xfrm>
          <a:off x="3509963" y="4352925"/>
          <a:ext cx="5557836" cy="3921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38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21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523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94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92113">
                <a:tc>
                  <a:txBody>
                    <a:bodyPr/>
                    <a:lstStyle/>
                    <a:p>
                      <a:pPr algn="ctr"/>
                      <a:r>
                        <a:rPr lang="ru-RU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0412</a:t>
                      </a:r>
                    </a:p>
                  </a:txBody>
                  <a:tcPr marL="91428" marR="91428" marT="45798" marB="45798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253,20</a:t>
                      </a:r>
                    </a:p>
                  </a:txBody>
                  <a:tcPr marL="91428" marR="91428" marT="45798" marB="45798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253,20</a:t>
                      </a:r>
                    </a:p>
                  </a:txBody>
                  <a:tcPr marL="91428" marR="91428" marT="45798" marB="45798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100%</a:t>
                      </a:r>
                    </a:p>
                  </a:txBody>
                  <a:tcPr marL="91428" marR="91428" marT="45798" marB="45798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1" name="Таблица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3177563"/>
              </p:ext>
            </p:extLst>
          </p:nvPr>
        </p:nvGraphicFramePr>
        <p:xfrm>
          <a:off x="3489325" y="3775075"/>
          <a:ext cx="5557839" cy="3921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20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69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724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635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92113">
                <a:tc>
                  <a:txBody>
                    <a:bodyPr/>
                    <a:lstStyle/>
                    <a:p>
                      <a:pPr algn="ctr"/>
                      <a:r>
                        <a:rPr lang="ru-RU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0410</a:t>
                      </a:r>
                    </a:p>
                  </a:txBody>
                  <a:tcPr marT="45603" marB="45603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36,18</a:t>
                      </a:r>
                    </a:p>
                  </a:txBody>
                  <a:tcPr marT="45603" marB="45603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31,93</a:t>
                      </a:r>
                    </a:p>
                  </a:txBody>
                  <a:tcPr marT="45603" marB="45603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88,24%</a:t>
                      </a:r>
                    </a:p>
                  </a:txBody>
                  <a:tcPr marT="45603" marB="45603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7" name="Скругленный прямоугольник 24"/>
          <p:cNvSpPr/>
          <p:nvPr/>
        </p:nvSpPr>
        <p:spPr>
          <a:xfrm>
            <a:off x="133350" y="4352925"/>
            <a:ext cx="3176588" cy="558800"/>
          </a:xfrm>
          <a:prstGeom prst="roundRect">
            <a:avLst/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Оплата по договорам по ремонту автомобильных дорог общего пользования произведена за фактически выполненные работы </a:t>
            </a:r>
          </a:p>
        </p:txBody>
      </p:sp>
      <p:sp>
        <p:nvSpPr>
          <p:cNvPr id="24642" name="TextBox 40"/>
          <p:cNvSpPr txBox="1">
            <a:spLocks noChangeArrowheads="1"/>
          </p:cNvSpPr>
          <p:nvPr/>
        </p:nvSpPr>
        <p:spPr bwMode="auto">
          <a:xfrm>
            <a:off x="20638" y="3105150"/>
            <a:ext cx="336550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altLang="ru-RU" sz="11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Причины неисполнения плановых показателей</a:t>
            </a:r>
          </a:p>
        </p:txBody>
      </p:sp>
      <p:pic>
        <p:nvPicPr>
          <p:cNvPr id="24644" name="Рисунок 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6495256" y="423864"/>
            <a:ext cx="531813" cy="512762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Скругленный прямоугольник 24"/>
          <p:cNvSpPr/>
          <p:nvPr/>
        </p:nvSpPr>
        <p:spPr>
          <a:xfrm>
            <a:off x="133350" y="3619500"/>
            <a:ext cx="3176588" cy="558800"/>
          </a:xfrm>
          <a:prstGeom prst="roundRect">
            <a:avLst/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Оплата по договорам произведена за фактически выполненные работы по отлову и содержанию безнадзорных животных</a:t>
            </a:r>
          </a:p>
        </p:txBody>
      </p:sp>
      <p:graphicFrame>
        <p:nvGraphicFramePr>
          <p:cNvPr id="10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6173751"/>
              </p:ext>
            </p:extLst>
          </p:nvPr>
        </p:nvGraphicFramePr>
        <p:xfrm>
          <a:off x="3489325" y="4957763"/>
          <a:ext cx="5578475" cy="55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04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188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946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9461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58800"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ИТОГО</a:t>
                      </a:r>
                    </a:p>
                  </a:txBody>
                  <a:tcPr marL="91446" marR="91446" marT="45557" marB="45557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51 377,29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47 526,11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92,50%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0C9"/>
            </a:gs>
            <a:gs pos="64999">
              <a:srgbClr val="F0EBD5"/>
            </a:gs>
            <a:gs pos="100000">
              <a:srgbClr val="D1C39F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Box 2"/>
          <p:cNvSpPr txBox="1">
            <a:spLocks noChangeArrowheads="1"/>
          </p:cNvSpPr>
          <p:nvPr/>
        </p:nvSpPr>
        <p:spPr bwMode="auto">
          <a:xfrm>
            <a:off x="153988" y="195263"/>
            <a:ext cx="8335962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685800" eaLnBrk="1" hangingPunct="1">
              <a:lnSpc>
                <a:spcPct val="70000"/>
              </a:lnSpc>
              <a:buFont typeface="Arial" charset="0"/>
              <a:buNone/>
            </a:pPr>
            <a:r>
              <a:rPr lang="ru-RU" altLang="ru-RU" sz="2800" b="1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0500 Жилищно-коммунальное хозяйство</a:t>
            </a:r>
          </a:p>
          <a:p>
            <a:pPr defTabSz="685800" eaLnBrk="1" hangingPunct="1">
              <a:lnSpc>
                <a:spcPct val="70000"/>
              </a:lnSpc>
              <a:buFont typeface="Arial" charset="0"/>
              <a:buNone/>
            </a:pPr>
            <a:endParaRPr lang="ru-RU" altLang="ru-RU" sz="2800" b="1">
              <a:solidFill>
                <a:srgbClr val="0099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161095"/>
              </p:ext>
            </p:extLst>
          </p:nvPr>
        </p:nvGraphicFramePr>
        <p:xfrm>
          <a:off x="3348038" y="1700213"/>
          <a:ext cx="5540374" cy="29686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959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19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8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5068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96862"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0501</a:t>
                      </a:r>
                    </a:p>
                  </a:txBody>
                  <a:tcPr marL="7143" marR="7143" marT="715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82 954,07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81 623,49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98,40%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3348038" y="933450"/>
          <a:ext cx="5540375" cy="57943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960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20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80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6424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7943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РАЗДЕЛ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ПЛАН</a:t>
                      </a: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ФАКТ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5627" name="TextBox 15"/>
          <p:cNvSpPr txBox="1">
            <a:spLocks noChangeArrowheads="1"/>
          </p:cNvSpPr>
          <p:nvPr/>
        </p:nvSpPr>
        <p:spPr bwMode="auto">
          <a:xfrm>
            <a:off x="7789863" y="569913"/>
            <a:ext cx="9017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685800" eaLnBrk="1" hangingPunct="1"/>
            <a:r>
              <a:rPr lang="ru-RU" altLang="ru-RU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тыс. руб</a:t>
            </a:r>
            <a:r>
              <a:rPr lang="ru-RU" altLang="ru-RU" sz="1400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9" name="Выноска: стрелка вправо 18"/>
          <p:cNvSpPr/>
          <p:nvPr/>
        </p:nvSpPr>
        <p:spPr>
          <a:xfrm>
            <a:off x="361950" y="1363663"/>
            <a:ext cx="2725738" cy="1123950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77255"/>
            </a:avLst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 350 327,60</a:t>
            </a:r>
          </a:p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 345 966,58</a:t>
            </a:r>
          </a:p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Исполнено 98,76%</a:t>
            </a:r>
          </a:p>
          <a:p>
            <a:pPr algn="ctr" eaLnBrk="1" hangingPunct="1">
              <a:defRPr/>
            </a:pPr>
            <a:endParaRPr lang="ru-RU" dirty="0">
              <a:solidFill>
                <a:srgbClr val="FF0000"/>
              </a:solidFill>
            </a:endParaRPr>
          </a:p>
        </p:txBody>
      </p:sp>
      <p:graphicFrame>
        <p:nvGraphicFramePr>
          <p:cNvPr id="14" name="Таблица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3602685"/>
              </p:ext>
            </p:extLst>
          </p:nvPr>
        </p:nvGraphicFramePr>
        <p:xfrm>
          <a:off x="3348038" y="2198688"/>
          <a:ext cx="5540376" cy="341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780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300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471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50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1312">
                <a:tc>
                  <a:txBody>
                    <a:bodyPr/>
                    <a:lstStyle/>
                    <a:p>
                      <a:pPr algn="ctr"/>
                      <a:r>
                        <a:rPr lang="ru-RU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0502</a:t>
                      </a:r>
                    </a:p>
                  </a:txBody>
                  <a:tcPr marT="45742" marB="45742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15 510,50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15 408,50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99,34%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7" name="Таблица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4569695"/>
              </p:ext>
            </p:extLst>
          </p:nvPr>
        </p:nvGraphicFramePr>
        <p:xfrm>
          <a:off x="3332163" y="3187700"/>
          <a:ext cx="5557836" cy="3460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38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21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523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94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6075"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0505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49 377,37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48 494,64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98,21%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1" name="Таблица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2778284"/>
              </p:ext>
            </p:extLst>
          </p:nvPr>
        </p:nvGraphicFramePr>
        <p:xfrm>
          <a:off x="3348038" y="2695575"/>
          <a:ext cx="5540374" cy="3381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780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21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9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38138">
                <a:tc>
                  <a:txBody>
                    <a:bodyPr/>
                    <a:lstStyle/>
                    <a:p>
                      <a:pPr algn="ctr"/>
                      <a:r>
                        <a:rPr lang="ru-RU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0503</a:t>
                      </a:r>
                    </a:p>
                  </a:txBody>
                  <a:tcPr marT="45477" marB="45477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202 485,66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Times New Roman"/>
                        </a:rPr>
                        <a:t>200 439,95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98,99%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7" name="Скругленный прямоугольник 24"/>
          <p:cNvSpPr/>
          <p:nvPr/>
        </p:nvSpPr>
        <p:spPr>
          <a:xfrm>
            <a:off x="234950" y="3429000"/>
            <a:ext cx="2979738" cy="461963"/>
          </a:xfrm>
          <a:prstGeom prst="roundRect">
            <a:avLst/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Экономия, сложившаяся по результатам проведения конкурентных процедур</a:t>
            </a:r>
          </a:p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1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666" name="TextBox 40"/>
          <p:cNvSpPr txBox="1">
            <a:spLocks noChangeArrowheads="1"/>
          </p:cNvSpPr>
          <p:nvPr/>
        </p:nvSpPr>
        <p:spPr bwMode="auto">
          <a:xfrm>
            <a:off x="0" y="2959100"/>
            <a:ext cx="336550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altLang="ru-RU" sz="11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Причины неисполнения плановых показателей</a:t>
            </a:r>
          </a:p>
        </p:txBody>
      </p:sp>
      <p:pic>
        <p:nvPicPr>
          <p:cNvPr id="25667" name="Рисунок 4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6858000" y="234698"/>
            <a:ext cx="487363" cy="487362"/>
          </a:xfrm>
          <a:prstGeom prst="rect">
            <a:avLst/>
          </a:prstGeom>
          <a:noFill/>
          <a:ln>
            <a:noFill/>
          </a:ln>
        </p:spPr>
      </p:pic>
      <p:sp>
        <p:nvSpPr>
          <p:cNvPr id="25668" name="TextBox 2"/>
          <p:cNvSpPr txBox="1">
            <a:spLocks noChangeArrowheads="1"/>
          </p:cNvSpPr>
          <p:nvPr/>
        </p:nvSpPr>
        <p:spPr bwMode="auto">
          <a:xfrm>
            <a:off x="250825" y="4332288"/>
            <a:ext cx="7966075" cy="4016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defTabSz="6858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7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ru-RU" altLang="ru-RU" sz="2800" b="1" dirty="0">
                <a:solidFill>
                  <a:srgbClr val="0099FF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0600 Охрана окружающей среды </a:t>
            </a:r>
          </a:p>
        </p:txBody>
      </p:sp>
      <p:sp>
        <p:nvSpPr>
          <p:cNvPr id="7" name="Выноска: стрелка вправо 6"/>
          <p:cNvSpPr/>
          <p:nvPr/>
        </p:nvSpPr>
        <p:spPr>
          <a:xfrm>
            <a:off x="179512" y="4797152"/>
            <a:ext cx="2725737" cy="1123950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77255"/>
            </a:avLst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 200 426,63</a:t>
            </a:r>
          </a:p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 200 078,43</a:t>
            </a:r>
          </a:p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Исполнено 99,83%</a:t>
            </a:r>
          </a:p>
          <a:p>
            <a:pPr algn="ctr" eaLnBrk="1" hangingPunct="1">
              <a:defRPr/>
            </a:pPr>
            <a:endParaRPr lang="ru-RU" dirty="0">
              <a:solidFill>
                <a:srgbClr val="FF0000"/>
              </a:solidFill>
            </a:endParaRPr>
          </a:p>
        </p:txBody>
      </p:sp>
      <p:graphicFrame>
        <p:nvGraphicFramePr>
          <p:cNvPr id="8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1161462"/>
              </p:ext>
            </p:extLst>
          </p:nvPr>
        </p:nvGraphicFramePr>
        <p:xfrm>
          <a:off x="3351213" y="5773738"/>
          <a:ext cx="5589588" cy="3667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973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73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973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9739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6712"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0603</a:t>
                      </a:r>
                    </a:p>
                  </a:txBody>
                  <a:tcPr marL="91446" marR="91446" marT="45631" marB="45631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200 426,63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200 078,43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99,83%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9" name="Таблица 9"/>
          <p:cNvGraphicFramePr>
            <a:graphicFrameLocks noGrp="1"/>
          </p:cNvGraphicFramePr>
          <p:nvPr/>
        </p:nvGraphicFramePr>
        <p:xfrm>
          <a:off x="3348038" y="5165725"/>
          <a:ext cx="5602286" cy="4524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96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75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91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259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52438"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РАЗДЕЛ</a:t>
                      </a:r>
                    </a:p>
                    <a:p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5" marR="91425" marT="45649" marB="45649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</a:p>
                    <a:p>
                      <a:pPr algn="ctr"/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5" marR="91425" marT="45649" marB="45649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</a:p>
                    <a:p>
                      <a:pPr algn="ctr"/>
                      <a:endParaRPr lang="ru-RU" sz="1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5" marR="91425" marT="45649" marB="45649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</a:t>
                      </a:r>
                    </a:p>
                  </a:txBody>
                  <a:tcPr marL="91425" marR="91425" marT="45649" marB="45649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5" name="Таблица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9850205"/>
              </p:ext>
            </p:extLst>
          </p:nvPr>
        </p:nvGraphicFramePr>
        <p:xfrm>
          <a:off x="3332163" y="3681413"/>
          <a:ext cx="5556251" cy="3476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15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24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431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906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7662">
                <a:tc>
                  <a:txBody>
                    <a:bodyPr/>
                    <a:lstStyle/>
                    <a:p>
                      <a:pPr algn="ctr"/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ИТОГО</a:t>
                      </a:r>
                    </a:p>
                  </a:txBody>
                  <a:tcPr marL="91450" marR="91450" marT="45977" marB="45977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350 327,60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345 966,58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98,76%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5706" name="TextBox 22"/>
          <p:cNvSpPr txBox="1">
            <a:spLocks noChangeArrowheads="1"/>
          </p:cNvSpPr>
          <p:nvPr/>
        </p:nvSpPr>
        <p:spPr bwMode="auto">
          <a:xfrm>
            <a:off x="7962900" y="4764088"/>
            <a:ext cx="9001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685800" eaLnBrk="1" hangingPunct="1"/>
            <a:r>
              <a:rPr lang="ru-RU" altLang="ru-RU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тыс. руб</a:t>
            </a:r>
            <a:r>
              <a:rPr lang="ru-RU" altLang="ru-RU" sz="1400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25710" name="Рисунок 27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6528594" y="4327290"/>
            <a:ext cx="573087" cy="498475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Скругленный прямоугольник 24"/>
          <p:cNvSpPr/>
          <p:nvPr/>
        </p:nvSpPr>
        <p:spPr>
          <a:xfrm>
            <a:off x="179512" y="6021288"/>
            <a:ext cx="3096344" cy="558800"/>
          </a:xfrm>
          <a:prstGeom prst="roundRect">
            <a:avLst/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на ликвидацию несанкционированных свалок произведены за фактически выполненные работы 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0C9"/>
            </a:gs>
            <a:gs pos="64999">
              <a:srgbClr val="F0EBD5"/>
            </a:gs>
            <a:gs pos="100000">
              <a:srgbClr val="D1C39F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Box 2"/>
          <p:cNvSpPr txBox="1">
            <a:spLocks noChangeArrowheads="1"/>
          </p:cNvSpPr>
          <p:nvPr/>
        </p:nvSpPr>
        <p:spPr bwMode="auto">
          <a:xfrm>
            <a:off x="328613" y="334963"/>
            <a:ext cx="7805737" cy="4032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defTabSz="6858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7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ru-RU" altLang="ru-RU" sz="2800" b="1" dirty="0">
                <a:solidFill>
                  <a:srgbClr val="0099FF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0700 Образование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1347938"/>
              </p:ext>
            </p:extLst>
          </p:nvPr>
        </p:nvGraphicFramePr>
        <p:xfrm>
          <a:off x="3492500" y="2297113"/>
          <a:ext cx="5540374" cy="43973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959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19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8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5068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39737"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0701</a:t>
                      </a:r>
                    </a:p>
                  </a:txBody>
                  <a:tcPr marL="7143" marR="7143" marT="7128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170 254,70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169 689,59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99,67%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7581634"/>
              </p:ext>
            </p:extLst>
          </p:nvPr>
        </p:nvGraphicFramePr>
        <p:xfrm>
          <a:off x="3492499" y="2989262"/>
          <a:ext cx="5540375" cy="43973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959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19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79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646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39738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0703</a:t>
                      </a:r>
                    </a:p>
                  </a:txBody>
                  <a:tcPr marL="7143" marR="7143" marT="7147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60 773,01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60 525,82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99,59%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3655078"/>
              </p:ext>
            </p:extLst>
          </p:nvPr>
        </p:nvGraphicFramePr>
        <p:xfrm>
          <a:off x="3504492" y="3706813"/>
          <a:ext cx="5540376" cy="41433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959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19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87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5068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14338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0707</a:t>
                      </a:r>
                    </a:p>
                  </a:txBody>
                  <a:tcPr marL="7143" marR="7143" marT="7149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4 548,02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4 013,14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88,24%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3268380"/>
              </p:ext>
            </p:extLst>
          </p:nvPr>
        </p:nvGraphicFramePr>
        <p:xfrm>
          <a:off x="3501746" y="4450556"/>
          <a:ext cx="5540375" cy="41433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959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19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924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4014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14338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0709</a:t>
                      </a:r>
                    </a:p>
                  </a:txBody>
                  <a:tcPr marL="7143" marR="7143" marT="7143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10 803,60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10 716,74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99,20%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3492500" y="1196975"/>
          <a:ext cx="5540375" cy="93662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960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20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80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6424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93662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РАЗДЕЛ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ПЛАН</a:t>
                      </a: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ФАКТ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6699" name="TextBox 15"/>
          <p:cNvSpPr txBox="1">
            <a:spLocks noChangeArrowheads="1"/>
          </p:cNvSpPr>
          <p:nvPr/>
        </p:nvSpPr>
        <p:spPr bwMode="auto">
          <a:xfrm>
            <a:off x="8137525" y="520700"/>
            <a:ext cx="9017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685800" eaLnBrk="1" hangingPunct="1"/>
            <a:r>
              <a:rPr lang="ru-RU" altLang="ru-RU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тыс. руб</a:t>
            </a:r>
            <a:r>
              <a:rPr lang="ru-RU" altLang="ru-RU" sz="1400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6700" name="TextBox 25"/>
          <p:cNvSpPr txBox="1">
            <a:spLocks noChangeArrowheads="1"/>
          </p:cNvSpPr>
          <p:nvPr/>
        </p:nvSpPr>
        <p:spPr bwMode="auto">
          <a:xfrm>
            <a:off x="-33338" y="3290888"/>
            <a:ext cx="349091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685800" eaLnBrk="1" hangingPunct="1"/>
            <a:r>
              <a:rPr lang="ru-RU" altLang="ru-RU" sz="1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Причины неисполнения плановых показателей</a:t>
            </a:r>
          </a:p>
        </p:txBody>
      </p:sp>
      <p:sp>
        <p:nvSpPr>
          <p:cNvPr id="19" name="Выноска: стрелка вправо 18"/>
          <p:cNvSpPr/>
          <p:nvPr/>
        </p:nvSpPr>
        <p:spPr>
          <a:xfrm>
            <a:off x="468313" y="1257300"/>
            <a:ext cx="2725737" cy="1123950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77255"/>
            </a:avLst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 246 379,33</a:t>
            </a:r>
          </a:p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 244 945,29</a:t>
            </a:r>
          </a:p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Исполнено 99,42%</a:t>
            </a:r>
          </a:p>
          <a:p>
            <a:pPr algn="ctr" eaLnBrk="1" hangingPunct="1">
              <a:defRPr/>
            </a:pPr>
            <a:endParaRPr lang="ru-RU" dirty="0">
              <a:solidFill>
                <a:srgbClr val="FF0000"/>
              </a:solidFill>
            </a:endParaRPr>
          </a:p>
        </p:txBody>
      </p:sp>
      <p:graphicFrame>
        <p:nvGraphicFramePr>
          <p:cNvPr id="28" name="Таблица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6111661"/>
              </p:ext>
            </p:extLst>
          </p:nvPr>
        </p:nvGraphicFramePr>
        <p:xfrm>
          <a:off x="3490913" y="5260975"/>
          <a:ext cx="5518151" cy="533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71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70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358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04825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ИТОГО:</a:t>
                      </a:r>
                    </a:p>
                    <a:p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0" marR="9142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246 379,33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244 945,29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99,42%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26714" name="Рисунок 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067944" y="296855"/>
            <a:ext cx="602964" cy="526256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Скругленный прямоугольник 26"/>
          <p:cNvSpPr/>
          <p:nvPr/>
        </p:nvSpPr>
        <p:spPr>
          <a:xfrm>
            <a:off x="111125" y="3860800"/>
            <a:ext cx="3148013" cy="1660525"/>
          </a:xfrm>
          <a:prstGeom prst="roundRect">
            <a:avLst/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Экономия, сложившаяся по результатам проведения конкурентных процедур, заявительный характер выплаты  компенсации расходов на оплату стоимости проезда и провоза багажа к месту использования отпуска и обратно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0C9"/>
            </a:gs>
            <a:gs pos="64999">
              <a:srgbClr val="F0EBD5"/>
            </a:gs>
            <a:gs pos="100000">
              <a:srgbClr val="D1C39F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Box 2"/>
          <p:cNvSpPr txBox="1">
            <a:spLocks noChangeArrowheads="1"/>
          </p:cNvSpPr>
          <p:nvPr/>
        </p:nvSpPr>
        <p:spPr bwMode="auto">
          <a:xfrm>
            <a:off x="196850" y="300038"/>
            <a:ext cx="7883525" cy="40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685800" eaLnBrk="1" hangingPunct="1">
              <a:lnSpc>
                <a:spcPct val="70000"/>
              </a:lnSpc>
              <a:buFont typeface="Arial" charset="0"/>
              <a:buNone/>
            </a:pPr>
            <a:r>
              <a:rPr lang="ru-RU" altLang="ru-RU" sz="2800" b="1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0800 Культура и кинематография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0489056"/>
              </p:ext>
            </p:extLst>
          </p:nvPr>
        </p:nvGraphicFramePr>
        <p:xfrm>
          <a:off x="3492500" y="1812925"/>
          <a:ext cx="5540374" cy="39211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959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19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8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5068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92113"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0801</a:t>
                      </a:r>
                    </a:p>
                  </a:txBody>
                  <a:tcPr marL="7143" marR="7143" marT="713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65 806,06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65 678,36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99,81%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3492500" y="796925"/>
          <a:ext cx="5540375" cy="8382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960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20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80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6424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438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РАЗДЕЛ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ПЛАН</a:t>
                      </a: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ФАКТ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7675" name="TextBox 15"/>
          <p:cNvSpPr txBox="1">
            <a:spLocks noChangeArrowheads="1"/>
          </p:cNvSpPr>
          <p:nvPr/>
        </p:nvSpPr>
        <p:spPr bwMode="auto">
          <a:xfrm>
            <a:off x="7953375" y="511175"/>
            <a:ext cx="9017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685800" eaLnBrk="1" hangingPunct="1"/>
            <a:r>
              <a:rPr lang="ru-RU" altLang="ru-RU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тыс. руб</a:t>
            </a:r>
            <a:r>
              <a:rPr lang="ru-RU" altLang="ru-RU" sz="1400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9" name="Выноска: стрелка вправо 18"/>
          <p:cNvSpPr/>
          <p:nvPr/>
        </p:nvSpPr>
        <p:spPr>
          <a:xfrm>
            <a:off x="250825" y="1011238"/>
            <a:ext cx="2725738" cy="1123950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77255"/>
            </a:avLst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 65 806,06</a:t>
            </a:r>
          </a:p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 65 678,36</a:t>
            </a:r>
          </a:p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Исполнено 99,81%</a:t>
            </a:r>
          </a:p>
          <a:p>
            <a:pPr algn="ctr" eaLnBrk="1" hangingPunct="1">
              <a:defRPr/>
            </a:pP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7677" name="TextBox 6"/>
          <p:cNvSpPr txBox="1">
            <a:spLocks noChangeArrowheads="1"/>
          </p:cNvSpPr>
          <p:nvPr/>
        </p:nvSpPr>
        <p:spPr bwMode="auto">
          <a:xfrm>
            <a:off x="250825" y="2382838"/>
            <a:ext cx="7505700" cy="5238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defTabSz="6858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sz="2800" b="1" dirty="0">
                <a:solidFill>
                  <a:srgbClr val="0099FF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1000</a:t>
            </a:r>
            <a:r>
              <a:rPr lang="ru-RU" altLang="ru-RU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800" b="1" dirty="0">
                <a:solidFill>
                  <a:srgbClr val="0099FF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Социальная</a:t>
            </a:r>
            <a:r>
              <a:rPr lang="ru-RU" altLang="ru-RU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800" b="1" dirty="0">
                <a:solidFill>
                  <a:srgbClr val="0099FF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политика</a:t>
            </a:r>
          </a:p>
        </p:txBody>
      </p:sp>
      <p:sp>
        <p:nvSpPr>
          <p:cNvPr id="9" name="Выноска: стрелка вправо 8"/>
          <p:cNvSpPr/>
          <p:nvPr/>
        </p:nvSpPr>
        <p:spPr>
          <a:xfrm>
            <a:off x="250825" y="3192463"/>
            <a:ext cx="2725738" cy="1123950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77255"/>
            </a:avLst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 16 669,66</a:t>
            </a:r>
          </a:p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 14 835,95</a:t>
            </a:r>
          </a:p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Исполнено 89,00%</a:t>
            </a:r>
          </a:p>
          <a:p>
            <a:pPr algn="ctr" eaLnBrk="1" hangingPunct="1">
              <a:defRPr/>
            </a:pPr>
            <a:endParaRPr lang="ru-RU" dirty="0">
              <a:solidFill>
                <a:srgbClr val="FF0000"/>
              </a:solidFill>
            </a:endParaRPr>
          </a:p>
        </p:txBody>
      </p:sp>
      <p:graphicFrame>
        <p:nvGraphicFramePr>
          <p:cNvPr id="13" name="Таблица 13"/>
          <p:cNvGraphicFramePr>
            <a:graphicFrameLocks noGrp="1"/>
          </p:cNvGraphicFramePr>
          <p:nvPr/>
        </p:nvGraphicFramePr>
        <p:xfrm>
          <a:off x="3492500" y="3022600"/>
          <a:ext cx="5540376" cy="838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50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50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509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50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3820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РАЗДЕЛ</a:t>
                      </a:r>
                    </a:p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ПЛАН</a:t>
                      </a: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ФАКТ</a:t>
                      </a: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4" name="Таблица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3146587"/>
              </p:ext>
            </p:extLst>
          </p:nvPr>
        </p:nvGraphicFramePr>
        <p:xfrm>
          <a:off x="3492500" y="4038600"/>
          <a:ext cx="5540376" cy="3921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50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50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509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50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92113">
                <a:tc>
                  <a:txBody>
                    <a:bodyPr/>
                    <a:lstStyle/>
                    <a:p>
                      <a:pPr algn="ctr"/>
                      <a:r>
                        <a:rPr lang="ru-RU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1001</a:t>
                      </a:r>
                    </a:p>
                  </a:txBody>
                  <a:tcPr marT="45741" marB="45741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1 313,76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1 313,76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100,0%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7" name="Таблица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381734"/>
              </p:ext>
            </p:extLst>
          </p:nvPr>
        </p:nvGraphicFramePr>
        <p:xfrm>
          <a:off x="3475034" y="5164138"/>
          <a:ext cx="5557840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94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94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94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94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1475">
                <a:tc>
                  <a:txBody>
                    <a:bodyPr/>
                    <a:lstStyle/>
                    <a:p>
                      <a:pPr algn="ctr"/>
                      <a:r>
                        <a:rPr lang="ru-RU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1004</a:t>
                      </a:r>
                    </a:p>
                  </a:txBody>
                  <a:tcPr marL="91428" marR="91428" marT="45798" marB="45798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14 986,60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13 270,44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88,55%</a:t>
                      </a:r>
                    </a:p>
                  </a:txBody>
                  <a:tcPr marL="91428" marR="91428" marT="45798" marB="45798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7727" name="TextBox 40"/>
          <p:cNvSpPr txBox="1">
            <a:spLocks noChangeArrowheads="1"/>
          </p:cNvSpPr>
          <p:nvPr/>
        </p:nvSpPr>
        <p:spPr bwMode="auto">
          <a:xfrm>
            <a:off x="11113" y="4662488"/>
            <a:ext cx="3365500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altLang="ru-RU" sz="11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Причины неисполнения плановых показателей</a:t>
            </a:r>
          </a:p>
        </p:txBody>
      </p:sp>
      <p:sp>
        <p:nvSpPr>
          <p:cNvPr id="27728" name="TextBox 2"/>
          <p:cNvSpPr txBox="1">
            <a:spLocks noChangeArrowheads="1"/>
          </p:cNvSpPr>
          <p:nvPr/>
        </p:nvSpPr>
        <p:spPr bwMode="auto">
          <a:xfrm>
            <a:off x="7953375" y="2671763"/>
            <a:ext cx="9017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1400" b="1">
                <a:latin typeface="Times New Roman" pitchFamily="18" charset="0"/>
                <a:cs typeface="Times New Roman" pitchFamily="18" charset="0"/>
              </a:rPr>
              <a:t>тыс. руб.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236494" y="219869"/>
            <a:ext cx="487362" cy="428625"/>
          </a:xfrm>
          <a:prstGeom prst="rect">
            <a:avLst/>
          </a:prstGeom>
          <a:blipFill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27730" name="Рисунок 4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6213096" y="2362490"/>
            <a:ext cx="476250" cy="46355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6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6019"/>
              </p:ext>
            </p:extLst>
          </p:nvPr>
        </p:nvGraphicFramePr>
        <p:xfrm>
          <a:off x="3492500" y="5746750"/>
          <a:ext cx="5570540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926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26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926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9263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1475"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1006</a:t>
                      </a:r>
                    </a:p>
                  </a:txBody>
                  <a:tcPr marL="91429" marR="91429" marT="45798" marB="45798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360,00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251,75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69,93%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7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4190175"/>
              </p:ext>
            </p:extLst>
          </p:nvPr>
        </p:nvGraphicFramePr>
        <p:xfrm>
          <a:off x="3492500" y="6315708"/>
          <a:ext cx="5591176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977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77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9779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977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1475">
                <a:tc>
                  <a:txBody>
                    <a:bodyPr/>
                    <a:lstStyle/>
                    <a:p>
                      <a:pPr algn="ctr"/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ИТОГО</a:t>
                      </a:r>
                    </a:p>
                  </a:txBody>
                  <a:tcPr marL="91447" marR="91447" marT="45798" marB="45798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16 669,66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14 835,95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89,00%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Скругленный прямоугольник 39"/>
          <p:cNvSpPr/>
          <p:nvPr/>
        </p:nvSpPr>
        <p:spPr>
          <a:xfrm>
            <a:off x="93663" y="5140325"/>
            <a:ext cx="3182937" cy="1101725"/>
          </a:xfrm>
          <a:prstGeom prst="roundRect">
            <a:avLst/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Заявительный характер выплаты пособий и компенсаций</a:t>
            </a:r>
          </a:p>
        </p:txBody>
      </p:sp>
      <p:graphicFrame>
        <p:nvGraphicFramePr>
          <p:cNvPr id="3" name="Таблица 16">
            <a:extLst>
              <a:ext uri="{FF2B5EF4-FFF2-40B4-BE49-F238E27FC236}">
                <a16:creationId xmlns:a16="http://schemas.microsoft.com/office/drawing/2014/main" id="{60BDAC22-6102-57BE-C08C-054EBB30EA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991238"/>
              </p:ext>
            </p:extLst>
          </p:nvPr>
        </p:nvGraphicFramePr>
        <p:xfrm>
          <a:off x="3492500" y="4608856"/>
          <a:ext cx="5540376" cy="3921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50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50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509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50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92113">
                <a:tc>
                  <a:txBody>
                    <a:bodyPr/>
                    <a:lstStyle/>
                    <a:p>
                      <a:pPr algn="ctr"/>
                      <a:r>
                        <a:rPr lang="ru-RU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1003</a:t>
                      </a:r>
                    </a:p>
                  </a:txBody>
                  <a:tcPr marT="45741" marB="45741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9,3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0,00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0C9"/>
            </a:gs>
            <a:gs pos="64999">
              <a:srgbClr val="F0EBD5"/>
            </a:gs>
            <a:gs pos="100000">
              <a:srgbClr val="D1C39F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Box 2"/>
          <p:cNvSpPr txBox="1">
            <a:spLocks noChangeArrowheads="1"/>
          </p:cNvSpPr>
          <p:nvPr/>
        </p:nvSpPr>
        <p:spPr bwMode="auto">
          <a:xfrm>
            <a:off x="201613" y="195263"/>
            <a:ext cx="8047037" cy="76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685800" eaLnBrk="1" hangingPunct="1">
              <a:lnSpc>
                <a:spcPct val="70000"/>
              </a:lnSpc>
              <a:buFont typeface="Arial" charset="0"/>
              <a:buNone/>
            </a:pPr>
            <a:r>
              <a:rPr lang="ru-RU" altLang="ru-RU" sz="2800" b="1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1100 Физическая культура и спорт</a:t>
            </a:r>
          </a:p>
          <a:p>
            <a:pPr defTabSz="685800" eaLnBrk="1" hangingPunct="1"/>
            <a:endParaRPr lang="ru-RU" altLang="ru-RU" sz="2400" b="1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9606282"/>
              </p:ext>
            </p:extLst>
          </p:nvPr>
        </p:nvGraphicFramePr>
        <p:xfrm>
          <a:off x="3348038" y="2360613"/>
          <a:ext cx="5540374" cy="36988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959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19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8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5068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9887"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1101</a:t>
                      </a:r>
                    </a:p>
                  </a:txBody>
                  <a:tcPr marL="7143" marR="7143" marT="713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3 266,92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3 243,39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99,28%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3348038" y="1298575"/>
          <a:ext cx="5540375" cy="8509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960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20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80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6424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509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РАЗДЕЛ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ПЛАН</a:t>
                      </a: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ФАКТ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7829550" y="887413"/>
            <a:ext cx="838200" cy="3079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</a:t>
            </a:r>
            <a:r>
              <a:rPr lang="ru-RU" sz="75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</a:t>
            </a:r>
            <a:r>
              <a:rPr lang="ru-RU" sz="75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9" name="Выноска: стрелка вправо 18"/>
          <p:cNvSpPr/>
          <p:nvPr/>
        </p:nvSpPr>
        <p:spPr>
          <a:xfrm>
            <a:off x="328613" y="1216025"/>
            <a:ext cx="2725737" cy="1123950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77255"/>
            </a:avLst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 363 834,20</a:t>
            </a:r>
          </a:p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 361 639,97</a:t>
            </a:r>
          </a:p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Исполнено 99,40%</a:t>
            </a:r>
          </a:p>
          <a:p>
            <a:pPr algn="ctr" eaLnBrk="1" hangingPunct="1">
              <a:defRPr/>
            </a:pPr>
            <a:endParaRPr lang="ru-RU" dirty="0">
              <a:solidFill>
                <a:srgbClr val="FF0000"/>
              </a:solidFill>
            </a:endParaRPr>
          </a:p>
        </p:txBody>
      </p:sp>
      <p:graphicFrame>
        <p:nvGraphicFramePr>
          <p:cNvPr id="21" name="Таблица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4751100"/>
              </p:ext>
            </p:extLst>
          </p:nvPr>
        </p:nvGraphicFramePr>
        <p:xfrm>
          <a:off x="3348038" y="2941638"/>
          <a:ext cx="5540374" cy="3698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780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21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9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9887">
                <a:tc>
                  <a:txBody>
                    <a:bodyPr/>
                    <a:lstStyle/>
                    <a:p>
                      <a:pPr algn="ctr"/>
                      <a:r>
                        <a:rPr lang="ru-RU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1105</a:t>
                      </a:r>
                    </a:p>
                  </a:txBody>
                  <a:tcPr marT="45603" marB="45603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360 567,28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358 396,58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99,40%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8714" name="TextBox 40"/>
          <p:cNvSpPr txBox="1">
            <a:spLocks noChangeArrowheads="1"/>
          </p:cNvSpPr>
          <p:nvPr/>
        </p:nvSpPr>
        <p:spPr bwMode="auto">
          <a:xfrm>
            <a:off x="-17463" y="2468563"/>
            <a:ext cx="3365501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altLang="ru-RU" sz="11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Причины неисполнения плановых показателей</a:t>
            </a:r>
          </a:p>
        </p:txBody>
      </p:sp>
      <p:sp>
        <p:nvSpPr>
          <p:cNvPr id="28715" name="TextBox 2"/>
          <p:cNvSpPr txBox="1">
            <a:spLocks noChangeArrowheads="1"/>
          </p:cNvSpPr>
          <p:nvPr/>
        </p:nvSpPr>
        <p:spPr bwMode="auto">
          <a:xfrm>
            <a:off x="325438" y="4395788"/>
            <a:ext cx="8242300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685800" eaLnBrk="1" hangingPunct="1">
              <a:lnSpc>
                <a:spcPct val="70000"/>
              </a:lnSpc>
              <a:buFont typeface="Arial" charset="0"/>
              <a:buNone/>
            </a:pPr>
            <a:r>
              <a:rPr lang="ru-RU" altLang="ru-RU" sz="2800" b="1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1200 Средства массовой информации</a:t>
            </a:r>
          </a:p>
        </p:txBody>
      </p:sp>
      <p:sp>
        <p:nvSpPr>
          <p:cNvPr id="7" name="Выноска: стрелка вправо 6"/>
          <p:cNvSpPr/>
          <p:nvPr/>
        </p:nvSpPr>
        <p:spPr>
          <a:xfrm>
            <a:off x="303213" y="5202238"/>
            <a:ext cx="2725737" cy="1123950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77255"/>
            </a:avLst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 5 310,53</a:t>
            </a:r>
          </a:p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 5 310,53</a:t>
            </a:r>
          </a:p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Исполнено 100%</a:t>
            </a:r>
          </a:p>
          <a:p>
            <a:pPr algn="ctr" eaLnBrk="1" hangingPunct="1">
              <a:defRPr/>
            </a:pPr>
            <a:endParaRPr lang="ru-RU" dirty="0">
              <a:solidFill>
                <a:srgbClr val="FF0000"/>
              </a:solidFill>
            </a:endParaRPr>
          </a:p>
        </p:txBody>
      </p:sp>
      <p:graphicFrame>
        <p:nvGraphicFramePr>
          <p:cNvPr id="8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2203312"/>
              </p:ext>
            </p:extLst>
          </p:nvPr>
        </p:nvGraphicFramePr>
        <p:xfrm>
          <a:off x="3351213" y="5872163"/>
          <a:ext cx="5589588" cy="3698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973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73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973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9739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9887"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1202</a:t>
                      </a:r>
                    </a:p>
                  </a:txBody>
                  <a:tcPr marL="91446" marR="91446" marT="45603" marB="45603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5 310,53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5 310,53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100,0%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9" name="Таблица 9"/>
          <p:cNvGraphicFramePr>
            <a:graphicFrameLocks noGrp="1"/>
          </p:cNvGraphicFramePr>
          <p:nvPr/>
        </p:nvGraphicFramePr>
        <p:xfrm>
          <a:off x="3348038" y="5346700"/>
          <a:ext cx="5602286" cy="4270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96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75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91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259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27038"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РАЗДЕЛ</a:t>
                      </a:r>
                    </a:p>
                    <a:p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5" marR="91425" marT="45754" marB="4575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</a:p>
                    <a:p>
                      <a:pPr algn="ctr"/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5" marR="91425" marT="45754" marB="4575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</a:p>
                    <a:p>
                      <a:pPr algn="ctr"/>
                      <a:endParaRPr lang="ru-RU" sz="1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5" marR="91425" marT="45754" marB="4575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</a:t>
                      </a:r>
                    </a:p>
                  </a:txBody>
                  <a:tcPr marL="91425" marR="91425" marT="45754" marB="4575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5" name="Таблица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6748410"/>
              </p:ext>
            </p:extLst>
          </p:nvPr>
        </p:nvGraphicFramePr>
        <p:xfrm>
          <a:off x="3340100" y="3522663"/>
          <a:ext cx="5556251" cy="3698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15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65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90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906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9887">
                <a:tc>
                  <a:txBody>
                    <a:bodyPr/>
                    <a:lstStyle/>
                    <a:p>
                      <a:pPr algn="ctr"/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ИТОГО</a:t>
                      </a:r>
                    </a:p>
                  </a:txBody>
                  <a:tcPr marL="91450" marR="91450" marT="45603" marB="45603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363 834,20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361 639,97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99,40%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6592316" y="250227"/>
            <a:ext cx="461963" cy="390525"/>
          </a:xfrm>
          <a:prstGeom prst="rect">
            <a:avLst/>
          </a:prstGeom>
          <a:blipFill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8756" name="TextBox 17"/>
          <p:cNvSpPr txBox="1">
            <a:spLocks noChangeArrowheads="1"/>
          </p:cNvSpPr>
          <p:nvPr/>
        </p:nvSpPr>
        <p:spPr bwMode="auto">
          <a:xfrm>
            <a:off x="8093075" y="4975225"/>
            <a:ext cx="9001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685800" eaLnBrk="1" hangingPunct="1"/>
            <a:r>
              <a:rPr lang="ru-RU" altLang="ru-RU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тыс. руб</a:t>
            </a:r>
            <a:r>
              <a:rPr lang="ru-RU" altLang="ru-RU" sz="1400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6804248" y="4395788"/>
            <a:ext cx="500063" cy="546100"/>
          </a:xfrm>
          <a:prstGeom prst="rect">
            <a:avLst/>
          </a:prstGeom>
          <a:blipFill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8" name="Скругленный прямоугольник 17"/>
          <p:cNvSpPr/>
          <p:nvPr/>
        </p:nvSpPr>
        <p:spPr>
          <a:xfrm>
            <a:off x="107505" y="2996953"/>
            <a:ext cx="3096344" cy="504056"/>
          </a:xfrm>
          <a:prstGeom prst="roundRect">
            <a:avLst/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Экономия, сложившаяся по результатам проведения конкурентных процедур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0C9"/>
            </a:gs>
            <a:gs pos="64999">
              <a:srgbClr val="F0EBD5"/>
            </a:gs>
            <a:gs pos="100000">
              <a:srgbClr val="D1C39F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Box 2"/>
          <p:cNvSpPr txBox="1">
            <a:spLocks noChangeArrowheads="1"/>
          </p:cNvSpPr>
          <p:nvPr/>
        </p:nvSpPr>
        <p:spPr bwMode="auto">
          <a:xfrm>
            <a:off x="288925" y="657225"/>
            <a:ext cx="8277225" cy="76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685800" eaLnBrk="1" hangingPunct="1">
              <a:lnSpc>
                <a:spcPct val="70000"/>
              </a:lnSpc>
              <a:buFont typeface="Arial" charset="0"/>
              <a:buNone/>
            </a:pPr>
            <a:r>
              <a:rPr lang="ru-RU" altLang="ru-RU" sz="2800" b="1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1300 Обслуживание муниципального долга</a:t>
            </a:r>
          </a:p>
          <a:p>
            <a:pPr defTabSz="685800" eaLnBrk="1" hangingPunct="1"/>
            <a:endParaRPr lang="ru-RU" altLang="ru-RU" sz="2400" b="1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3314700" y="3036888"/>
          <a:ext cx="5540374" cy="39211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959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19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8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5068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92112"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1301</a:t>
                      </a:r>
                    </a:p>
                  </a:txBody>
                  <a:tcPr marL="7143" marR="7143" marT="713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19,44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19,44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100%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3314700" y="1787525"/>
          <a:ext cx="5540375" cy="8382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960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20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80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6424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438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РАЗДЕЛ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ПЛАН</a:t>
                      </a: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ФАКТ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9723" name="TextBox 15"/>
          <p:cNvSpPr txBox="1">
            <a:spLocks noChangeArrowheads="1"/>
          </p:cNvSpPr>
          <p:nvPr/>
        </p:nvSpPr>
        <p:spPr bwMode="auto">
          <a:xfrm>
            <a:off x="7812088" y="1431925"/>
            <a:ext cx="9017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685800" eaLnBrk="1" hangingPunct="1"/>
            <a:r>
              <a:rPr lang="ru-RU" altLang="ru-RU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тыс. руб</a:t>
            </a:r>
            <a:r>
              <a:rPr lang="ru-RU" altLang="ru-RU" sz="1400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9" name="Выноска: стрелка вправо 18"/>
          <p:cNvSpPr/>
          <p:nvPr/>
        </p:nvSpPr>
        <p:spPr>
          <a:xfrm>
            <a:off x="288925" y="1644650"/>
            <a:ext cx="2725738" cy="1123950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77255"/>
            </a:avLst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 19,44</a:t>
            </a:r>
          </a:p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 19,44</a:t>
            </a:r>
          </a:p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Исполнено 100%</a:t>
            </a:r>
          </a:p>
          <a:p>
            <a:pPr algn="ctr" eaLnBrk="1" hangingPunct="1">
              <a:defRPr/>
            </a:pP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29725" name="Рисунок 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7725026" y="581976"/>
            <a:ext cx="828675" cy="544513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Рисунок 22" descr="Монеты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66763" y="3151188"/>
            <a:ext cx="2725737" cy="2725737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0C9"/>
            </a:gs>
            <a:gs pos="64999">
              <a:srgbClr val="F0EBD5"/>
            </a:gs>
            <a:gs pos="100000">
              <a:srgbClr val="D1C39F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1268413"/>
          </a:xfrm>
        </p:spPr>
        <p:txBody>
          <a:bodyPr/>
          <a:lstStyle/>
          <a:p>
            <a:pPr eaLnBrk="1" hangingPunct="1">
              <a:lnSpc>
                <a:spcPct val="70000"/>
              </a:lnSpc>
            </a:pPr>
            <a:r>
              <a:rPr lang="ru-RU" altLang="ru-RU" sz="3600" b="1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МУНИЦИПАЛЬНЫЙ ДОЛГ</a:t>
            </a:r>
          </a:p>
        </p:txBody>
      </p:sp>
      <p:sp>
        <p:nvSpPr>
          <p:cNvPr id="30723" name="TextBox 6"/>
          <p:cNvSpPr txBox="1">
            <a:spLocks noChangeArrowheads="1"/>
          </p:cNvSpPr>
          <p:nvPr/>
        </p:nvSpPr>
        <p:spPr bwMode="auto">
          <a:xfrm>
            <a:off x="357188" y="1071563"/>
            <a:ext cx="842962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/>
            <a:r>
              <a:rPr lang="ru-RU" altLang="ru-RU" sz="2400">
                <a:latin typeface="Times New Roman" pitchFamily="18" charset="0"/>
                <a:cs typeface="Times New Roman" pitchFamily="18" charset="0"/>
              </a:rPr>
              <a:t>Муниципальный долг ЗАТО город Заозерск образовался  в связи с привлечением бюджетного кредита бюджету ЗАТО город Заозерск из областного бюджета на частичное финансирование дефицита местного бюджета.</a:t>
            </a:r>
          </a:p>
          <a:p>
            <a:pPr algn="just" eaLnBrk="1" hangingPunct="1"/>
            <a:r>
              <a:rPr lang="ru-RU" altLang="ru-RU" sz="24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eaLnBrk="1" hangingPunct="1"/>
            <a:endParaRPr lang="ru-RU" altLang="ru-RU" sz="24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24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625" y="2700338"/>
            <a:ext cx="3595688" cy="216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12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69815802"/>
              </p:ext>
            </p:extLst>
          </p:nvPr>
        </p:nvGraphicFramePr>
        <p:xfrm>
          <a:off x="251520" y="2107525"/>
          <a:ext cx="5864225" cy="47085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0727" name="TextBox 2"/>
          <p:cNvSpPr txBox="1">
            <a:spLocks noChangeArrowheads="1"/>
          </p:cNvSpPr>
          <p:nvPr/>
        </p:nvSpPr>
        <p:spPr bwMode="auto">
          <a:xfrm rot="16200000">
            <a:off x="908582" y="5867398"/>
            <a:ext cx="100811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2019 год</a:t>
            </a:r>
          </a:p>
        </p:txBody>
      </p:sp>
      <p:sp>
        <p:nvSpPr>
          <p:cNvPr id="30729" name="TextBox 9"/>
          <p:cNvSpPr txBox="1">
            <a:spLocks noChangeArrowheads="1"/>
          </p:cNvSpPr>
          <p:nvPr/>
        </p:nvSpPr>
        <p:spPr bwMode="auto">
          <a:xfrm rot="16200000">
            <a:off x="2195739" y="5759389"/>
            <a:ext cx="93610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2020 год</a:t>
            </a:r>
          </a:p>
        </p:txBody>
      </p:sp>
      <p:sp>
        <p:nvSpPr>
          <p:cNvPr id="30730" name="TextBox 10"/>
          <p:cNvSpPr txBox="1">
            <a:spLocks noChangeArrowheads="1"/>
          </p:cNvSpPr>
          <p:nvPr/>
        </p:nvSpPr>
        <p:spPr bwMode="auto">
          <a:xfrm rot="16200000">
            <a:off x="3457002" y="5884985"/>
            <a:ext cx="96926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2021 год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comb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0C9"/>
            </a:gs>
            <a:gs pos="64999">
              <a:srgbClr val="F0EBD5"/>
            </a:gs>
            <a:gs pos="100000">
              <a:srgbClr val="D1C39F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0539683"/>
              </p:ext>
            </p:extLst>
          </p:nvPr>
        </p:nvGraphicFramePr>
        <p:xfrm>
          <a:off x="163511" y="983695"/>
          <a:ext cx="8729663" cy="3576044"/>
        </p:xfrm>
        <a:graphic>
          <a:graphicData uri="http://schemas.openxmlformats.org/drawingml/2006/table">
            <a:tbl>
              <a:tblPr>
                <a:tableStyleId>{C4B1156A-380E-4F78-BDF5-A606A8083BF9}</a:tableStyleId>
              </a:tblPr>
              <a:tblGrid>
                <a:gridCol w="77208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88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2419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50" marR="5550" marT="5551" marB="0" anchor="b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50" marR="5550" marT="5551" marB="0" anchor="b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2879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1. «Развитие образования</a:t>
                      </a:r>
                      <a:r>
                        <a:rPr lang="ru-RU" sz="1000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культуры, спорта и молодежной политики</a:t>
                      </a:r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ЗАТО город Заозерск.</a:t>
                      </a:r>
                      <a:r>
                        <a:rPr lang="ru-RU" sz="1000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Основные направления деятельности»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latin typeface="Times New Roman"/>
                        </a:rPr>
                        <a:t>47,18%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8944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4. «Охрана окружающей среды»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latin typeface="Times New Roman"/>
                        </a:rPr>
                        <a:t>13,8%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1126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5.  «Энергосбережение и повышение энергетической эффективности ЗАТО город Заозерск Мурманской области»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latin typeface="Times New Roman"/>
                        </a:rPr>
                        <a:t>0,15%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6984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6.  «Развитие малого и среднего предпринимательства в ЗАТО городе Заозерске Мурманской области»</a:t>
                      </a: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latin typeface="Times New Roman"/>
                        </a:rPr>
                        <a:t>0,0003%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5972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7.  «Эффективное управление муниципальными финансами ЗАТО город Заозерск Мурманской области»</a:t>
                      </a: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latin typeface="Times New Roman"/>
                        </a:rPr>
                        <a:t>1,32%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2037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9.  «Капитальный  и текущий</a:t>
                      </a:r>
                      <a:r>
                        <a:rPr lang="ru-RU" sz="1000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ремонт многоквартирных домов,  расположенных на территории ЗАТО города Заозерска»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latin typeface="Times New Roman"/>
                        </a:rPr>
                        <a:t>2,04%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60110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10. «Повышение информационной открытости деятельности органов местного самоуправления»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latin typeface="Times New Roman"/>
                        </a:rPr>
                        <a:t>0,37%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11. «Повышение безопасности дорожного движения и снижение дорожно-транспортного травматизма в ЗАТО городе Заозерске Мурманской области»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latin typeface="Times New Roman"/>
                        </a:rPr>
                        <a:t>0,005%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71152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12. «Эффективное муниципальное управление в ЗАТО городе Заозерске Мурманской области»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latin typeface="Times New Roman"/>
                        </a:rPr>
                        <a:t>6,71%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87846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13. «Социальная поддержка некоторых категорий граждан ЗАТО города Заозерска»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latin typeface="Times New Roman"/>
                        </a:rPr>
                        <a:t>0,12%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85957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14. «Обеспечение комфортной среды проживания населения ЗАТО города Заозерска»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latin typeface="Times New Roman"/>
                        </a:rPr>
                        <a:t>15,04%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288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15. «Защита населения и территории от чрезвычайных ситуаций природного и техногенного характера, обеспечение пожарной безопасности и безопасности людей на водных объектах на территории ЗАТО города Заозерска Мурманской области»</a:t>
                      </a: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latin typeface="Times New Roman"/>
                        </a:rPr>
                        <a:t>2,19%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04550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16. «Профилактика правонарушений и обеспечение общественной безопасности в ЗАТО городе Заозерске Мурманской области»</a:t>
                      </a: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latin typeface="Times New Roman"/>
                        </a:rPr>
                        <a:t>0,0002%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36288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17. «Профилактика терроризма и экстремизма, а также минимизации и (или) ликвидация последствий проявлений терроризма и экстремизма на территории ЗАТО город Заозерск Мурманской области на 2016-2023 годы»</a:t>
                      </a: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latin typeface="Times New Roman"/>
                        </a:rPr>
                        <a:t>0,0008%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14367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18. «Формирование современной городской среды ЗАТО город Заозерск Мурманской области»</a:t>
                      </a: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latin typeface="Times New Roman"/>
                        </a:rPr>
                        <a:t>9,89%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72440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Непрограммная деятельность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latin typeface="Times New Roman"/>
                        </a:rPr>
                        <a:t>1,19%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94635"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ИТОГО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50" marR="5550" marT="5551" marB="0" anchor="b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latin typeface="Times New Roman"/>
                        </a:rPr>
                        <a:t>100,0%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  <p:sp>
        <p:nvSpPr>
          <p:cNvPr id="32771" name="TextBox 22"/>
          <p:cNvSpPr txBox="1">
            <a:spLocks noChangeArrowheads="1"/>
          </p:cNvSpPr>
          <p:nvPr/>
        </p:nvSpPr>
        <p:spPr bwMode="auto">
          <a:xfrm>
            <a:off x="106363" y="279400"/>
            <a:ext cx="887412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685800" eaLnBrk="1" hangingPunct="1">
              <a:lnSpc>
                <a:spcPct val="70000"/>
              </a:lnSpc>
              <a:buFont typeface="Arial" charset="0"/>
              <a:buNone/>
            </a:pPr>
            <a:r>
              <a:rPr lang="ru-RU" altLang="ru-RU" sz="2800" b="1" dirty="0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Расходы бюджета ЗАТО город Заозерск за 2021 год в структуре программных и непрограммных расходов</a:t>
            </a:r>
          </a:p>
        </p:txBody>
      </p:sp>
      <p:sp>
        <p:nvSpPr>
          <p:cNvPr id="3" name="Прямоугольник: скругленные углы 2"/>
          <p:cNvSpPr/>
          <p:nvPr/>
        </p:nvSpPr>
        <p:spPr>
          <a:xfrm>
            <a:off x="106363" y="4941168"/>
            <a:ext cx="2700808" cy="1367499"/>
          </a:xfrm>
          <a:prstGeom prst="roundRect">
            <a:avLst/>
          </a:prstGeom>
          <a:solidFill>
            <a:schemeClr val="bg1"/>
          </a:solidFill>
          <a:ln>
            <a:solidFill>
              <a:srgbClr val="0099FF"/>
            </a:solidFill>
          </a:ln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Муниципальные программы </a:t>
            </a:r>
          </a:p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1 432 509,46 тыс. руб.</a:t>
            </a:r>
          </a:p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98,81%</a:t>
            </a:r>
          </a:p>
        </p:txBody>
      </p:sp>
      <p:sp>
        <p:nvSpPr>
          <p:cNvPr id="8" name="Прямоугольник: скругленные углы 7"/>
          <p:cNvSpPr/>
          <p:nvPr/>
        </p:nvSpPr>
        <p:spPr>
          <a:xfrm>
            <a:off x="2677226" y="4941167"/>
            <a:ext cx="2700808" cy="1367499"/>
          </a:xfrm>
          <a:prstGeom prst="roundRect">
            <a:avLst/>
          </a:prstGeom>
          <a:solidFill>
            <a:schemeClr val="bg1"/>
          </a:solidFill>
          <a:ln>
            <a:solidFill>
              <a:srgbClr val="0099FF"/>
            </a:solidFill>
          </a:ln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Непрограммное направление деятельности </a:t>
            </a:r>
          </a:p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17 321,44 тыс. руб.</a:t>
            </a:r>
          </a:p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1,19%</a:t>
            </a:r>
          </a:p>
        </p:txBody>
      </p:sp>
      <p:sp>
        <p:nvSpPr>
          <p:cNvPr id="11" name="Прямоугольник: скругленные углы 10"/>
          <p:cNvSpPr/>
          <p:nvPr/>
        </p:nvSpPr>
        <p:spPr>
          <a:xfrm>
            <a:off x="5378034" y="4941166"/>
            <a:ext cx="2700808" cy="1367499"/>
          </a:xfrm>
          <a:prstGeom prst="roundRect">
            <a:avLst/>
          </a:prstGeom>
          <a:solidFill>
            <a:schemeClr val="bg1"/>
          </a:solidFill>
          <a:ln>
            <a:solidFill>
              <a:srgbClr val="0099FF"/>
            </a:solidFill>
          </a:ln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бюджета ЗАТО город Заозерск за 2022 год </a:t>
            </a:r>
          </a:p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1 449 830,90 тыс. руб.</a:t>
            </a:r>
          </a:p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100%</a:t>
            </a:r>
          </a:p>
          <a:p>
            <a:pPr algn="ctr">
              <a:defRPr/>
            </a:pPr>
            <a:endParaRPr 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0C9"/>
            </a:gs>
            <a:gs pos="64999">
              <a:srgbClr val="F0EBD5"/>
            </a:gs>
            <a:gs pos="100000">
              <a:srgbClr val="D1C39F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Box 1"/>
          <p:cNvSpPr txBox="1">
            <a:spLocks noChangeArrowheads="1"/>
          </p:cNvSpPr>
          <p:nvPr/>
        </p:nvSpPr>
        <p:spPr bwMode="auto">
          <a:xfrm>
            <a:off x="152400" y="155575"/>
            <a:ext cx="9215438" cy="40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685800" eaLnBrk="1" hangingPunct="1">
              <a:lnSpc>
                <a:spcPct val="70000"/>
              </a:lnSpc>
              <a:buFont typeface="Arial" charset="0"/>
              <a:buNone/>
            </a:pPr>
            <a:r>
              <a:rPr lang="ru-RU" altLang="ru-RU" sz="2800" b="1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Программный бюджет ЗАТО город Заозерск</a:t>
            </a:r>
          </a:p>
        </p:txBody>
      </p:sp>
      <p:sp>
        <p:nvSpPr>
          <p:cNvPr id="33795" name="TextBox 21"/>
          <p:cNvSpPr txBox="1">
            <a:spLocks noChangeArrowheads="1"/>
          </p:cNvSpPr>
          <p:nvPr/>
        </p:nvSpPr>
        <p:spPr bwMode="auto">
          <a:xfrm>
            <a:off x="7808913" y="281293"/>
            <a:ext cx="9842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 b="1" dirty="0">
                <a:latin typeface="Times New Roman" pitchFamily="18" charset="0"/>
                <a:cs typeface="Times New Roman" pitchFamily="18" charset="0"/>
              </a:rPr>
              <a:t>тыс. руб.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1335725"/>
              </p:ext>
            </p:extLst>
          </p:nvPr>
        </p:nvGraphicFramePr>
        <p:xfrm>
          <a:off x="152400" y="601584"/>
          <a:ext cx="8640763" cy="6140530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8288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926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8179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80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56938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5159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показателя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94" marR="5494" marT="5493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год</a:t>
                      </a:r>
                    </a:p>
                    <a:p>
                      <a:pPr algn="ctr" fontAlgn="ctr"/>
                      <a:r>
                        <a:rPr lang="ru-RU" sz="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94" marR="5494" marT="5493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r>
                        <a:rPr lang="ru-RU" sz="800" b="1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год</a:t>
                      </a:r>
                    </a:p>
                    <a:p>
                      <a:pPr algn="ctr" fontAlgn="ctr"/>
                      <a:r>
                        <a:rPr lang="ru-RU" sz="800" b="1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  <a:endParaRPr lang="ru-RU" sz="800" b="1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94" marR="5494" marT="5493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Исполнение, %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94" marR="5494" marT="5493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 эффективности</a:t>
                      </a:r>
                    </a:p>
                  </a:txBody>
                  <a:tcPr marL="5494" marR="5494" marT="5493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7744">
                <a:tc>
                  <a:txBody>
                    <a:bodyPr/>
                    <a:lstStyle/>
                    <a:p>
                      <a:pPr algn="l" fontAlgn="t"/>
                      <a:r>
                        <a:rPr lang="ru-RU" sz="8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1. «Развитие образования</a:t>
                      </a:r>
                      <a:r>
                        <a:rPr lang="ru-RU" sz="850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культуры, спорта и молодежной политики</a:t>
                      </a:r>
                      <a:r>
                        <a:rPr lang="ru-RU" sz="8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ЗАТО город Заозерск.</a:t>
                      </a:r>
                      <a:r>
                        <a:rPr lang="ru-RU" sz="850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8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Основные направления деятельности»</a:t>
                      </a:r>
                      <a:endParaRPr lang="ru-RU" sz="8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 dirty="0">
                          <a:latin typeface="Times New Roman"/>
                        </a:rPr>
                        <a:t>689 567,97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 dirty="0">
                          <a:latin typeface="Times New Roman"/>
                        </a:rPr>
                        <a:t>684 095,84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>
                          <a:latin typeface="Times New Roman"/>
                        </a:rPr>
                        <a:t>99,21%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Целевые индикаторы в целом достигнуты. Экономия связана с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уменьшением численности получателей выплат по сравнению с запланированной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494" marR="5494" marT="5493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1593">
                <a:tc>
                  <a:txBody>
                    <a:bodyPr/>
                    <a:lstStyle/>
                    <a:p>
                      <a:pPr algn="l" fontAlgn="t"/>
                      <a:r>
                        <a:rPr lang="ru-RU" sz="8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4. «Охрана окружающей среды»</a:t>
                      </a:r>
                      <a:endParaRPr lang="ru-RU" sz="8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 dirty="0">
                          <a:latin typeface="Times New Roman"/>
                        </a:rPr>
                        <a:t>200 426,63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 dirty="0">
                          <a:latin typeface="Times New Roman"/>
                        </a:rPr>
                        <a:t>200 078,43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>
                          <a:latin typeface="Times New Roman"/>
                        </a:rPr>
                        <a:t>99,83%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Целевые индикаторы </a:t>
                      </a:r>
                      <a:r>
                        <a:rPr kumimoji="0" lang="ru-RU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 целом </a:t>
                      </a:r>
                      <a:r>
                        <a:rPr kumimoji="0" lang="ru-RU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достигнуты. Расходы  </a:t>
                      </a:r>
                      <a:r>
                        <a:rPr lang="ru-RU" sz="800" dirty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произведены за фактически выполненные работы </a:t>
                      </a:r>
                    </a:p>
                  </a:txBody>
                  <a:tcPr marL="5494" marR="5494" marT="5493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0611">
                <a:tc>
                  <a:txBody>
                    <a:bodyPr/>
                    <a:lstStyle/>
                    <a:p>
                      <a:pPr algn="l" fontAlgn="t"/>
                      <a:r>
                        <a:rPr lang="ru-RU" sz="8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5.  «Энергосбережение и повышение энергетической эффективности ЗАТО город Заозерск Мурманской области»</a:t>
                      </a:r>
                      <a:endParaRPr lang="ru-RU" sz="8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 dirty="0">
                          <a:latin typeface="Times New Roman"/>
                        </a:rPr>
                        <a:t>2 198,78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 dirty="0">
                          <a:latin typeface="Times New Roman"/>
                        </a:rPr>
                        <a:t>2 198,78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>
                          <a:latin typeface="Times New Roman"/>
                        </a:rPr>
                        <a:t>100%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Целевые индикаторы достигнуты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94" marR="5494" marT="5493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0611">
                <a:tc>
                  <a:txBody>
                    <a:bodyPr/>
                    <a:lstStyle/>
                    <a:p>
                      <a:pPr algn="l" fontAlgn="t"/>
                      <a:r>
                        <a:rPr lang="ru-RU" sz="8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6.  «Развитие малого и среднего предпринимательства в ЗАТО городе Заозерске Мурманской области»</a:t>
                      </a: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5,00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5,00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100%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Целевые индикаторы достигнуты</a:t>
                      </a:r>
                    </a:p>
                  </a:txBody>
                  <a:tcPr marL="5494" marR="5494" marT="5493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4618">
                <a:tc>
                  <a:txBody>
                    <a:bodyPr/>
                    <a:lstStyle/>
                    <a:p>
                      <a:pPr algn="l" fontAlgn="t"/>
                      <a:r>
                        <a:rPr lang="ru-RU" sz="8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7.  «Эффективное управление муниципальными финансами ЗАТО город Заозерск Мурманской области»</a:t>
                      </a: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 dirty="0">
                          <a:latin typeface="Times New Roman"/>
                        </a:rPr>
                        <a:t>19 234,20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 dirty="0">
                          <a:latin typeface="Times New Roman"/>
                        </a:rPr>
                        <a:t>19 125,64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>
                          <a:latin typeface="Times New Roman"/>
                        </a:rPr>
                        <a:t>99,44%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Целевые индикаторы в целом достигнуты. Экономия сложилась - служебные командировки. Заявительный характер выплаты  компенсации расходов на оплату стоимости проезда и провоза багажа к месту использования отпуска</a:t>
                      </a:r>
                      <a:endParaRPr lang="ru-RU" sz="8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94" marR="5494" marT="5493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7744">
                <a:tc>
                  <a:txBody>
                    <a:bodyPr/>
                    <a:lstStyle/>
                    <a:p>
                      <a:pPr algn="l" fontAlgn="t"/>
                      <a:r>
                        <a:rPr lang="ru-RU" sz="8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9.  «Капитальный  и текущий</a:t>
                      </a:r>
                      <a:r>
                        <a:rPr lang="ru-RU" sz="850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8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ремонт многоквартирных домов,  расположенных на территории ЗАТО города Заозерска»</a:t>
                      </a:r>
                      <a:endParaRPr lang="ru-RU" sz="8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 dirty="0">
                          <a:latin typeface="Times New Roman"/>
                        </a:rPr>
                        <a:t>29 596,48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 dirty="0">
                          <a:latin typeface="Times New Roman"/>
                        </a:rPr>
                        <a:t>29 596,49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>
                          <a:latin typeface="Times New Roman"/>
                        </a:rPr>
                        <a:t>100%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Целевые индикаторы достигнуты. </a:t>
                      </a:r>
                      <a:endParaRPr lang="ru-RU" sz="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8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94" marR="5494" marT="5493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7030">
                <a:tc>
                  <a:txBody>
                    <a:bodyPr/>
                    <a:lstStyle/>
                    <a:p>
                      <a:pPr algn="l" fontAlgn="t"/>
                      <a:r>
                        <a:rPr lang="ru-RU" sz="8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10. «Повышение информационной открытости деятельности органов местного самоуправления»</a:t>
                      </a:r>
                      <a:endParaRPr lang="ru-RU" sz="8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 dirty="0">
                          <a:latin typeface="Times New Roman"/>
                        </a:rPr>
                        <a:t>5 310,53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 dirty="0">
                          <a:latin typeface="Times New Roman"/>
                        </a:rPr>
                        <a:t>5 310,53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>
                          <a:latin typeface="Times New Roman"/>
                        </a:rPr>
                        <a:t>100%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Целевые индикаторы достигнуты. </a:t>
                      </a:r>
                    </a:p>
                  </a:txBody>
                  <a:tcPr marL="5494" marR="5494" marT="5493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7744">
                <a:tc>
                  <a:txBody>
                    <a:bodyPr/>
                    <a:lstStyle/>
                    <a:p>
                      <a:pPr algn="l" fontAlgn="t"/>
                      <a:r>
                        <a:rPr lang="ru-RU" sz="8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11. «Повышение безопасности дорожного движения и снижение дорожно-транспортного травматизма в ЗАТО городе Заозерске Мурманской области»</a:t>
                      </a:r>
                      <a:endParaRPr lang="ru-RU" sz="8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68,43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68,43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100%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Целевые индикаторы достигнуты</a:t>
                      </a:r>
                    </a:p>
                  </a:txBody>
                  <a:tcPr marL="5494" marR="5494" marT="5493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97643">
                <a:tc>
                  <a:txBody>
                    <a:bodyPr/>
                    <a:lstStyle/>
                    <a:p>
                      <a:pPr algn="l" fontAlgn="t"/>
                      <a:r>
                        <a:rPr lang="ru-RU" sz="8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12. «Эффективное муниципальное управление в ЗАТО городе Заозерске Мурманской области»</a:t>
                      </a:r>
                      <a:endParaRPr lang="ru-RU" sz="8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 dirty="0">
                          <a:latin typeface="Times New Roman"/>
                        </a:rPr>
                        <a:t>99 104,94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 dirty="0">
                          <a:latin typeface="Times New Roman"/>
                        </a:rPr>
                        <a:t>97 321,36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>
                          <a:latin typeface="Times New Roman"/>
                        </a:rPr>
                        <a:t>98,20%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Целевые индикаторы в целом достигнуты. Экономия сложилась - служебные командировки. Заявительный характер выплаты  компенсации расходов на оплату стоимости проезда и провоза багажа к месту использования отпуска. Экономия  - по результатам проведения конкурентных процедур</a:t>
                      </a:r>
                    </a:p>
                  </a:txBody>
                  <a:tcPr marL="5494" marR="5494" marT="5493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67030">
                <a:tc>
                  <a:txBody>
                    <a:bodyPr/>
                    <a:lstStyle/>
                    <a:p>
                      <a:pPr algn="l" fontAlgn="t"/>
                      <a:r>
                        <a:rPr lang="ru-RU" sz="8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13. «Социальная поддержка некоторых категорий граждан ЗАТО города Заозерска»</a:t>
                      </a:r>
                      <a:endParaRPr lang="ru-RU" sz="8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 dirty="0">
                          <a:latin typeface="Times New Roman"/>
                        </a:rPr>
                        <a:t>1 779,21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 dirty="0">
                          <a:latin typeface="Times New Roman"/>
                        </a:rPr>
                        <a:t>1 669,91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>
                          <a:latin typeface="Times New Roman"/>
                        </a:rPr>
                        <a:t>93,86%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Целевые индикаторы в целом достигнуты.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Заявительный характер выплаты пособий и компенсаций. 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94" marR="5494" marT="5493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74618">
                <a:tc>
                  <a:txBody>
                    <a:bodyPr/>
                    <a:lstStyle/>
                    <a:p>
                      <a:pPr algn="l" fontAlgn="t"/>
                      <a:r>
                        <a:rPr lang="ru-RU" sz="8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14. «Обеспечение комфортной среды проживания населения ЗАТО города Заозерска»</a:t>
                      </a:r>
                      <a:endParaRPr lang="ru-RU" sz="8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 dirty="0">
                          <a:latin typeface="Times New Roman"/>
                        </a:rPr>
                        <a:t>226 191,91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 dirty="0">
                          <a:latin typeface="Times New Roman"/>
                        </a:rPr>
                        <a:t>217 983,97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>
                          <a:latin typeface="Times New Roman"/>
                        </a:rPr>
                        <a:t>96,37%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Целевые индикаторы в целом достигнуты. </a:t>
                      </a:r>
                      <a:r>
                        <a:rPr lang="ru-RU" sz="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Экономия</a:t>
                      </a:r>
                      <a:r>
                        <a:rPr lang="ru-RU" sz="8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- </a:t>
                      </a:r>
                      <a:r>
                        <a:rPr lang="ru-RU" sz="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результатам проведения конкурентных процедур</a:t>
                      </a:r>
                      <a:endParaRPr lang="ru-RU" sz="8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94" marR="5494" marT="5493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659172">
                <a:tc>
                  <a:txBody>
                    <a:bodyPr/>
                    <a:lstStyle/>
                    <a:p>
                      <a:pPr algn="l" fontAlgn="t"/>
                      <a:r>
                        <a:rPr lang="ru-RU" sz="8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15. «Защита населения и территории от чрезвычайных ситуаций природного и техногенного характера, обеспечение пожарной безопасности и безопасности людей на водных объектах на территории ЗАТО города Заозерска Мурманской области»</a:t>
                      </a: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 dirty="0">
                          <a:latin typeface="Times New Roman"/>
                        </a:rPr>
                        <a:t>31 920,34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31 714,00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99,35%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Целевые индикаторы в целом достигнуты.</a:t>
                      </a:r>
                    </a:p>
                  </a:txBody>
                  <a:tcPr marL="5494" marR="5494" marT="5493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97744">
                <a:tc>
                  <a:txBody>
                    <a:bodyPr/>
                    <a:lstStyle/>
                    <a:p>
                      <a:pPr algn="l" fontAlgn="t"/>
                      <a:r>
                        <a:rPr lang="ru-RU" sz="8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16. «Профилактика правонарушений и обеспечение общественной безопасности в ЗАТО городе Заозерске Мурманской области»</a:t>
                      </a: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 dirty="0">
                          <a:latin typeface="Times New Roman"/>
                        </a:rPr>
                        <a:t>2,90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 dirty="0">
                          <a:latin typeface="Times New Roman"/>
                        </a:rPr>
                        <a:t>2,90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>
                          <a:latin typeface="Times New Roman"/>
                        </a:rPr>
                        <a:t>100%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Целевые индикаторы </a:t>
                      </a:r>
                      <a:r>
                        <a:rPr lang="ru-RU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достигнуты 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94" marR="5494" marT="5493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544895">
                <a:tc>
                  <a:txBody>
                    <a:bodyPr/>
                    <a:lstStyle/>
                    <a:p>
                      <a:pPr algn="l" fontAlgn="t"/>
                      <a:r>
                        <a:rPr lang="ru-RU" sz="8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17. «Профилактика терроризма и экстремизма, а также минимизации и (или) ликвидация последствий проявлений терроризма и экстремизма на территории ЗАТО город Заозерск Мурманской области на 2016-2023 годы»</a:t>
                      </a: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 dirty="0">
                          <a:latin typeface="Times New Roman"/>
                        </a:rPr>
                        <a:t>12,00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>
                          <a:latin typeface="Times New Roman"/>
                        </a:rPr>
                        <a:t>12,00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>
                          <a:latin typeface="Times New Roman"/>
                        </a:rPr>
                        <a:t>100%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Целевые индикаторы достигнуты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94" marR="5494" marT="5493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67030">
                <a:tc>
                  <a:txBody>
                    <a:bodyPr/>
                    <a:lstStyle/>
                    <a:p>
                      <a:pPr algn="l" fontAlgn="t"/>
                      <a:r>
                        <a:rPr lang="ru-RU" sz="8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18. «Формирование современной городской среды ЗАТО город Заозерск Мурманской области»</a:t>
                      </a: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 dirty="0">
                          <a:latin typeface="Times New Roman"/>
                        </a:rPr>
                        <a:t>143 326,19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 dirty="0">
                          <a:latin typeface="Times New Roman"/>
                        </a:rPr>
                        <a:t>143 326,19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>
                          <a:latin typeface="Times New Roman"/>
                        </a:rPr>
                        <a:t>100%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Целевые индикаторы достигнуты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94" marR="5494" marT="5493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13110"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РАСХОДОВ: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94" marR="5494" marT="5493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1" i="0" u="none" strike="noStrike" dirty="0">
                          <a:latin typeface="Times New Roman"/>
                        </a:rPr>
                        <a:t>1 448 745,52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1" i="0" u="none" strike="noStrike" dirty="0">
                          <a:latin typeface="Times New Roman"/>
                        </a:rPr>
                        <a:t>1 432 509,46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1" i="0" u="none" strike="noStrike" dirty="0">
                          <a:latin typeface="Times New Roman"/>
                        </a:rPr>
                        <a:t>98,88%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94" marR="5494" marT="5493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0C9"/>
            </a:gs>
            <a:gs pos="64999">
              <a:srgbClr val="F0EBD5"/>
            </a:gs>
            <a:gs pos="100000">
              <a:srgbClr val="D1C39F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Прямоугольник 1"/>
          <p:cNvSpPr>
            <a:spLocks noChangeArrowheads="1"/>
          </p:cNvSpPr>
          <p:nvPr/>
        </p:nvSpPr>
        <p:spPr bwMode="auto">
          <a:xfrm>
            <a:off x="107950" y="196850"/>
            <a:ext cx="880110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685800" eaLnBrk="1" hangingPunct="1">
              <a:lnSpc>
                <a:spcPct val="70000"/>
              </a:lnSpc>
              <a:buFont typeface="Arial" charset="0"/>
              <a:buNone/>
            </a:pPr>
            <a:r>
              <a:rPr lang="ru-RU" altLang="ru-RU" sz="2800" b="1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Социально-значимые объекты, осуществляемые </a:t>
            </a:r>
          </a:p>
          <a:p>
            <a:pPr defTabSz="685800" eaLnBrk="1" hangingPunct="1">
              <a:lnSpc>
                <a:spcPct val="70000"/>
              </a:lnSpc>
              <a:buFont typeface="Arial" charset="0"/>
              <a:buNone/>
            </a:pPr>
            <a:r>
              <a:rPr lang="ru-RU" altLang="ru-RU" sz="2800" b="1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за счет средств бюджета ЗАТО город Заозерск </a:t>
            </a:r>
          </a:p>
        </p:txBody>
      </p:sp>
      <p:sp>
        <p:nvSpPr>
          <p:cNvPr id="34819" name="TextBox 3"/>
          <p:cNvSpPr txBox="1">
            <a:spLocks noChangeArrowheads="1"/>
          </p:cNvSpPr>
          <p:nvPr/>
        </p:nvSpPr>
        <p:spPr bwMode="auto">
          <a:xfrm>
            <a:off x="234950" y="889000"/>
            <a:ext cx="914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400" b="1">
                <a:latin typeface="Times New Roman" pitchFamily="18" charset="0"/>
                <a:cs typeface="Times New Roman" pitchFamily="18" charset="0"/>
              </a:rPr>
              <a:t>тыс. руб.</a:t>
            </a:r>
          </a:p>
          <a:p>
            <a:endParaRPr lang="ru-RU" altLang="ru-RU" sz="1400" b="1"/>
          </a:p>
        </p:txBody>
      </p:sp>
      <p:pic>
        <p:nvPicPr>
          <p:cNvPr id="34872" name="Рисунок 14" descr="Расширение бизнеса (справа налево)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7946491" y="194469"/>
            <a:ext cx="914400" cy="91440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7" name="Таблица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8004127"/>
              </p:ext>
            </p:extLst>
          </p:nvPr>
        </p:nvGraphicFramePr>
        <p:xfrm>
          <a:off x="5890938" y="1421112"/>
          <a:ext cx="2879725" cy="1215799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1680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6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704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900" b="1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3" marR="7143" marT="7147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год</a:t>
                      </a:r>
                      <a:endParaRPr lang="ru-RU" sz="9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143" marR="7143" marT="7147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9828">
                <a:tc gridSpan="2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b="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 рамках</a:t>
                      </a:r>
                      <a:r>
                        <a:rPr lang="ru-RU" sz="900" b="0" u="none" strike="noStrike" kern="1200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реализации Комплексного плана развития социальной и инженерной инфраструктуры </a:t>
                      </a:r>
                      <a:endParaRPr lang="ru-RU" sz="900" b="1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3" marR="7143" marT="7147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900" b="1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143" marR="7143" marT="7147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9828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ru-RU" sz="900" b="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Утепление торцов 5-этажных домов  </a:t>
                      </a:r>
                    </a:p>
                    <a:p>
                      <a:pPr marL="0" algn="l" defTabSz="914400" rtl="0" eaLnBrk="1" fontAlgn="ctr" latinLnBrk="0" hangingPunct="1"/>
                      <a:r>
                        <a:rPr lang="ru-RU" sz="900" b="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ru-RU" sz="900" b="0" u="none" strike="noStrike" kern="1200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 торца)</a:t>
                      </a:r>
                      <a:endParaRPr lang="ru-RU" sz="900" b="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3" marR="7143" marT="7147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6 359,07</a:t>
                      </a:r>
                    </a:p>
                  </a:txBody>
                  <a:tcPr marL="7143" marR="7143" marT="7147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9102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счет средств вышестоящего бюджета</a:t>
                      </a:r>
                      <a:endParaRPr lang="ru-RU" sz="900" b="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3" marR="7143" marT="7147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6 359,07</a:t>
                      </a:r>
                    </a:p>
                  </a:txBody>
                  <a:tcPr marL="7143" marR="7143" marT="7147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954DB68-5676-CC5C-1755-329F1672EB7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1926" y="2481780"/>
            <a:ext cx="1708541" cy="122413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E5CC793-4CE1-991F-E7C8-3483EC27B8D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4878" y="2739214"/>
            <a:ext cx="1632181" cy="1224135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BC38FDB-587A-1CF4-AF92-322456E0A3D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70864" y="1455726"/>
            <a:ext cx="1783538" cy="1341530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D69C583B-99FC-0F92-7360-8EF621643EE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3435" y="2708920"/>
            <a:ext cx="1531527" cy="2042036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CCF3BF08-2BC7-A714-0BF9-5042F9B343A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1028" y="3027127"/>
            <a:ext cx="1292872" cy="1723829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BA608E54-B1F7-41CF-22CC-FFD255FEAF7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5548" y="4021391"/>
            <a:ext cx="1531527" cy="1783873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78B491C0-068F-F19C-9AB9-C40EAAB85D4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818" y="3429000"/>
            <a:ext cx="1401528" cy="1868704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97545102-69EF-F105-7DA9-2E8AB32648EE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204" y="5094888"/>
            <a:ext cx="2144471" cy="1608353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EB4797E9-8EC0-40C5-0A8A-032827D4745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915439" y="4279288"/>
            <a:ext cx="2908044" cy="1268078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3A94DE5E-7963-1F85-2904-E5910634CBC1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73337" y="1360686"/>
            <a:ext cx="2780017" cy="1426588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0C9"/>
            </a:gs>
            <a:gs pos="64999">
              <a:srgbClr val="F0EBD5"/>
            </a:gs>
            <a:gs pos="100000">
              <a:srgbClr val="D1C39F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707ED561-604E-2BA6-45AF-15D4AD9D96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2080" y="3517610"/>
            <a:ext cx="1798476" cy="1353429"/>
          </a:xfrm>
          <a:prstGeom prst="rect">
            <a:avLst/>
          </a:prstGeom>
        </p:spPr>
      </p:pic>
      <p:sp>
        <p:nvSpPr>
          <p:cNvPr id="36866" name="Прямоугольник 1"/>
          <p:cNvSpPr>
            <a:spLocks noChangeArrowheads="1"/>
          </p:cNvSpPr>
          <p:nvPr/>
        </p:nvSpPr>
        <p:spPr bwMode="auto">
          <a:xfrm>
            <a:off x="107950" y="196850"/>
            <a:ext cx="880110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685800" eaLnBrk="1" hangingPunct="1">
              <a:lnSpc>
                <a:spcPct val="70000"/>
              </a:lnSpc>
              <a:buFont typeface="Arial" charset="0"/>
              <a:buNone/>
            </a:pPr>
            <a:r>
              <a:rPr lang="ru-RU" altLang="ru-RU" sz="2800" b="1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Социально-значимые объекты, осуществляемые </a:t>
            </a:r>
          </a:p>
          <a:p>
            <a:pPr defTabSz="685800" eaLnBrk="1" hangingPunct="1">
              <a:lnSpc>
                <a:spcPct val="70000"/>
              </a:lnSpc>
              <a:buFont typeface="Arial" charset="0"/>
              <a:buNone/>
            </a:pPr>
            <a:r>
              <a:rPr lang="ru-RU" altLang="ru-RU" sz="2800" b="1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за счет средств бюджета ЗАТО город Заозерск </a:t>
            </a:r>
          </a:p>
        </p:txBody>
      </p:sp>
      <p:sp>
        <p:nvSpPr>
          <p:cNvPr id="36867" name="TextBox 3"/>
          <p:cNvSpPr txBox="1">
            <a:spLocks noChangeArrowheads="1"/>
          </p:cNvSpPr>
          <p:nvPr/>
        </p:nvSpPr>
        <p:spPr bwMode="auto">
          <a:xfrm>
            <a:off x="234950" y="889000"/>
            <a:ext cx="914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400" b="1">
                <a:latin typeface="Times New Roman" pitchFamily="18" charset="0"/>
                <a:cs typeface="Times New Roman" pitchFamily="18" charset="0"/>
              </a:rPr>
              <a:t>тыс. руб.</a:t>
            </a:r>
          </a:p>
          <a:p>
            <a:endParaRPr lang="ru-RU" altLang="ru-RU" sz="1400" b="1"/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6834381"/>
              </p:ext>
            </p:extLst>
          </p:nvPr>
        </p:nvGraphicFramePr>
        <p:xfrm>
          <a:off x="4932040" y="5157192"/>
          <a:ext cx="3744912" cy="1380122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5677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771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53045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Наименование</a:t>
                      </a:r>
                    </a:p>
                  </a:txBody>
                  <a:tcPr marL="7143" marR="7143" marT="7144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2022 год</a:t>
                      </a:r>
                    </a:p>
                  </a:txBody>
                  <a:tcPr marL="7143" marR="7143" marT="7144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15673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ru-RU" sz="900" b="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Субсидия на финансовое обеспечение дорожной деятельности в отношении автомобильных дорог местного значения и искусственных дорожных сооружений на них за счет средств дорожного фонда</a:t>
                      </a:r>
                    </a:p>
                  </a:txBody>
                  <a:tcPr marL="7143" marR="7143" marT="7144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15 195,04</a:t>
                      </a:r>
                    </a:p>
                  </a:txBody>
                  <a:tcPr marL="7143" marR="7143" marT="7144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6019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 счет средств вышестоящего бюджета</a:t>
                      </a:r>
                    </a:p>
                  </a:txBody>
                  <a:tcPr marL="7143" marR="7143" marT="7144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15 043,09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143" marR="7143" marT="7144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5385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 счет собственных  средств</a:t>
                      </a:r>
                    </a:p>
                  </a:txBody>
                  <a:tcPr marL="7143" marR="7143" marT="7144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151,95</a:t>
                      </a:r>
                    </a:p>
                  </a:txBody>
                  <a:tcPr marL="7143" marR="7143" marT="7144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34872" name="Рисунок 14" descr="Расширение бизнеса (справа налево)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7946491" y="194469"/>
            <a:ext cx="914400" cy="91440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5905795"/>
              </p:ext>
            </p:extLst>
          </p:nvPr>
        </p:nvGraphicFramePr>
        <p:xfrm>
          <a:off x="234950" y="1412875"/>
          <a:ext cx="3744912" cy="1872109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5677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771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53045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Наименование</a:t>
                      </a:r>
                    </a:p>
                  </a:txBody>
                  <a:tcPr marL="7143" marR="7143" marT="7144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2022 год</a:t>
                      </a:r>
                    </a:p>
                  </a:txBody>
                  <a:tcPr marL="7143" marR="7143" marT="7144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3045">
                <a:tc gridSpan="2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Всероссийский конкурс лучших проектов создания комфортной городской среды – «Малые</a:t>
                      </a:r>
                      <a:r>
                        <a:rPr lang="ru-RU" sz="900" u="none" strike="noStrike" kern="1200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города России»</a:t>
                      </a:r>
                      <a:endParaRPr lang="ru-RU" sz="9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3" marR="7143" marT="7144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ru-RU" sz="9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3" marR="7143" marT="7144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Благоустройство городской площади по улице Ленинского Комсомола, д.12-д.20 с прилегающей территорией городского стадиона</a:t>
                      </a:r>
                    </a:p>
                  </a:txBody>
                  <a:tcPr marL="7143" marR="7143" marT="7144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119 962,75</a:t>
                      </a:r>
                    </a:p>
                  </a:txBody>
                  <a:tcPr marL="7143" marR="7143" marT="7144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6019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 счет средств вышестоящего бюджета</a:t>
                      </a:r>
                    </a:p>
                  </a:txBody>
                  <a:tcPr marL="7143" marR="7143" marT="7144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119 962,75</a:t>
                      </a:r>
                    </a:p>
                  </a:txBody>
                  <a:tcPr marL="7143" marR="7143" marT="7144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8000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  в том числе:</a:t>
                      </a:r>
                    </a:p>
                  </a:txBody>
                  <a:tcPr marL="7143" marR="7143" marT="7144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143" marR="7143" marT="7144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4324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  Федеральный бюджет</a:t>
                      </a:r>
                    </a:p>
                  </a:txBody>
                  <a:tcPr marL="7143" marR="7143" marT="7144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71 700,00</a:t>
                      </a:r>
                    </a:p>
                  </a:txBody>
                  <a:tcPr marL="7143" marR="7143" marT="7144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329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  Областной бюджет</a:t>
                      </a:r>
                    </a:p>
                  </a:txBody>
                  <a:tcPr marL="7143" marR="7143" marT="7144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48 262,75</a:t>
                      </a:r>
                    </a:p>
                  </a:txBody>
                  <a:tcPr marL="7143" marR="7143" marT="7144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D61121-C914-C854-64D0-75DEAB70B44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8186" y="1119065"/>
            <a:ext cx="1296543" cy="1728724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903FB569-9396-0A4B-B4AF-8B30EDBA965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862" y="3065154"/>
            <a:ext cx="1596090" cy="1197068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D191BA8-4AFB-F616-19FA-033CB2FA01E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90413" y="2075571"/>
            <a:ext cx="1798476" cy="135342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2101871-334D-7E87-0E61-F96C3EC7C0B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49352" y="2442730"/>
            <a:ext cx="1798476" cy="1353429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A3FCC19-BABB-5D7F-48F1-3435F2D8801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72383" y="925454"/>
            <a:ext cx="1899952" cy="1423475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3696E867-212A-A463-AD52-C27EBB556031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4" t="9803"/>
          <a:stretch/>
        </p:blipFill>
        <p:spPr>
          <a:xfrm>
            <a:off x="3114381" y="4665205"/>
            <a:ext cx="1394119" cy="1872109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B432515C-7BE8-6839-0424-8BE3A5779375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81" b="1"/>
          <a:stretch/>
        </p:blipFill>
        <p:spPr>
          <a:xfrm>
            <a:off x="146284" y="3517610"/>
            <a:ext cx="1273632" cy="2046423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A905E99F-EBAB-3A71-DCAB-FE10AC71320E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34"/>
          <a:stretch/>
        </p:blipFill>
        <p:spPr>
          <a:xfrm>
            <a:off x="1522428" y="4005064"/>
            <a:ext cx="1489440" cy="2046423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0C9"/>
            </a:gs>
            <a:gs pos="64999">
              <a:srgbClr val="F0EBD5"/>
            </a:gs>
            <a:gs pos="100000">
              <a:srgbClr val="D1C39F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Прямоугольник 1"/>
          <p:cNvSpPr>
            <a:spLocks noChangeArrowheads="1"/>
          </p:cNvSpPr>
          <p:nvPr/>
        </p:nvSpPr>
        <p:spPr bwMode="auto">
          <a:xfrm>
            <a:off x="107950" y="196850"/>
            <a:ext cx="880110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685800" eaLnBrk="1" hangingPunct="1">
              <a:lnSpc>
                <a:spcPct val="70000"/>
              </a:lnSpc>
              <a:buFont typeface="Arial" charset="0"/>
              <a:buNone/>
            </a:pPr>
            <a:r>
              <a:rPr lang="ru-RU" altLang="ru-RU" sz="2800" b="1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Социально-значимые объекты, осуществляемые </a:t>
            </a:r>
          </a:p>
          <a:p>
            <a:pPr defTabSz="685800" eaLnBrk="1" hangingPunct="1">
              <a:lnSpc>
                <a:spcPct val="70000"/>
              </a:lnSpc>
              <a:buFont typeface="Arial" charset="0"/>
              <a:buNone/>
            </a:pPr>
            <a:r>
              <a:rPr lang="ru-RU" altLang="ru-RU" sz="2800" b="1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за счет средств бюджета ЗАТО город Заозерск </a:t>
            </a:r>
          </a:p>
        </p:txBody>
      </p:sp>
      <p:sp>
        <p:nvSpPr>
          <p:cNvPr id="35843" name="TextBox 3"/>
          <p:cNvSpPr txBox="1">
            <a:spLocks noChangeArrowheads="1"/>
          </p:cNvSpPr>
          <p:nvPr/>
        </p:nvSpPr>
        <p:spPr bwMode="auto">
          <a:xfrm>
            <a:off x="234950" y="889000"/>
            <a:ext cx="914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400" b="1">
                <a:latin typeface="Times New Roman" pitchFamily="18" charset="0"/>
                <a:cs typeface="Times New Roman" pitchFamily="18" charset="0"/>
              </a:rPr>
              <a:t>тыс. руб.</a:t>
            </a:r>
          </a:p>
          <a:p>
            <a:endParaRPr lang="ru-RU" altLang="ru-RU" sz="1400" b="1"/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4076521"/>
              </p:ext>
            </p:extLst>
          </p:nvPr>
        </p:nvGraphicFramePr>
        <p:xfrm>
          <a:off x="5013195" y="1186574"/>
          <a:ext cx="3816350" cy="130281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3042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21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9155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4" marR="7144" marT="7147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год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144" marR="7144" marT="7147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6542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Благоустройство дворовых территорий</a:t>
                      </a:r>
                    </a:p>
                  </a:txBody>
                  <a:tcPr marL="7144" marR="7144" marT="7147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22 901,73</a:t>
                      </a:r>
                    </a:p>
                  </a:txBody>
                  <a:tcPr marL="7144" marR="7144" marT="7147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442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счет средств вышестоящего бюджета</a:t>
                      </a:r>
                      <a:endParaRPr lang="ru-RU" sz="900" b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4" marR="7144" marT="7147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22 672,71</a:t>
                      </a:r>
                    </a:p>
                  </a:txBody>
                  <a:tcPr marL="7144" marR="7144" marT="7147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269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счет собственных  средств</a:t>
                      </a:r>
                      <a:endParaRPr lang="ru-RU" sz="900" b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4" marR="7144" marT="7147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229,02</a:t>
                      </a:r>
                    </a:p>
                  </a:txBody>
                  <a:tcPr marL="7144" marR="7144" marT="7147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34872" name="Рисунок 14" descr="Расширение бизнеса (справа налево)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7946491" y="194469"/>
            <a:ext cx="914400" cy="914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894" name="Трехмерная модель 20" descr="Белый дуб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6296" y="2945949"/>
            <a:ext cx="1998662" cy="249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7" name="Таблица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1121026"/>
              </p:ext>
            </p:extLst>
          </p:nvPr>
        </p:nvGraphicFramePr>
        <p:xfrm>
          <a:off x="234920" y="1257551"/>
          <a:ext cx="3776262" cy="2412068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2641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21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4725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</a:p>
                  </a:txBody>
                  <a:tcPr marL="7144" marR="7144" marT="7148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год</a:t>
                      </a:r>
                      <a:endParaRPr lang="ru-RU" sz="9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144" marR="7144" marT="7148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45776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Проведение ремонтных работ и укрепление материально-технической базы муниципальных учреждений культуры:</a:t>
                      </a:r>
                    </a:p>
                    <a:p>
                      <a:pPr marL="0" algn="l" defTabSz="914400" rtl="0" eaLnBrk="1" fontAlgn="ctr" latinLnBrk="0" hangingPunct="1"/>
                      <a:endParaRPr lang="ru-RU" sz="9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 Разработка ПСД, инженерные изыскания, экспертиза на капитальный ремонта</a:t>
                      </a:r>
                    </a:p>
                    <a:p>
                      <a:pPr algn="l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 Укрепление материально-технической базы</a:t>
                      </a:r>
                    </a:p>
                    <a:p>
                      <a:pPr algn="l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Муниципального учреждения культуры ЗАТО город Заозерск «Центр культуры и библиотечного обслуживания имени Героя России вице-адмирала М.В. </a:t>
                      </a:r>
                      <a:r>
                        <a:rPr lang="ru-RU" sz="900" u="none" strike="noStrike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Моцака</a:t>
                      </a:r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»</a:t>
                      </a:r>
                    </a:p>
                  </a:txBody>
                  <a:tcPr marL="7144" marR="7144" marT="7148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18 998,03</a:t>
                      </a:r>
                    </a:p>
                  </a:txBody>
                  <a:tcPr marL="7144" marR="7144" marT="7148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9737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счет средств вышестоящего бюджета</a:t>
                      </a:r>
                      <a:endParaRPr lang="ru-RU" sz="900" b="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4" marR="7144" marT="7148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18 808,05</a:t>
                      </a:r>
                    </a:p>
                  </a:txBody>
                  <a:tcPr marL="7144" marR="7144" marT="7148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9173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счет собственных  средств</a:t>
                      </a:r>
                      <a:endParaRPr lang="ru-RU" sz="900" b="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4" marR="7144" marT="7148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189,98</a:t>
                      </a:r>
                    </a:p>
                  </a:txBody>
                  <a:tcPr marL="7144" marR="7144" marT="7148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4825551"/>
              </p:ext>
            </p:extLst>
          </p:nvPr>
        </p:nvGraphicFramePr>
        <p:xfrm>
          <a:off x="5256402" y="5307035"/>
          <a:ext cx="3733510" cy="1446339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2641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93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851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900" b="1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4" marR="7144" marT="7148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год</a:t>
                      </a:r>
                      <a:endParaRPr lang="ru-RU" sz="9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144" marR="7144" marT="7148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7601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Развитие и укрепление материально-технической базы домов культуры в населенных пунктах с числом жителей до 50 тысяч человек.</a:t>
                      </a:r>
                    </a:p>
                  </a:txBody>
                  <a:tcPr marL="7144" marR="7144" marT="7148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772,73</a:t>
                      </a:r>
                    </a:p>
                  </a:txBody>
                  <a:tcPr marL="7144" marR="7144" marT="7148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6013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счет средств вышестоящего бюджета</a:t>
                      </a:r>
                      <a:endParaRPr lang="ru-RU" sz="900" b="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4" marR="7144" marT="7148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765,00</a:t>
                      </a:r>
                    </a:p>
                  </a:txBody>
                  <a:tcPr marL="7144" marR="7144" marT="7148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счет собственных  средств</a:t>
                      </a:r>
                      <a:endParaRPr lang="ru-RU" sz="900" b="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4" marR="7144" marT="7148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7,73</a:t>
                      </a:r>
                    </a:p>
                  </a:txBody>
                  <a:tcPr marL="7144" marR="7144" marT="7148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DB5AB2A-ACAC-06D9-E6E5-830523A2ED1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8388" y="2567090"/>
            <a:ext cx="1820735" cy="118774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2439F44-7B8B-C41E-C8C1-A5EA19EA7F4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3537830"/>
            <a:ext cx="1744820" cy="130861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9800E6D-AC06-F052-AB92-C35617B350C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3145" y="2668764"/>
            <a:ext cx="1737081" cy="130281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4C3384F-A512-2B50-F471-AB8E15BBB95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5035" y="3808896"/>
            <a:ext cx="1917855" cy="1629428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63D54DFA-6359-08EF-F86D-5086F0764DC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848" y="3754835"/>
            <a:ext cx="1547489" cy="2063318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0AFA4D1E-7C8D-95C7-A886-4793DFFB27F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333359" y="5193123"/>
            <a:ext cx="1896020" cy="1420491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0C9"/>
            </a:gs>
            <a:gs pos="64999">
              <a:srgbClr val="F0EBD5"/>
            </a:gs>
            <a:gs pos="100000">
              <a:srgbClr val="D1C39F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Прямоугольник 1"/>
          <p:cNvSpPr>
            <a:spLocks noChangeArrowheads="1"/>
          </p:cNvSpPr>
          <p:nvPr/>
        </p:nvSpPr>
        <p:spPr bwMode="auto">
          <a:xfrm>
            <a:off x="107950" y="196850"/>
            <a:ext cx="880110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685800" eaLnBrk="1" hangingPunct="1">
              <a:lnSpc>
                <a:spcPct val="70000"/>
              </a:lnSpc>
              <a:buFont typeface="Arial" charset="0"/>
              <a:buNone/>
            </a:pPr>
            <a:r>
              <a:rPr lang="ru-RU" altLang="ru-RU" sz="2800" b="1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Социально-значимые объекты, осуществляемые </a:t>
            </a:r>
          </a:p>
          <a:p>
            <a:pPr defTabSz="685800" eaLnBrk="1" hangingPunct="1">
              <a:lnSpc>
                <a:spcPct val="70000"/>
              </a:lnSpc>
              <a:buFont typeface="Arial" charset="0"/>
              <a:buNone/>
            </a:pPr>
            <a:r>
              <a:rPr lang="ru-RU" altLang="ru-RU" sz="2800" b="1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за счет средств бюджета ЗАТО город Заозерск </a:t>
            </a:r>
          </a:p>
        </p:txBody>
      </p:sp>
      <p:sp>
        <p:nvSpPr>
          <p:cNvPr id="35843" name="TextBox 3"/>
          <p:cNvSpPr txBox="1">
            <a:spLocks noChangeArrowheads="1"/>
          </p:cNvSpPr>
          <p:nvPr/>
        </p:nvSpPr>
        <p:spPr bwMode="auto">
          <a:xfrm>
            <a:off x="234950" y="889000"/>
            <a:ext cx="914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400" b="1">
                <a:latin typeface="Times New Roman" pitchFamily="18" charset="0"/>
                <a:cs typeface="Times New Roman" pitchFamily="18" charset="0"/>
              </a:rPr>
              <a:t>тыс. руб.</a:t>
            </a:r>
          </a:p>
          <a:p>
            <a:endParaRPr lang="ru-RU" altLang="ru-RU" sz="1400" b="1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2627784" y="1196752"/>
          <a:ext cx="3455987" cy="1479243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7296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63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2188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Наименование</a:t>
                      </a:r>
                    </a:p>
                  </a:txBody>
                  <a:tcPr marL="7143" marR="7143" marT="7146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ru-RU" sz="9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2022 год</a:t>
                      </a:r>
                    </a:p>
                    <a:p>
                      <a:pPr marL="0" algn="ctr" defTabSz="914400" rtl="0" eaLnBrk="1" fontAlgn="ctr" latinLnBrk="0" hangingPunct="1"/>
                      <a:endParaRPr lang="ru-RU" sz="9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3" marR="7143" marT="7146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489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Строительство физкультурно-оздоровительного комплекса с бассейном в ЗАТО город Заозерск</a:t>
                      </a:r>
                    </a:p>
                  </a:txBody>
                  <a:tcPr marL="7143" marR="7143" marT="7146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352 683,22</a:t>
                      </a:r>
                    </a:p>
                  </a:txBody>
                  <a:tcPr marL="7143" marR="7143" marT="7146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6082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счет средств вышестоящего бюджета</a:t>
                      </a:r>
                      <a:endParaRPr lang="ru-RU" sz="900" b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4" marR="7144" marT="7147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343 103,98</a:t>
                      </a:r>
                    </a:p>
                  </a:txBody>
                  <a:tcPr marL="7143" marR="7143" marT="7146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6082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счет собственных  средств</a:t>
                      </a:r>
                      <a:endParaRPr lang="ru-RU" sz="900" b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4" marR="7144" marT="7147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9 579,56</a:t>
                      </a:r>
                    </a:p>
                  </a:txBody>
                  <a:tcPr marL="7143" marR="7143" marT="7146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34872" name="Рисунок 14" descr="Расширение бизнеса (справа налево)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7946491" y="194469"/>
            <a:ext cx="914400" cy="91440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1208224"/>
              </p:ext>
            </p:extLst>
          </p:nvPr>
        </p:nvGraphicFramePr>
        <p:xfrm>
          <a:off x="150882" y="3365230"/>
          <a:ext cx="3357563" cy="155058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3021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53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6798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Наименование</a:t>
                      </a:r>
                    </a:p>
                  </a:txBody>
                  <a:tcPr marL="7142" marR="7142" marT="7148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2022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7142" marR="7142" marT="7148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43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b="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Реализация проектов по поддержке местных инициатив – приобретение и установка светодиодных консолей на столбы освещения и подсветка </a:t>
                      </a:r>
                      <a:r>
                        <a:rPr lang="ru-RU" sz="900" b="0" u="none" strike="noStrike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артобъектов</a:t>
                      </a:r>
                      <a:r>
                        <a:rPr lang="ru-RU" sz="900" b="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на Аллее</a:t>
                      </a:r>
                      <a:r>
                        <a:rPr lang="ru-RU" sz="900" b="0" u="none" strike="noStrike" kern="1200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любви</a:t>
                      </a:r>
                      <a:endParaRPr lang="ru-RU" sz="900" b="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2" marR="7142" marT="7148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351,7</a:t>
                      </a:r>
                    </a:p>
                  </a:txBody>
                  <a:tcPr marL="7142" marR="7142" marT="7148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 счет средств вышестоящего бюджета</a:t>
                      </a:r>
                    </a:p>
                  </a:txBody>
                  <a:tcPr marL="7142" marR="7142" marT="7148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194,00</a:t>
                      </a:r>
                    </a:p>
                  </a:txBody>
                  <a:tcPr marL="7142" marR="7142" marT="7148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 счет прочих источников</a:t>
                      </a:r>
                    </a:p>
                  </a:txBody>
                  <a:tcPr marL="7142" marR="7142" marT="7148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87,</a:t>
                      </a:r>
                    </a:p>
                  </a:txBody>
                  <a:tcPr marL="7142" marR="7142" marT="7148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 счет собственных  средств</a:t>
                      </a:r>
                    </a:p>
                  </a:txBody>
                  <a:tcPr marL="7142" marR="7142" marT="7148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70,00</a:t>
                      </a:r>
                    </a:p>
                  </a:txBody>
                  <a:tcPr marL="7142" marR="7142" marT="7148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5B2C0FE-BC01-5309-1ECC-EBF9AF7628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6056" y="5139328"/>
            <a:ext cx="3481118" cy="150584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2D3D13E-CDBA-1786-76F9-18E48DD7C8F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9358" y="1115662"/>
            <a:ext cx="1899692" cy="142476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3E328E3-B8CE-E7B2-9EBF-2BC05A15C5C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27985" y="2060848"/>
            <a:ext cx="2047911" cy="1530257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A1942D1F-ABEF-FB02-CE0C-B2A8DA287A4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044" y="1301939"/>
            <a:ext cx="2250526" cy="1687894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85B1F90F-8D06-CD32-09C6-D8A2AEFB51A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21" y="5060045"/>
            <a:ext cx="2251889" cy="1266583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8B27C1BE-ECB9-0363-65AB-65F663FA53D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9810" y="5406758"/>
            <a:ext cx="2203692" cy="1226102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3AAB53C4-9B91-AEC8-4512-49D011A0B6E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083" y="2769131"/>
            <a:ext cx="1883833" cy="1412875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4B49C314-56E1-1004-CEFE-38ED7E58353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6097" y="3727516"/>
            <a:ext cx="1738914" cy="1304185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0C9"/>
            </a:gs>
            <a:gs pos="64999">
              <a:srgbClr val="F0EBD5"/>
            </a:gs>
            <a:gs pos="100000">
              <a:srgbClr val="D1C39F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Box 2"/>
          <p:cNvSpPr txBox="1">
            <a:spLocks noChangeArrowheads="1"/>
          </p:cNvSpPr>
          <p:nvPr/>
        </p:nvSpPr>
        <p:spPr bwMode="auto">
          <a:xfrm>
            <a:off x="468313" y="217488"/>
            <a:ext cx="8135937" cy="703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685800" eaLnBrk="1" hangingPunct="1">
              <a:lnSpc>
                <a:spcPct val="70000"/>
              </a:lnSpc>
              <a:buFont typeface="Arial" charset="0"/>
              <a:buNone/>
            </a:pPr>
            <a:r>
              <a:rPr lang="ru-RU" altLang="ru-RU" sz="2800" b="1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Сведения о внесенных изменениях в бюджет </a:t>
            </a:r>
          </a:p>
          <a:p>
            <a:pPr defTabSz="685800" eaLnBrk="1" hangingPunct="1">
              <a:lnSpc>
                <a:spcPct val="70000"/>
              </a:lnSpc>
              <a:buFont typeface="Arial" charset="0"/>
              <a:buNone/>
            </a:pPr>
            <a:r>
              <a:rPr lang="ru-RU" altLang="ru-RU" sz="2800" b="1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ЗАТО город Заозерск </a:t>
            </a:r>
          </a:p>
        </p:txBody>
      </p:sp>
      <p:graphicFrame>
        <p:nvGraphicFramePr>
          <p:cNvPr id="5" name="Таблица 10"/>
          <p:cNvGraphicFramePr>
            <a:graphicFrameLocks noGrp="1"/>
          </p:cNvGraphicFramePr>
          <p:nvPr/>
        </p:nvGraphicFramePr>
        <p:xfrm>
          <a:off x="323850" y="972777"/>
          <a:ext cx="8640763" cy="56245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528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234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058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933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293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01019">
                <a:tc rowSpan="2"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Решение Совета депутатов </a:t>
                      </a: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Ссылка</a:t>
                      </a: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Основные параметры бюджета</a:t>
                      </a: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1508">
                <a:tc vMerge="1"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</a:t>
                      </a: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</a:t>
                      </a: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дефицит (-)/ профицит (+)</a:t>
                      </a: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47672">
                <a:tc>
                  <a:txBody>
                    <a:bodyPr/>
                    <a:lstStyle/>
                    <a:p>
                      <a:pPr algn="ctr"/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 07.12.2021</a:t>
                      </a:r>
                    </a:p>
                    <a:p>
                      <a:pPr algn="ctr"/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38-4160</a:t>
                      </a: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https://www.zatozaozersk.ru/dokumenty/resheniya-soveta-deputatov-zato-gzaozerska/?fdate1=&amp;fdate2=&amp;ftype=0&amp;fnum=38-4160&amp;fname=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1 386 169,07</a:t>
                      </a: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1 395 357,43</a:t>
                      </a: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-9</a:t>
                      </a:r>
                      <a:r>
                        <a:rPr lang="ru-RU" sz="11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188,36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05744">
                <a:tc>
                  <a:txBody>
                    <a:bodyPr/>
                    <a:lstStyle/>
                    <a:p>
                      <a:pPr algn="ctr"/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 29.03.2022</a:t>
                      </a:r>
                    </a:p>
                    <a:p>
                      <a:pPr algn="ctr"/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43-4201</a:t>
                      </a: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https://www.zatozaozersk.ru/dokumenty/resheniya-soveta-deputatov-zato-gzaozerska/?fdate1=&amp;fdate2=&amp;ftype=0&amp;fnum=43-4201&amp;fname=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1 315 886,14</a:t>
                      </a: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1 339 119,52</a:t>
                      </a: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-23 233,38</a:t>
                      </a: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35824">
                <a:tc>
                  <a:txBody>
                    <a:bodyPr/>
                    <a:lstStyle/>
                    <a:p>
                      <a:pPr algn="ctr"/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 17.05.2022                  № 46-4212</a:t>
                      </a: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https://www.zatozaozersk.ru/dokumenty/resheniya-soveta-deputatov-zato-gzaozerska/?fdate1=&amp;fdate2=&amp;ftype=0&amp;fnum=46-4212&amp;fname=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1 326 547,05</a:t>
                      </a: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1 352 044,76</a:t>
                      </a: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-25 497,71</a:t>
                      </a: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93896">
                <a:tc>
                  <a:txBody>
                    <a:bodyPr/>
                    <a:lstStyle/>
                    <a:p>
                      <a:pPr algn="ctr"/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 26.06.2022                     № 48-4232 </a:t>
                      </a: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https://www.zatozaozersk.ru/dokumenty/resheniya-soveta-deputatov-zato-gzaozerska/?fdate1=&amp;fdate2=&amp;ftype=0&amp;fnum=48-4232+&amp;fname=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1 327 362,98</a:t>
                      </a: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1 352 860,69</a:t>
                      </a: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-25 497,71</a:t>
                      </a: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23976">
                <a:tc>
                  <a:txBody>
                    <a:bodyPr/>
                    <a:lstStyle/>
                    <a:p>
                      <a:pPr algn="ctr"/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 20.09.2022                    № 49-4236 </a:t>
                      </a: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https://www.zatozaozersk.ru/dokumenty/resheniya-soveta-deputatov-zato-gzaozerska/?fdate1=&amp;fdate2=&amp;ftype=0&amp;fnum=49-4236+&amp;fname=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1 388 816,71</a:t>
                      </a: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1 414 314,42</a:t>
                      </a: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-25 497,71</a:t>
                      </a:r>
                    </a:p>
                    <a:p>
                      <a:pPr algn="ctr"/>
                      <a:endParaRPr lang="ru-RU" sz="11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54056">
                <a:tc>
                  <a:txBody>
                    <a:bodyPr/>
                    <a:lstStyle/>
                    <a:p>
                      <a:pPr algn="ctr"/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  27.12.2022          № 55-4284 </a:t>
                      </a: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https://www.zatozaozersk.ru/dokumenty/resheniya-soveta-deputatov-zato-gzaozerska/?fdate1=&amp;fdate2=&amp;ftype=0&amp;fnum=55-4284&amp;fname=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1 459 285,82</a:t>
                      </a: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1 466 097,32</a:t>
                      </a: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- 6 811,50</a:t>
                      </a: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37931" name="TextBox 10"/>
          <p:cNvSpPr txBox="1">
            <a:spLocks noChangeArrowheads="1"/>
          </p:cNvSpPr>
          <p:nvPr/>
        </p:nvSpPr>
        <p:spPr bwMode="auto">
          <a:xfrm>
            <a:off x="7702550" y="584426"/>
            <a:ext cx="9017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1400" b="1" dirty="0">
                <a:latin typeface="Times New Roman" pitchFamily="18" charset="0"/>
                <a:cs typeface="Times New Roman" pitchFamily="18" charset="0"/>
              </a:rPr>
              <a:t>тыс. руб.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0C9"/>
            </a:gs>
            <a:gs pos="64999">
              <a:srgbClr val="F0EBD5"/>
            </a:gs>
            <a:gs pos="100000">
              <a:srgbClr val="D1C39F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Заголовок 1"/>
          <p:cNvSpPr>
            <a:spLocks noGrp="1"/>
          </p:cNvSpPr>
          <p:nvPr>
            <p:ph type="ctrTitle"/>
          </p:nvPr>
        </p:nvSpPr>
        <p:spPr>
          <a:xfrm>
            <a:off x="395288" y="0"/>
            <a:ext cx="8748712" cy="1268413"/>
          </a:xfrm>
        </p:spPr>
        <p:txBody>
          <a:bodyPr/>
          <a:lstStyle/>
          <a:p>
            <a:pPr algn="l" defTabSz="685800" eaLnBrk="1" hangingPunct="1">
              <a:lnSpc>
                <a:spcPct val="70000"/>
              </a:lnSpc>
              <a:defRPr/>
            </a:pPr>
            <a:r>
              <a:rPr lang="ru-RU" altLang="ru-RU" sz="2800" b="1" dirty="0">
                <a:solidFill>
                  <a:srgbClr val="0099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Контактная информация</a:t>
            </a:r>
          </a:p>
        </p:txBody>
      </p:sp>
      <p:sp>
        <p:nvSpPr>
          <p:cNvPr id="39939" name="TextBox 6"/>
          <p:cNvSpPr txBox="1">
            <a:spLocks noChangeArrowheads="1"/>
          </p:cNvSpPr>
          <p:nvPr/>
        </p:nvSpPr>
        <p:spPr bwMode="auto">
          <a:xfrm>
            <a:off x="357188" y="1071563"/>
            <a:ext cx="8501062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alt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Свои вопросы и пожелания по бюджетной проблематике Вы можете направить:</a:t>
            </a:r>
          </a:p>
          <a:p>
            <a:pPr algn="ctr" eaLnBrk="1" hangingPunct="1"/>
            <a:endParaRPr lang="ru-RU" altLang="ru-RU" sz="2400" b="1" dirty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buFontTx/>
              <a:buChar char="-"/>
            </a:pPr>
            <a:r>
              <a:rPr lang="ru-RU" altLang="ru-RU" sz="2400" dirty="0">
                <a:latin typeface="Times New Roman" pitchFamily="18" charset="0"/>
                <a:cs typeface="Times New Roman" pitchFamily="18" charset="0"/>
              </a:rPr>
              <a:t> Главе ЗАТО город </a:t>
            </a:r>
            <a:r>
              <a:rPr lang="ru-RU" altLang="ru-RU" sz="2400" dirty="0" err="1">
                <a:latin typeface="Times New Roman" pitchFamily="18" charset="0"/>
                <a:cs typeface="Times New Roman" pitchFamily="18" charset="0"/>
              </a:rPr>
              <a:t>Заозерск</a:t>
            </a:r>
            <a:r>
              <a:rPr lang="ru-RU" altLang="ru-RU" sz="2400" dirty="0">
                <a:latin typeface="Times New Roman" pitchFamily="18" charset="0"/>
                <a:cs typeface="Times New Roman" pitchFamily="18" charset="0"/>
              </a:rPr>
              <a:t> по адресу:</a:t>
            </a:r>
          </a:p>
          <a:p>
            <a:pPr algn="just" eaLnBrk="1" hangingPunct="1"/>
            <a:r>
              <a:rPr lang="ru-RU" altLang="ru-RU" sz="2400" dirty="0">
                <a:latin typeface="Times New Roman" pitchFamily="18" charset="0"/>
                <a:cs typeface="Times New Roman" pitchFamily="18" charset="0"/>
              </a:rPr>
              <a:t> пер. Школьный, дом 1, телефон (881556) 3-15-00;</a:t>
            </a:r>
          </a:p>
          <a:p>
            <a:pPr algn="just" eaLnBrk="1" hangingPunct="1"/>
            <a:endParaRPr lang="ru-RU" alt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buFontTx/>
              <a:buChar char="-"/>
            </a:pPr>
            <a:r>
              <a:rPr lang="ru-RU" altLang="ru-RU" sz="2400" dirty="0">
                <a:latin typeface="Times New Roman" pitchFamily="18" charset="0"/>
                <a:cs typeface="Times New Roman" pitchFamily="18" charset="0"/>
              </a:rPr>
              <a:t>на официальный сайт органов местного самоуправления:</a:t>
            </a:r>
          </a:p>
          <a:p>
            <a:pPr algn="just" eaLnBrk="1" hangingPunct="1"/>
            <a:r>
              <a:rPr lang="en-US" altLang="ru-RU" sz="2400" dirty="0">
                <a:latin typeface="Times New Roman" pitchFamily="18" charset="0"/>
                <a:cs typeface="Times New Roman" pitchFamily="18" charset="0"/>
                <a:hlinkClick r:id="rId4"/>
              </a:rPr>
              <a:t>http://zatozaozersk.ru/obrasheniya-grazhdan/internet-priemnaya/</a:t>
            </a:r>
            <a:r>
              <a:rPr lang="ru-RU" altLang="ru-RU" sz="2400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 eaLnBrk="1" hangingPunct="1"/>
            <a:endParaRPr lang="ru-RU" alt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buFontTx/>
              <a:buChar char="-"/>
            </a:pPr>
            <a:r>
              <a:rPr lang="ru-RU" altLang="ru-RU" sz="2400" dirty="0">
                <a:latin typeface="Times New Roman" pitchFamily="18" charset="0"/>
                <a:cs typeface="Times New Roman" pitchFamily="18" charset="0"/>
              </a:rPr>
              <a:t> начальнику МКУ «Управление экономики и финансов ЗАТО город </a:t>
            </a:r>
            <a:r>
              <a:rPr lang="ru-RU" altLang="ru-RU" sz="2400" dirty="0" err="1">
                <a:latin typeface="Times New Roman" pitchFamily="18" charset="0"/>
                <a:cs typeface="Times New Roman" pitchFamily="18" charset="0"/>
              </a:rPr>
              <a:t>Заозерск</a:t>
            </a:r>
            <a:r>
              <a:rPr lang="ru-RU" altLang="ru-RU" sz="2400" dirty="0">
                <a:latin typeface="Times New Roman" pitchFamily="18" charset="0"/>
                <a:cs typeface="Times New Roman" pitchFamily="18" charset="0"/>
              </a:rPr>
              <a:t>» по адресу:</a:t>
            </a:r>
          </a:p>
          <a:p>
            <a:pPr algn="just" eaLnBrk="1" hangingPunct="1"/>
            <a:r>
              <a:rPr lang="ru-RU" altLang="ru-RU" sz="2400" dirty="0">
                <a:latin typeface="Times New Roman" pitchFamily="18" charset="0"/>
                <a:cs typeface="Times New Roman" pitchFamily="18" charset="0"/>
              </a:rPr>
              <a:t> пер. Школьный, дом 1, телефон (81556) 3-15-38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comb/>
  </p:transition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Тема Office">
  <a:themeElements>
    <a:clrScheme name="Модульная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Окаймление">
  <a:themeElements>
    <a:clrScheme name="Окаймление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Окаймление">
      <a:maj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каймление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Окаймление">
    <a:dk1>
      <a:srgbClr val="2C2C2C"/>
    </a:dk1>
    <a:lt1>
      <a:srgbClr val="FFFFFF"/>
    </a:lt1>
    <a:dk2>
      <a:srgbClr val="099BDD"/>
    </a:dk2>
    <a:lt2>
      <a:srgbClr val="F2F2F2"/>
    </a:lt2>
    <a:accent1>
      <a:srgbClr val="FFC000"/>
    </a:accent1>
    <a:accent2>
      <a:srgbClr val="A5D028"/>
    </a:accent2>
    <a:accent3>
      <a:srgbClr val="08CC78"/>
    </a:accent3>
    <a:accent4>
      <a:srgbClr val="F24099"/>
    </a:accent4>
    <a:accent5>
      <a:srgbClr val="828288"/>
    </a:accent5>
    <a:accent6>
      <a:srgbClr val="F56617"/>
    </a:accent6>
    <a:hlink>
      <a:srgbClr val="005DBA"/>
    </a:hlink>
    <a:folHlink>
      <a:srgbClr val="6C606A"/>
    </a:folHlink>
  </a:clrScheme>
</a:themeOverride>
</file>

<file path=ppt/theme/themeOverride2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3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4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5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6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7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8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9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10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11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12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13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14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15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16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17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18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19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20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21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22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23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24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25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26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7470</TotalTime>
  <Words>2697</Words>
  <Application>Microsoft Office PowerPoint</Application>
  <PresentationFormat>Экран (4:3)</PresentationFormat>
  <Paragraphs>740</Paragraphs>
  <Slides>27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27</vt:i4>
      </vt:variant>
    </vt:vector>
  </HeadingPairs>
  <TitlesOfParts>
    <vt:vector size="34" baseType="lpstr">
      <vt:lpstr>Arial</vt:lpstr>
      <vt:lpstr>Calibri</vt:lpstr>
      <vt:lpstr>Corbel</vt:lpstr>
      <vt:lpstr>Times New Roman</vt:lpstr>
      <vt:lpstr>Wingdings</vt:lpstr>
      <vt:lpstr>Тема Office</vt:lpstr>
      <vt:lpstr>Окаймление</vt:lpstr>
      <vt:lpstr>         </vt:lpstr>
      <vt:lpstr>              ЗАТО город Заозерск</vt:lpstr>
      <vt:lpstr> Основные параметры  исполнения  бюджета ЗАТО город Заозерск  за  2022 год</vt:lpstr>
      <vt:lpstr>Презентация PowerPoint</vt:lpstr>
      <vt:lpstr>Структура доходов бюджета ЗАТО город Заозерск 2022года </vt:lpstr>
      <vt:lpstr>Налоговые доходы бюджета ЗАТО город Заозерск  2022 года</vt:lpstr>
      <vt:lpstr>Неналоговые доходы бюджета ЗАТО город Заозерск 2022 года</vt:lpstr>
      <vt:lpstr>Доходы от платных услуг и компенсации затрат государства в разрезе учреждений</vt:lpstr>
      <vt:lpstr>Структура безвозмездных поступлений в бюджет ЗАТО город Заозерск в 2022 году</vt:lpstr>
      <vt:lpstr>Структура расходов бюджета ЗАТО город Заозерск 2022 года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МУНИЦИПАЛЬНЫЙ ДОЛГ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Контактная информация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uef-molofeev</dc:creator>
  <cp:lastModifiedBy>uef-vodonaeva</cp:lastModifiedBy>
  <cp:revision>627</cp:revision>
  <cp:lastPrinted>2020-09-12T13:20:34Z</cp:lastPrinted>
  <dcterms:created xsi:type="dcterms:W3CDTF">2014-12-04T07:01:01Z</dcterms:created>
  <dcterms:modified xsi:type="dcterms:W3CDTF">2023-05-30T07:44:06Z</dcterms:modified>
</cp:coreProperties>
</file>