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diagrams/colors3.xml" ContentType="application/vnd.openxmlformats-officedocument.drawingml.diagramColors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72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9E00"/>
    <a:srgbClr val="920000"/>
    <a:srgbClr val="5B052A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44;&#1086;&#1082;&#1091;&#1084;&#1077;&#1085;&#1090;&#1099;\&#1054;&#1090;&#1095;&#1077;&#1090;&#1099;\&#1077;&#1078;&#1077;&#1084;&#1077;&#1089;&#1103;&#1095;&#1085;&#1099;&#1077;\&#1055;&#1072;&#1089;&#1087;&#1086;&#1088;&#1090;%20&#1084;&#1091;&#1085;&#1080;&#1094;&#1080;&#1087;&#1072;&#1083;&#1100;&#1085;&#1086;&#1075;&#1086;%20&#1086;&#1073;&#1088;&#1072;&#1079;&#1086;&#1074;&#1072;&#1085;&#1080;&#1103;\2013\&#1044;&#1080;&#1085;&#1072;&#1084;&#1080;&#1082;&#1072;%20&#1076;&#1086;&#1093;&#1086;&#1076;&#1086;&#1074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59;&#1069;&#1080;&#1060;\Desktop\&#1087;&#1088;&#1077;&#1079;&#1077;&#1085;&#1090;&#1072;&#1094;&#1080;&#1103;\&#1050;&#1085;&#1080;&#1075;&#1072;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9"/>
  <c:chart>
    <c:title>
      <c:tx>
        <c:rich>
          <a:bodyPr/>
          <a:lstStyle/>
          <a:p>
            <a:pPr>
              <a:defRPr/>
            </a:pPr>
            <a:r>
              <a:rPr lang="ru-RU"/>
              <a:t>Динамика доходов и расходов бюджета на 2009-2012 гг.</a:t>
            </a:r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v>Доходы бюджета, тыс. руб</c:v>
          </c:tx>
          <c:cat>
            <c:numRef>
              <c:f>Вар.2!$D$35:$G$35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Вар.2!$D$36:$G$36</c:f>
              <c:numCache>
                <c:formatCode>0</c:formatCode>
                <c:ptCount val="4"/>
                <c:pt idx="0">
                  <c:v>597236.78287999856</c:v>
                </c:pt>
                <c:pt idx="1">
                  <c:v>519703.25841000001</c:v>
                </c:pt>
                <c:pt idx="2">
                  <c:v>476868.66524</c:v>
                </c:pt>
                <c:pt idx="3">
                  <c:v>443794.7238600002</c:v>
                </c:pt>
              </c:numCache>
            </c:numRef>
          </c:val>
        </c:ser>
        <c:ser>
          <c:idx val="1"/>
          <c:order val="1"/>
          <c:tx>
            <c:v>Расходы бюджета, тыс. руб</c:v>
          </c:tx>
          <c:cat>
            <c:numRef>
              <c:f>Вар.2!$D$35:$G$35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Вар.2!$D$37:$G$37</c:f>
              <c:numCache>
                <c:formatCode>General</c:formatCode>
                <c:ptCount val="4"/>
                <c:pt idx="0">
                  <c:v>593449</c:v>
                </c:pt>
                <c:pt idx="1">
                  <c:v>517401</c:v>
                </c:pt>
                <c:pt idx="2">
                  <c:v>506567</c:v>
                </c:pt>
                <c:pt idx="3">
                  <c:v>453325</c:v>
                </c:pt>
              </c:numCache>
            </c:numRef>
          </c:val>
        </c:ser>
        <c:shape val="cylinder"/>
        <c:axId val="85847040"/>
        <c:axId val="85979904"/>
        <c:axId val="0"/>
      </c:bar3DChart>
      <c:catAx>
        <c:axId val="85847040"/>
        <c:scaling>
          <c:orientation val="minMax"/>
        </c:scaling>
        <c:axPos val="b"/>
        <c:numFmt formatCode="General" sourceLinked="1"/>
        <c:majorTickMark val="none"/>
        <c:tickLblPos val="nextTo"/>
        <c:crossAx val="85979904"/>
        <c:crosses val="autoZero"/>
        <c:auto val="1"/>
        <c:lblAlgn val="ctr"/>
        <c:lblOffset val="100"/>
      </c:catAx>
      <c:valAx>
        <c:axId val="85979904"/>
        <c:scaling>
          <c:orientation val="minMax"/>
        </c:scaling>
        <c:axPos val="l"/>
        <c:majorGridlines/>
        <c:numFmt formatCode="0" sourceLinked="1"/>
        <c:majorTickMark val="none"/>
        <c:tickLblPos val="nextTo"/>
        <c:crossAx val="85847040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>
        <c:manualLayout>
          <c:xMode val="edge"/>
          <c:yMode val="edge"/>
          <c:x val="1.8484788239903203E-2"/>
          <c:y val="0"/>
        </c:manualLayout>
      </c:layout>
    </c:title>
    <c:plotArea>
      <c:layout>
        <c:manualLayout>
          <c:layoutTarget val="inner"/>
          <c:xMode val="edge"/>
          <c:yMode val="edge"/>
          <c:x val="0.41187102505179735"/>
          <c:y val="7.2147019676264718E-2"/>
          <c:w val="0.5614856146588012"/>
          <c:h val="0.89953941693306361"/>
        </c:manualLayout>
      </c:layout>
      <c:pieChart>
        <c:varyColors val="1"/>
        <c:ser>
          <c:idx val="0"/>
          <c:order val="0"/>
          <c:tx>
            <c:v>Функциональная структура расходов бюджета ЗАТО г. Заозерска, % от общего объема расходов</c:v>
          </c:tx>
          <c:explosion val="25"/>
          <c:dLbls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0</a:t>
                    </a:r>
                    <a:r>
                      <a:rPr lang="ru-RU" dirty="0" smtClean="0"/>
                      <a:t>,6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5"/>
              <c:tx>
                <c:rich>
                  <a:bodyPr/>
                  <a:lstStyle/>
                  <a:p>
                    <a:r>
                      <a:rPr lang="en-US" dirty="0" smtClean="0"/>
                      <a:t>0</a:t>
                    </a:r>
                    <a:r>
                      <a:rPr lang="ru-RU" dirty="0" smtClean="0"/>
                      <a:t>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showPercent val="1"/>
            <c:showLeaderLines val="1"/>
          </c:dLbls>
          <c:cat>
            <c:strRef>
              <c:f>Лист1!$A$2:$A$12</c:f>
              <c:strCache>
                <c:ptCount val="11"/>
                <c:pt idx="0">
                  <c:v>Общегосудасртвенные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ЖКХ</c:v>
                </c:pt>
                <c:pt idx="5">
                  <c:v>Охрана окружающй среды</c:v>
                </c:pt>
                <c:pt idx="6">
                  <c:v>Образование</c:v>
                </c:pt>
                <c:pt idx="7">
                  <c:v>Культура</c:v>
                </c:pt>
                <c:pt idx="8">
                  <c:v>Социальная политика</c:v>
                </c:pt>
                <c:pt idx="9">
                  <c:v>Физическая культура и спорт</c:v>
                </c:pt>
                <c:pt idx="10">
                  <c:v>СМИ</c:v>
                </c:pt>
              </c:strCache>
            </c:strRef>
          </c:cat>
          <c:val>
            <c:numRef>
              <c:f>Лист1!$C$2:$C$12</c:f>
              <c:numCache>
                <c:formatCode>0.0</c:formatCode>
                <c:ptCount val="11"/>
                <c:pt idx="0">
                  <c:v>11.707912759495848</c:v>
                </c:pt>
                <c:pt idx="1">
                  <c:v>0.12905622011588797</c:v>
                </c:pt>
                <c:pt idx="2">
                  <c:v>2.8030335714995842</c:v>
                </c:pt>
                <c:pt idx="3">
                  <c:v>1.1388085934935421</c:v>
                </c:pt>
                <c:pt idx="4">
                  <c:v>20.556705014621986</c:v>
                </c:pt>
                <c:pt idx="5">
                  <c:v>5.1584971703298302E-2</c:v>
                </c:pt>
                <c:pt idx="6">
                  <c:v>54.5099333897329</c:v>
                </c:pt>
                <c:pt idx="7">
                  <c:v>5.746190684316864</c:v>
                </c:pt>
                <c:pt idx="8">
                  <c:v>1.7854027660799736</c:v>
                </c:pt>
                <c:pt idx="9">
                  <c:v>0.57437521220181709</c:v>
                </c:pt>
                <c:pt idx="10">
                  <c:v>0.99699681673829255</c:v>
                </c:pt>
              </c:numCache>
            </c:numRef>
          </c:val>
        </c:ser>
        <c:dLbls>
          <c:showPercent val="1"/>
        </c:dLbls>
        <c:firstSliceAng val="0"/>
      </c:pieChart>
    </c:plotArea>
    <c:legend>
      <c:legendPos val="t"/>
      <c:layout>
        <c:manualLayout>
          <c:xMode val="edge"/>
          <c:yMode val="edge"/>
          <c:x val="3.3630887991002952E-2"/>
          <c:y val="0.16705503967649912"/>
          <c:w val="0.36031157356784993"/>
          <c:h val="0.83102456312915463"/>
        </c:manualLayout>
      </c:layout>
      <c:txPr>
        <a:bodyPr/>
        <a:lstStyle/>
        <a:p>
          <a:pPr>
            <a:defRPr sz="1400"/>
          </a:pPr>
          <a:endParaRPr lang="ru-RU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Доходы</a:t>
            </a:r>
            <a:r>
              <a:rPr lang="ru-RU" baseline="0"/>
              <a:t> бюджета</a:t>
            </a:r>
            <a:endParaRPr lang="ru-RU"/>
          </a:p>
        </c:rich>
      </c:tx>
    </c:title>
    <c:plotArea>
      <c:layout/>
      <c:doughnutChart>
        <c:varyColors val="1"/>
        <c:ser>
          <c:idx val="0"/>
          <c:order val="0"/>
          <c:explosion val="10"/>
          <c:dLbls>
            <c:dLbl>
              <c:idx val="0"/>
              <c:tx>
                <c:rich>
                  <a:bodyPr/>
                  <a:lstStyle/>
                  <a:p>
                    <a:r>
                      <a:rPr lang="ru-RU" sz="1800" dirty="0"/>
                      <a:t>НДФЛ 
27%</a:t>
                    </a:r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0.12586666666666668"/>
                  <c:y val="-4.2512077294685924E-2"/>
                </c:manualLayout>
              </c:layout>
              <c:tx>
                <c:rich>
                  <a:bodyPr/>
                  <a:lstStyle/>
                  <a:p>
                    <a:r>
                      <a:rPr lang="ru-RU" sz="1800" dirty="0"/>
                      <a:t>Прочие налоги
2%</a:t>
                    </a: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0.11733333333333333"/>
                  <c:y val="9.6618357487922704E-2"/>
                </c:manualLayout>
              </c:layout>
              <c:tx>
                <c:rich>
                  <a:bodyPr/>
                  <a:lstStyle/>
                  <a:p>
                    <a:r>
                      <a:rPr lang="ru-RU" sz="1800" dirty="0" err="1"/>
                      <a:t>Неналогвые</a:t>
                    </a:r>
                    <a:r>
                      <a:rPr lang="ru-RU" sz="1800" dirty="0"/>
                      <a:t> доходы
3%</a:t>
                    </a: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-0.15764191467054547"/>
                  <c:y val="-0.20676545832807025"/>
                </c:manualLayout>
              </c:layout>
              <c:tx>
                <c:rich>
                  <a:bodyPr/>
                  <a:lstStyle/>
                  <a:p>
                    <a:r>
                      <a:rPr lang="ru-RU" sz="1800" dirty="0"/>
                      <a:t>Финансовая помощь из вышестоящего бюджета (дотации, субсидии, субвенции) 
68%</a:t>
                    </a:r>
                  </a:p>
                </c:rich>
              </c:tx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Лист1!$B$40:$B$43</c:f>
              <c:strCache>
                <c:ptCount val="4"/>
                <c:pt idx="0">
                  <c:v>НДФЛ </c:v>
                </c:pt>
                <c:pt idx="1">
                  <c:v>Прочие налоги</c:v>
                </c:pt>
                <c:pt idx="2">
                  <c:v>Неналогвые доходы</c:v>
                </c:pt>
                <c:pt idx="3">
                  <c:v>Финансовая помощь из вышестоящего бюджета (дотации, субсидии, субвенции) </c:v>
                </c:pt>
              </c:strCache>
            </c:strRef>
          </c:cat>
          <c:val>
            <c:numRef>
              <c:f>Лист1!$C$40:$C$43</c:f>
              <c:numCache>
                <c:formatCode>General</c:formatCode>
                <c:ptCount val="4"/>
                <c:pt idx="0">
                  <c:v>128130</c:v>
                </c:pt>
                <c:pt idx="1">
                  <c:v>9474</c:v>
                </c:pt>
                <c:pt idx="2">
                  <c:v>15383</c:v>
                </c:pt>
                <c:pt idx="3">
                  <c:v>325246</c:v>
                </c:pt>
              </c:numCache>
            </c:numRef>
          </c:val>
        </c:ser>
        <c:dLbls>
          <c:showCatName val="1"/>
          <c:showPercent val="1"/>
        </c:dLbls>
        <c:firstSliceAng val="0"/>
        <c:holeSize val="50"/>
      </c:doughnutChart>
    </c:plotArea>
    <c:plotVisOnly val="1"/>
  </c:chart>
  <c:externalData r:id="rId1"/>
</c:chartSpace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image" Target="../media/image111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1.png"/><Relationship Id="rId2" Type="http://schemas.openxmlformats.org/officeDocument/2006/relationships/image" Target="../media/image231.png"/><Relationship Id="rId1" Type="http://schemas.openxmlformats.org/officeDocument/2006/relationships/image" Target="../media/image221.png"/><Relationship Id="rId6" Type="http://schemas.openxmlformats.org/officeDocument/2006/relationships/image" Target="../media/image271.png"/><Relationship Id="rId5" Type="http://schemas.openxmlformats.org/officeDocument/2006/relationships/image" Target="../media/image261.png"/><Relationship Id="rId4" Type="http://schemas.openxmlformats.org/officeDocument/2006/relationships/image" Target="../media/image25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56A4FF-6FC3-4185-9622-997C6ED1C2E1}" type="doc">
      <dgm:prSet loTypeId="urn:microsoft.com/office/officeart/2005/8/layout/vList4" loCatId="list" qsTypeId="urn:microsoft.com/office/officeart/2005/8/quickstyle/3d2" qsCatId="3D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AE85DAA1-CE8F-4C9A-909F-00CC9626EE33}">
      <dgm:prSet phldrT="[Текст]" custT="1"/>
      <dgm:spPr/>
      <dgm:t>
        <a:bodyPr/>
        <a:lstStyle/>
        <a:p>
          <a:pPr algn="ctr"/>
          <a:r>
            <a:rPr lang="ru-RU" sz="2800" b="1" dirty="0" smtClean="0">
              <a:solidFill>
                <a:srgbClr val="002060"/>
              </a:solidFill>
            </a:rPr>
            <a:t>Деф</a:t>
          </a:r>
          <a:r>
            <a:rPr lang="ru-RU" sz="2800" b="1" dirty="0" smtClean="0">
              <a:solidFill>
                <a:schemeClr val="accent1">
                  <a:lumMod val="50000"/>
                </a:schemeClr>
              </a:solidFill>
            </a:rPr>
            <a:t>ицит</a:t>
          </a:r>
          <a:r>
            <a:rPr lang="ru-RU" sz="2800" dirty="0" smtClean="0">
              <a:solidFill>
                <a:schemeClr val="accent1">
                  <a:lumMod val="50000"/>
                </a:schemeClr>
              </a:solidFill>
            </a:rPr>
            <a:t> расходная часть бюджета превышает доходную</a:t>
          </a:r>
          <a:endParaRPr lang="ru-RU" sz="2800" b="1" dirty="0">
            <a:solidFill>
              <a:schemeClr val="accent1">
                <a:lumMod val="50000"/>
              </a:schemeClr>
            </a:solidFill>
          </a:endParaRPr>
        </a:p>
      </dgm:t>
    </dgm:pt>
    <dgm:pt modelId="{9FB525F0-8164-4F98-9489-4427CCC3C35A}" type="parTrans" cxnId="{86E0AA91-A796-4F61-9E59-071198A273C0}">
      <dgm:prSet/>
      <dgm:spPr/>
      <dgm:t>
        <a:bodyPr/>
        <a:lstStyle/>
        <a:p>
          <a:endParaRPr lang="ru-RU"/>
        </a:p>
      </dgm:t>
    </dgm:pt>
    <dgm:pt modelId="{5DB00ED9-30AE-4F6E-85ED-56025241FBBB}" type="sibTrans" cxnId="{86E0AA91-A796-4F61-9E59-071198A273C0}">
      <dgm:prSet/>
      <dgm:spPr/>
      <dgm:t>
        <a:bodyPr/>
        <a:lstStyle/>
        <a:p>
          <a:endParaRPr lang="ru-RU"/>
        </a:p>
      </dgm:t>
    </dgm:pt>
    <dgm:pt modelId="{CFC6FF3C-8E2B-4D0E-8B44-FD71FAB6AA90}">
      <dgm:prSet phldrT="[Текст]" custT="1"/>
      <dgm:spPr/>
      <dgm:t>
        <a:bodyPr/>
        <a:lstStyle/>
        <a:p>
          <a:pPr algn="ctr"/>
          <a:r>
            <a:rPr lang="ru-RU" sz="2800" b="1" dirty="0" err="1" smtClean="0">
              <a:solidFill>
                <a:schemeClr val="accent1">
                  <a:lumMod val="50000"/>
                </a:schemeClr>
              </a:solidFill>
            </a:rPr>
            <a:t>Профицит</a:t>
          </a:r>
          <a:r>
            <a:rPr lang="ru-RU" sz="2800" b="1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2800" b="0" dirty="0" smtClean="0">
              <a:solidFill>
                <a:schemeClr val="accent1">
                  <a:lumMod val="50000"/>
                </a:schemeClr>
              </a:solidFill>
            </a:rPr>
            <a:t>пр</a:t>
          </a:r>
          <a:r>
            <a:rPr lang="ru-RU" sz="2800" dirty="0" smtClean="0">
              <a:solidFill>
                <a:schemeClr val="accent1">
                  <a:lumMod val="50000"/>
                </a:schemeClr>
              </a:solidFill>
            </a:rPr>
            <a:t>евышение доходов над расходами  образует положительный остаток бюджета </a:t>
          </a:r>
          <a:endParaRPr lang="ru-RU" sz="2800" b="1" dirty="0">
            <a:solidFill>
              <a:schemeClr val="accent1">
                <a:lumMod val="50000"/>
              </a:schemeClr>
            </a:solidFill>
          </a:endParaRPr>
        </a:p>
      </dgm:t>
    </dgm:pt>
    <dgm:pt modelId="{440BDDF6-97E0-473D-84C8-A77124BA0394}" type="parTrans" cxnId="{D6F25189-6DAC-44E1-B628-A8C7A369374F}">
      <dgm:prSet/>
      <dgm:spPr/>
      <dgm:t>
        <a:bodyPr/>
        <a:lstStyle/>
        <a:p>
          <a:endParaRPr lang="ru-RU"/>
        </a:p>
      </dgm:t>
    </dgm:pt>
    <dgm:pt modelId="{12B055A1-306C-4088-93DD-A47DA46EADC4}" type="sibTrans" cxnId="{D6F25189-6DAC-44E1-B628-A8C7A369374F}">
      <dgm:prSet/>
      <dgm:spPr/>
      <dgm:t>
        <a:bodyPr/>
        <a:lstStyle/>
        <a:p>
          <a:endParaRPr lang="ru-RU"/>
        </a:p>
      </dgm:t>
    </dgm:pt>
    <dgm:pt modelId="{32E33C5E-7138-457E-9DCC-A8BA4E52B141}" type="pres">
      <dgm:prSet presAssocID="{8556A4FF-6FC3-4185-9622-997C6ED1C2E1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2CF7F9-FFEC-4BA8-85D9-24E2C5FA6BA2}" type="pres">
      <dgm:prSet presAssocID="{AE85DAA1-CE8F-4C9A-909F-00CC9626EE33}" presName="comp" presStyleCnt="0"/>
      <dgm:spPr/>
    </dgm:pt>
    <dgm:pt modelId="{5270716B-BC12-4C6E-98E7-05C62EFE7CEF}" type="pres">
      <dgm:prSet presAssocID="{AE85DAA1-CE8F-4C9A-909F-00CC9626EE33}" presName="box" presStyleLbl="node1" presStyleIdx="0" presStyleCnt="2"/>
      <dgm:spPr/>
      <dgm:t>
        <a:bodyPr/>
        <a:lstStyle/>
        <a:p>
          <a:endParaRPr lang="ru-RU"/>
        </a:p>
      </dgm:t>
    </dgm:pt>
    <dgm:pt modelId="{82C9E28A-B604-4281-82B9-90405E89532F}" type="pres">
      <dgm:prSet presAssocID="{AE85DAA1-CE8F-4C9A-909F-00CC9626EE33}" presName="img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4C43895-CBE5-45A6-90C3-D34531A3E654}" type="pres">
      <dgm:prSet presAssocID="{AE85DAA1-CE8F-4C9A-909F-00CC9626EE33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3F6BDA-54F0-4C70-AE74-6A449C87F6A3}" type="pres">
      <dgm:prSet presAssocID="{5DB00ED9-30AE-4F6E-85ED-56025241FBBB}" presName="spacer" presStyleCnt="0"/>
      <dgm:spPr/>
    </dgm:pt>
    <dgm:pt modelId="{68CAFE03-875C-4883-8928-58321F6F4480}" type="pres">
      <dgm:prSet presAssocID="{CFC6FF3C-8E2B-4D0E-8B44-FD71FAB6AA90}" presName="comp" presStyleCnt="0"/>
      <dgm:spPr/>
    </dgm:pt>
    <dgm:pt modelId="{7DB9F5C9-5E22-4BDB-BD88-DE69489FCC30}" type="pres">
      <dgm:prSet presAssocID="{CFC6FF3C-8E2B-4D0E-8B44-FD71FAB6AA90}" presName="box" presStyleLbl="node1" presStyleIdx="1" presStyleCnt="2"/>
      <dgm:spPr/>
      <dgm:t>
        <a:bodyPr/>
        <a:lstStyle/>
        <a:p>
          <a:endParaRPr lang="ru-RU"/>
        </a:p>
      </dgm:t>
    </dgm:pt>
    <dgm:pt modelId="{3B8F6C74-0CDB-4426-BE55-C30F40D4B30D}" type="pres">
      <dgm:prSet presAssocID="{CFC6FF3C-8E2B-4D0E-8B44-FD71FAB6AA90}" presName="img" presStyleLbl="fgImgPlace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57CC6E38-85D7-4F75-A23A-2C356F094798}" type="pres">
      <dgm:prSet presAssocID="{CFC6FF3C-8E2B-4D0E-8B44-FD71FAB6AA90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45855B-B9FD-4A66-8C43-8BFAA58904DE}" type="presOf" srcId="{8556A4FF-6FC3-4185-9622-997C6ED1C2E1}" destId="{32E33C5E-7138-457E-9DCC-A8BA4E52B141}" srcOrd="0" destOrd="0" presId="urn:microsoft.com/office/officeart/2005/8/layout/vList4"/>
    <dgm:cxn modelId="{1D73A276-8C8C-498A-A5FD-DC5A573C3E6B}" type="presOf" srcId="{AE85DAA1-CE8F-4C9A-909F-00CC9626EE33}" destId="{54C43895-CBE5-45A6-90C3-D34531A3E654}" srcOrd="1" destOrd="0" presId="urn:microsoft.com/office/officeart/2005/8/layout/vList4"/>
    <dgm:cxn modelId="{4A186051-8556-4C07-8D5E-4010DB7EE7FB}" type="presOf" srcId="{CFC6FF3C-8E2B-4D0E-8B44-FD71FAB6AA90}" destId="{7DB9F5C9-5E22-4BDB-BD88-DE69489FCC30}" srcOrd="0" destOrd="0" presId="urn:microsoft.com/office/officeart/2005/8/layout/vList4"/>
    <dgm:cxn modelId="{87567FF6-921F-4ACB-878E-4041C4257250}" type="presOf" srcId="{CFC6FF3C-8E2B-4D0E-8B44-FD71FAB6AA90}" destId="{57CC6E38-85D7-4F75-A23A-2C356F094798}" srcOrd="1" destOrd="0" presId="urn:microsoft.com/office/officeart/2005/8/layout/vList4"/>
    <dgm:cxn modelId="{86E0AA91-A796-4F61-9E59-071198A273C0}" srcId="{8556A4FF-6FC3-4185-9622-997C6ED1C2E1}" destId="{AE85DAA1-CE8F-4C9A-909F-00CC9626EE33}" srcOrd="0" destOrd="0" parTransId="{9FB525F0-8164-4F98-9489-4427CCC3C35A}" sibTransId="{5DB00ED9-30AE-4F6E-85ED-56025241FBBB}"/>
    <dgm:cxn modelId="{D6F25189-6DAC-44E1-B628-A8C7A369374F}" srcId="{8556A4FF-6FC3-4185-9622-997C6ED1C2E1}" destId="{CFC6FF3C-8E2B-4D0E-8B44-FD71FAB6AA90}" srcOrd="1" destOrd="0" parTransId="{440BDDF6-97E0-473D-84C8-A77124BA0394}" sibTransId="{12B055A1-306C-4088-93DD-A47DA46EADC4}"/>
    <dgm:cxn modelId="{3F0AFC28-A50F-4D02-AD3F-6AB34B28AC12}" type="presOf" srcId="{AE85DAA1-CE8F-4C9A-909F-00CC9626EE33}" destId="{5270716B-BC12-4C6E-98E7-05C62EFE7CEF}" srcOrd="0" destOrd="0" presId="urn:microsoft.com/office/officeart/2005/8/layout/vList4"/>
    <dgm:cxn modelId="{DAC6D70F-8F2E-4DF5-B64B-D37191C65B5C}" type="presParOf" srcId="{32E33C5E-7138-457E-9DCC-A8BA4E52B141}" destId="{E92CF7F9-FFEC-4BA8-85D9-24E2C5FA6BA2}" srcOrd="0" destOrd="0" presId="urn:microsoft.com/office/officeart/2005/8/layout/vList4"/>
    <dgm:cxn modelId="{F4B6B5D8-D830-488B-9CF8-3CDAE95F28E7}" type="presParOf" srcId="{E92CF7F9-FFEC-4BA8-85D9-24E2C5FA6BA2}" destId="{5270716B-BC12-4C6E-98E7-05C62EFE7CEF}" srcOrd="0" destOrd="0" presId="urn:microsoft.com/office/officeart/2005/8/layout/vList4"/>
    <dgm:cxn modelId="{A99D383E-12A7-45A4-8690-FFBEA38C5612}" type="presParOf" srcId="{E92CF7F9-FFEC-4BA8-85D9-24E2C5FA6BA2}" destId="{82C9E28A-B604-4281-82B9-90405E89532F}" srcOrd="1" destOrd="0" presId="urn:microsoft.com/office/officeart/2005/8/layout/vList4"/>
    <dgm:cxn modelId="{B8F76D16-45D5-47D2-9CA3-0C229B3FCF37}" type="presParOf" srcId="{E92CF7F9-FFEC-4BA8-85D9-24E2C5FA6BA2}" destId="{54C43895-CBE5-45A6-90C3-D34531A3E654}" srcOrd="2" destOrd="0" presId="urn:microsoft.com/office/officeart/2005/8/layout/vList4"/>
    <dgm:cxn modelId="{514AAEA2-0A93-4FB1-96A8-0D6CF167B326}" type="presParOf" srcId="{32E33C5E-7138-457E-9DCC-A8BA4E52B141}" destId="{793F6BDA-54F0-4C70-AE74-6A449C87F6A3}" srcOrd="1" destOrd="0" presId="urn:microsoft.com/office/officeart/2005/8/layout/vList4"/>
    <dgm:cxn modelId="{0332CC22-ABFF-4448-867E-1431FB4041E8}" type="presParOf" srcId="{32E33C5E-7138-457E-9DCC-A8BA4E52B141}" destId="{68CAFE03-875C-4883-8928-58321F6F4480}" srcOrd="2" destOrd="0" presId="urn:microsoft.com/office/officeart/2005/8/layout/vList4"/>
    <dgm:cxn modelId="{D5FE6779-CC00-4D8E-BF3E-56131C42425C}" type="presParOf" srcId="{68CAFE03-875C-4883-8928-58321F6F4480}" destId="{7DB9F5C9-5E22-4BDB-BD88-DE69489FCC30}" srcOrd="0" destOrd="0" presId="urn:microsoft.com/office/officeart/2005/8/layout/vList4"/>
    <dgm:cxn modelId="{52A92C3D-10FD-41E7-AF97-26AB5820B7EB}" type="presParOf" srcId="{68CAFE03-875C-4883-8928-58321F6F4480}" destId="{3B8F6C74-0CDB-4426-BE55-C30F40D4B30D}" srcOrd="1" destOrd="0" presId="urn:microsoft.com/office/officeart/2005/8/layout/vList4"/>
    <dgm:cxn modelId="{C11B218C-0DB8-4B4D-A206-453591157DF4}" type="presParOf" srcId="{68CAFE03-875C-4883-8928-58321F6F4480}" destId="{57CC6E38-85D7-4F75-A23A-2C356F094798}" srcOrd="2" destOrd="0" presId="urn:microsoft.com/office/officeart/2005/8/layout/vList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51DCB0-9A26-4102-9A21-F9A9D7719C47}" type="doc">
      <dgm:prSet loTypeId="urn:microsoft.com/office/officeart/2005/8/layout/matrix1" loCatId="matrix" qsTypeId="urn:microsoft.com/office/officeart/2005/8/quickstyle/simple3" qsCatId="simple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DC06C8AF-B4F3-428D-BFED-05CD8483B4D4}">
      <dgm:prSet phldrT="[Текст]" custT="1"/>
      <dgm:spPr/>
      <dgm:t>
        <a:bodyPr/>
        <a:lstStyle/>
        <a:p>
          <a:r>
            <a:rPr lang="ru-RU" sz="4000" b="1" smtClean="0"/>
            <a:t>Стадии</a:t>
          </a:r>
          <a:endParaRPr lang="ru-RU" sz="4000" b="1" dirty="0"/>
        </a:p>
      </dgm:t>
    </dgm:pt>
    <dgm:pt modelId="{12C751D4-1DF0-44EC-8A82-85B640FAF391}" type="parTrans" cxnId="{7A086F68-00F2-406B-9D73-8E302855F1C6}">
      <dgm:prSet/>
      <dgm:spPr/>
      <dgm:t>
        <a:bodyPr/>
        <a:lstStyle/>
        <a:p>
          <a:endParaRPr lang="ru-RU"/>
        </a:p>
      </dgm:t>
    </dgm:pt>
    <dgm:pt modelId="{1960434D-0DCA-4163-A6A8-0E05D82F8D13}" type="sibTrans" cxnId="{7A086F68-00F2-406B-9D73-8E302855F1C6}">
      <dgm:prSet/>
      <dgm:spPr/>
      <dgm:t>
        <a:bodyPr/>
        <a:lstStyle/>
        <a:p>
          <a:endParaRPr lang="ru-RU"/>
        </a:p>
      </dgm:t>
    </dgm:pt>
    <dgm:pt modelId="{4AB9D5C6-CFF6-47C5-A215-B57DC19C1A5E}">
      <dgm:prSet phldrT="[Текст]" custT="1"/>
      <dgm:spPr/>
      <dgm:t>
        <a:bodyPr/>
        <a:lstStyle/>
        <a:p>
          <a:r>
            <a:rPr lang="ru-RU" sz="2800" b="1" i="0" dirty="0" smtClean="0">
              <a:solidFill>
                <a:srgbClr val="5B052A"/>
              </a:solidFill>
            </a:rPr>
            <a:t>Составление проектов бюджетов</a:t>
          </a:r>
          <a:r>
            <a:rPr lang="ru-RU" sz="1700" b="0" i="0" dirty="0" smtClean="0"/>
            <a:t> — подготовка экономического обоснования доходов и расходов бюджета</a:t>
          </a:r>
          <a:endParaRPr lang="ru-RU" sz="1700" dirty="0"/>
        </a:p>
      </dgm:t>
    </dgm:pt>
    <dgm:pt modelId="{E68F91E7-DE98-4D3E-814F-F29BC96207EC}" type="parTrans" cxnId="{21C08518-AA19-4A98-AA58-A0A33C1D3D06}">
      <dgm:prSet/>
      <dgm:spPr/>
      <dgm:t>
        <a:bodyPr/>
        <a:lstStyle/>
        <a:p>
          <a:endParaRPr lang="ru-RU"/>
        </a:p>
      </dgm:t>
    </dgm:pt>
    <dgm:pt modelId="{23277E28-9440-480C-8D5A-42DC1603EC88}" type="sibTrans" cxnId="{21C08518-AA19-4A98-AA58-A0A33C1D3D06}">
      <dgm:prSet/>
      <dgm:spPr/>
      <dgm:t>
        <a:bodyPr/>
        <a:lstStyle/>
        <a:p>
          <a:endParaRPr lang="ru-RU"/>
        </a:p>
      </dgm:t>
    </dgm:pt>
    <dgm:pt modelId="{5E9DE650-4EC6-4E25-87AF-46D297C7969A}">
      <dgm:prSet phldrT="[Текст]" custT="1"/>
      <dgm:spPr/>
      <dgm:t>
        <a:bodyPr/>
        <a:lstStyle/>
        <a:p>
          <a:r>
            <a:rPr lang="ru-RU" sz="2800" b="1" i="0" dirty="0" smtClean="0">
              <a:solidFill>
                <a:srgbClr val="5B052A"/>
              </a:solidFill>
            </a:rPr>
            <a:t>Утверждение проектов бюджетов</a:t>
          </a:r>
          <a:r>
            <a:rPr lang="ru-RU" sz="1700" b="0" i="0" dirty="0" smtClean="0"/>
            <a:t> — принятие нормативных правовых актов о бюджете соответствующего уровня на очередной финансовый год</a:t>
          </a:r>
          <a:endParaRPr lang="ru-RU" sz="1700" dirty="0"/>
        </a:p>
      </dgm:t>
    </dgm:pt>
    <dgm:pt modelId="{5C8A5E44-192F-4E71-A2FD-72DCACF4E992}" type="parTrans" cxnId="{CCD1832B-A5E2-4FFB-9ACD-71366F38E1D2}">
      <dgm:prSet/>
      <dgm:spPr/>
      <dgm:t>
        <a:bodyPr/>
        <a:lstStyle/>
        <a:p>
          <a:endParaRPr lang="ru-RU"/>
        </a:p>
      </dgm:t>
    </dgm:pt>
    <dgm:pt modelId="{8D5A84BD-00ED-497B-B663-DE6B2425AF31}" type="sibTrans" cxnId="{CCD1832B-A5E2-4FFB-9ACD-71366F38E1D2}">
      <dgm:prSet/>
      <dgm:spPr/>
      <dgm:t>
        <a:bodyPr/>
        <a:lstStyle/>
        <a:p>
          <a:endParaRPr lang="ru-RU"/>
        </a:p>
      </dgm:t>
    </dgm:pt>
    <dgm:pt modelId="{3452220A-19D6-4F61-A5AE-8AAE4804A099}">
      <dgm:prSet phldrT="[Текст]" custT="1"/>
      <dgm:spPr/>
      <dgm:t>
        <a:bodyPr/>
        <a:lstStyle/>
        <a:p>
          <a:r>
            <a:rPr lang="ru-RU" sz="2800" b="1" i="0" dirty="0" smtClean="0">
              <a:solidFill>
                <a:srgbClr val="5B052A"/>
              </a:solidFill>
            </a:rPr>
            <a:t>Исполнение бюджетов</a:t>
          </a:r>
          <a:r>
            <a:rPr lang="ru-RU" sz="1700" b="0" i="0" dirty="0" smtClean="0"/>
            <a:t> — получение доходов бюджета и распределение бюджетных средств в соответствии с нормативно-правовым актом о бюджете</a:t>
          </a:r>
          <a:endParaRPr lang="ru-RU" sz="1700" dirty="0"/>
        </a:p>
      </dgm:t>
    </dgm:pt>
    <dgm:pt modelId="{6C5B37C7-6164-48CB-AC50-88A0165DCDE7}" type="parTrans" cxnId="{9A1DCF28-891A-4EB6-8AEB-DB57A9C0E094}">
      <dgm:prSet/>
      <dgm:spPr/>
      <dgm:t>
        <a:bodyPr/>
        <a:lstStyle/>
        <a:p>
          <a:endParaRPr lang="ru-RU"/>
        </a:p>
      </dgm:t>
    </dgm:pt>
    <dgm:pt modelId="{6E0E136D-07DE-4372-9B5B-019F0BBD9F9F}" type="sibTrans" cxnId="{9A1DCF28-891A-4EB6-8AEB-DB57A9C0E094}">
      <dgm:prSet/>
      <dgm:spPr/>
      <dgm:t>
        <a:bodyPr/>
        <a:lstStyle/>
        <a:p>
          <a:endParaRPr lang="ru-RU"/>
        </a:p>
      </dgm:t>
    </dgm:pt>
    <dgm:pt modelId="{8F8C17C1-438B-4A04-BB1E-1C79AB1A978F}">
      <dgm:prSet phldrT="[Текст]" custT="1"/>
      <dgm:spPr/>
      <dgm:t>
        <a:bodyPr/>
        <a:lstStyle/>
        <a:p>
          <a:r>
            <a:rPr lang="ru-RU" sz="2800" b="1" i="0" dirty="0" smtClean="0">
              <a:solidFill>
                <a:srgbClr val="5B052A"/>
              </a:solidFill>
            </a:rPr>
            <a:t>Контроль и отчет</a:t>
          </a:r>
          <a:r>
            <a:rPr lang="ru-RU" sz="1700" b="0" i="0" dirty="0" smtClean="0"/>
            <a:t>— текущий контроль за использованием бюджетных средств и подведение итогов исполнения бюджета по окончании финансового года</a:t>
          </a:r>
          <a:endParaRPr lang="ru-RU" sz="1700" dirty="0"/>
        </a:p>
      </dgm:t>
    </dgm:pt>
    <dgm:pt modelId="{D69129C7-C789-4D90-A54D-24B7A6AEAE8A}" type="parTrans" cxnId="{A6407C0B-7619-4B1C-86EA-5CC91B181A21}">
      <dgm:prSet/>
      <dgm:spPr/>
      <dgm:t>
        <a:bodyPr/>
        <a:lstStyle/>
        <a:p>
          <a:endParaRPr lang="ru-RU"/>
        </a:p>
      </dgm:t>
    </dgm:pt>
    <dgm:pt modelId="{D188C2CC-D56E-41B7-BFC6-B52DBFF90912}" type="sibTrans" cxnId="{A6407C0B-7619-4B1C-86EA-5CC91B181A21}">
      <dgm:prSet/>
      <dgm:spPr/>
      <dgm:t>
        <a:bodyPr/>
        <a:lstStyle/>
        <a:p>
          <a:endParaRPr lang="ru-RU"/>
        </a:p>
      </dgm:t>
    </dgm:pt>
    <dgm:pt modelId="{DEC91F9F-A83A-42D1-927F-EC9561862633}" type="pres">
      <dgm:prSet presAssocID="{7F51DCB0-9A26-4102-9A21-F9A9D7719C47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1EF035-6B69-4E51-9DB3-D53BD4686FF3}" type="pres">
      <dgm:prSet presAssocID="{7F51DCB0-9A26-4102-9A21-F9A9D7719C47}" presName="matrix" presStyleCnt="0"/>
      <dgm:spPr/>
    </dgm:pt>
    <dgm:pt modelId="{9B0AD3E9-9DAB-477B-99FA-838937D51A3F}" type="pres">
      <dgm:prSet presAssocID="{7F51DCB0-9A26-4102-9A21-F9A9D7719C47}" presName="tile1" presStyleLbl="node1" presStyleIdx="0" presStyleCnt="4"/>
      <dgm:spPr/>
      <dgm:t>
        <a:bodyPr/>
        <a:lstStyle/>
        <a:p>
          <a:endParaRPr lang="ru-RU"/>
        </a:p>
      </dgm:t>
    </dgm:pt>
    <dgm:pt modelId="{9FE178D9-DF71-4FE9-A2BF-71A8C9546CBE}" type="pres">
      <dgm:prSet presAssocID="{7F51DCB0-9A26-4102-9A21-F9A9D7719C47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168AAD-F421-4D51-8C68-A2B9DCB75354}" type="pres">
      <dgm:prSet presAssocID="{7F51DCB0-9A26-4102-9A21-F9A9D7719C47}" presName="tile2" presStyleLbl="node1" presStyleIdx="1" presStyleCnt="4"/>
      <dgm:spPr/>
      <dgm:t>
        <a:bodyPr/>
        <a:lstStyle/>
        <a:p>
          <a:endParaRPr lang="ru-RU"/>
        </a:p>
      </dgm:t>
    </dgm:pt>
    <dgm:pt modelId="{52E49CBF-90FB-4E67-AFED-BAB2E5E6FECC}" type="pres">
      <dgm:prSet presAssocID="{7F51DCB0-9A26-4102-9A21-F9A9D7719C47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4B8565-D8FF-4915-9704-C18BE126AD62}" type="pres">
      <dgm:prSet presAssocID="{7F51DCB0-9A26-4102-9A21-F9A9D7719C47}" presName="tile3" presStyleLbl="node1" presStyleIdx="2" presStyleCnt="4"/>
      <dgm:spPr/>
      <dgm:t>
        <a:bodyPr/>
        <a:lstStyle/>
        <a:p>
          <a:endParaRPr lang="ru-RU"/>
        </a:p>
      </dgm:t>
    </dgm:pt>
    <dgm:pt modelId="{9D15661D-1F10-4DFC-A9E8-93A24A496042}" type="pres">
      <dgm:prSet presAssocID="{7F51DCB0-9A26-4102-9A21-F9A9D7719C47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E8DC48-BBE7-46F7-8810-CE220EEDF48C}" type="pres">
      <dgm:prSet presAssocID="{7F51DCB0-9A26-4102-9A21-F9A9D7719C47}" presName="tile4" presStyleLbl="node1" presStyleIdx="3" presStyleCnt="4"/>
      <dgm:spPr/>
      <dgm:t>
        <a:bodyPr/>
        <a:lstStyle/>
        <a:p>
          <a:endParaRPr lang="ru-RU"/>
        </a:p>
      </dgm:t>
    </dgm:pt>
    <dgm:pt modelId="{FB7BC875-3505-4915-94D5-C280F1353A03}" type="pres">
      <dgm:prSet presAssocID="{7F51DCB0-9A26-4102-9A21-F9A9D7719C47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A49D3A-AAC1-4286-B2F9-C4D667862C7F}" type="pres">
      <dgm:prSet presAssocID="{7F51DCB0-9A26-4102-9A21-F9A9D7719C47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3B83E976-EAE8-4B1B-B119-997D0E83ED2D}" type="presOf" srcId="{3452220A-19D6-4F61-A5AE-8AAE4804A099}" destId="{9D15661D-1F10-4DFC-A9E8-93A24A496042}" srcOrd="1" destOrd="0" presId="urn:microsoft.com/office/officeart/2005/8/layout/matrix1"/>
    <dgm:cxn modelId="{9CFB5933-7A1F-46CD-89D2-4B666160A639}" type="presOf" srcId="{7F51DCB0-9A26-4102-9A21-F9A9D7719C47}" destId="{DEC91F9F-A83A-42D1-927F-EC9561862633}" srcOrd="0" destOrd="0" presId="urn:microsoft.com/office/officeart/2005/8/layout/matrix1"/>
    <dgm:cxn modelId="{0FCAF1A3-098D-417B-9A13-1E43505D72D3}" type="presOf" srcId="{4AB9D5C6-CFF6-47C5-A215-B57DC19C1A5E}" destId="{9FE178D9-DF71-4FE9-A2BF-71A8C9546CBE}" srcOrd="1" destOrd="0" presId="urn:microsoft.com/office/officeart/2005/8/layout/matrix1"/>
    <dgm:cxn modelId="{09DDF602-17E2-4858-920A-E0BA97899A6E}" type="presOf" srcId="{3452220A-19D6-4F61-A5AE-8AAE4804A099}" destId="{FD4B8565-D8FF-4915-9704-C18BE126AD62}" srcOrd="0" destOrd="0" presId="urn:microsoft.com/office/officeart/2005/8/layout/matrix1"/>
    <dgm:cxn modelId="{CCD1832B-A5E2-4FFB-9ACD-71366F38E1D2}" srcId="{DC06C8AF-B4F3-428D-BFED-05CD8483B4D4}" destId="{5E9DE650-4EC6-4E25-87AF-46D297C7969A}" srcOrd="1" destOrd="0" parTransId="{5C8A5E44-192F-4E71-A2FD-72DCACF4E992}" sibTransId="{8D5A84BD-00ED-497B-B663-DE6B2425AF31}"/>
    <dgm:cxn modelId="{21C08518-AA19-4A98-AA58-A0A33C1D3D06}" srcId="{DC06C8AF-B4F3-428D-BFED-05CD8483B4D4}" destId="{4AB9D5C6-CFF6-47C5-A215-B57DC19C1A5E}" srcOrd="0" destOrd="0" parTransId="{E68F91E7-DE98-4D3E-814F-F29BC96207EC}" sibTransId="{23277E28-9440-480C-8D5A-42DC1603EC88}"/>
    <dgm:cxn modelId="{7A086F68-00F2-406B-9D73-8E302855F1C6}" srcId="{7F51DCB0-9A26-4102-9A21-F9A9D7719C47}" destId="{DC06C8AF-B4F3-428D-BFED-05CD8483B4D4}" srcOrd="0" destOrd="0" parTransId="{12C751D4-1DF0-44EC-8A82-85B640FAF391}" sibTransId="{1960434D-0DCA-4163-A6A8-0E05D82F8D13}"/>
    <dgm:cxn modelId="{77C0FA2F-721F-4D65-A1B8-0CB2A65BC806}" type="presOf" srcId="{8F8C17C1-438B-4A04-BB1E-1C79AB1A978F}" destId="{42E8DC48-BBE7-46F7-8810-CE220EEDF48C}" srcOrd="0" destOrd="0" presId="urn:microsoft.com/office/officeart/2005/8/layout/matrix1"/>
    <dgm:cxn modelId="{A6407C0B-7619-4B1C-86EA-5CC91B181A21}" srcId="{DC06C8AF-B4F3-428D-BFED-05CD8483B4D4}" destId="{8F8C17C1-438B-4A04-BB1E-1C79AB1A978F}" srcOrd="3" destOrd="0" parTransId="{D69129C7-C789-4D90-A54D-24B7A6AEAE8A}" sibTransId="{D188C2CC-D56E-41B7-BFC6-B52DBFF90912}"/>
    <dgm:cxn modelId="{3F12C24E-7615-43E8-9FF0-86FA8C5B6184}" type="presOf" srcId="{5E9DE650-4EC6-4E25-87AF-46D297C7969A}" destId="{52168AAD-F421-4D51-8C68-A2B9DCB75354}" srcOrd="0" destOrd="0" presId="urn:microsoft.com/office/officeart/2005/8/layout/matrix1"/>
    <dgm:cxn modelId="{AD2122A9-33D2-4E67-8ED1-65154A705284}" type="presOf" srcId="{5E9DE650-4EC6-4E25-87AF-46D297C7969A}" destId="{52E49CBF-90FB-4E67-AFED-BAB2E5E6FECC}" srcOrd="1" destOrd="0" presId="urn:microsoft.com/office/officeart/2005/8/layout/matrix1"/>
    <dgm:cxn modelId="{D7DFBEEE-38C7-4D7B-B08C-2EF036A32D28}" type="presOf" srcId="{8F8C17C1-438B-4A04-BB1E-1C79AB1A978F}" destId="{FB7BC875-3505-4915-94D5-C280F1353A03}" srcOrd="1" destOrd="0" presId="urn:microsoft.com/office/officeart/2005/8/layout/matrix1"/>
    <dgm:cxn modelId="{1C706C02-A960-4350-A891-833B691CEBED}" type="presOf" srcId="{4AB9D5C6-CFF6-47C5-A215-B57DC19C1A5E}" destId="{9B0AD3E9-9DAB-477B-99FA-838937D51A3F}" srcOrd="0" destOrd="0" presId="urn:microsoft.com/office/officeart/2005/8/layout/matrix1"/>
    <dgm:cxn modelId="{9A1DCF28-891A-4EB6-8AEB-DB57A9C0E094}" srcId="{DC06C8AF-B4F3-428D-BFED-05CD8483B4D4}" destId="{3452220A-19D6-4F61-A5AE-8AAE4804A099}" srcOrd="2" destOrd="0" parTransId="{6C5B37C7-6164-48CB-AC50-88A0165DCDE7}" sibTransId="{6E0E136D-07DE-4372-9B5B-019F0BBD9F9F}"/>
    <dgm:cxn modelId="{19B7A6D7-5282-4F4C-B70E-D724AE491836}" type="presOf" srcId="{DC06C8AF-B4F3-428D-BFED-05CD8483B4D4}" destId="{0FA49D3A-AAC1-4286-B2F9-C4D667862C7F}" srcOrd="0" destOrd="0" presId="urn:microsoft.com/office/officeart/2005/8/layout/matrix1"/>
    <dgm:cxn modelId="{30130890-0133-40D8-B461-5454B5BCA463}" type="presParOf" srcId="{DEC91F9F-A83A-42D1-927F-EC9561862633}" destId="{181EF035-6B69-4E51-9DB3-D53BD4686FF3}" srcOrd="0" destOrd="0" presId="urn:microsoft.com/office/officeart/2005/8/layout/matrix1"/>
    <dgm:cxn modelId="{3FE6FDEA-236F-4B06-8BFA-39DB6BAC0073}" type="presParOf" srcId="{181EF035-6B69-4E51-9DB3-D53BD4686FF3}" destId="{9B0AD3E9-9DAB-477B-99FA-838937D51A3F}" srcOrd="0" destOrd="0" presId="urn:microsoft.com/office/officeart/2005/8/layout/matrix1"/>
    <dgm:cxn modelId="{A1D9A22D-E81F-4210-A4EC-DBAA343624AC}" type="presParOf" srcId="{181EF035-6B69-4E51-9DB3-D53BD4686FF3}" destId="{9FE178D9-DF71-4FE9-A2BF-71A8C9546CBE}" srcOrd="1" destOrd="0" presId="urn:microsoft.com/office/officeart/2005/8/layout/matrix1"/>
    <dgm:cxn modelId="{D063DE96-B604-41CD-BB34-E4E64B87677C}" type="presParOf" srcId="{181EF035-6B69-4E51-9DB3-D53BD4686FF3}" destId="{52168AAD-F421-4D51-8C68-A2B9DCB75354}" srcOrd="2" destOrd="0" presId="urn:microsoft.com/office/officeart/2005/8/layout/matrix1"/>
    <dgm:cxn modelId="{938DE590-CFF7-47C0-A767-36D14E3CED02}" type="presParOf" srcId="{181EF035-6B69-4E51-9DB3-D53BD4686FF3}" destId="{52E49CBF-90FB-4E67-AFED-BAB2E5E6FECC}" srcOrd="3" destOrd="0" presId="urn:microsoft.com/office/officeart/2005/8/layout/matrix1"/>
    <dgm:cxn modelId="{D9B0BBF1-0591-4916-A0A8-D1B043EFF311}" type="presParOf" srcId="{181EF035-6B69-4E51-9DB3-D53BD4686FF3}" destId="{FD4B8565-D8FF-4915-9704-C18BE126AD62}" srcOrd="4" destOrd="0" presId="urn:microsoft.com/office/officeart/2005/8/layout/matrix1"/>
    <dgm:cxn modelId="{EF088CBB-BFCE-4BAD-9340-389A4CF4FAD7}" type="presParOf" srcId="{181EF035-6B69-4E51-9DB3-D53BD4686FF3}" destId="{9D15661D-1F10-4DFC-A9E8-93A24A496042}" srcOrd="5" destOrd="0" presId="urn:microsoft.com/office/officeart/2005/8/layout/matrix1"/>
    <dgm:cxn modelId="{7DAD03DD-2173-4DE6-9AC8-116BA3FC24C1}" type="presParOf" srcId="{181EF035-6B69-4E51-9DB3-D53BD4686FF3}" destId="{42E8DC48-BBE7-46F7-8810-CE220EEDF48C}" srcOrd="6" destOrd="0" presId="urn:microsoft.com/office/officeart/2005/8/layout/matrix1"/>
    <dgm:cxn modelId="{E2BACEF2-794B-43A3-A8C7-9104161CF4BD}" type="presParOf" srcId="{181EF035-6B69-4E51-9DB3-D53BD4686FF3}" destId="{FB7BC875-3505-4915-94D5-C280F1353A03}" srcOrd="7" destOrd="0" presId="urn:microsoft.com/office/officeart/2005/8/layout/matrix1"/>
    <dgm:cxn modelId="{8C737E12-761F-4099-A17A-ACBBB44F58DC}" type="presParOf" srcId="{DEC91F9F-A83A-42D1-927F-EC9561862633}" destId="{0FA49D3A-AAC1-4286-B2F9-C4D667862C7F}" srcOrd="1" destOrd="0" presId="urn:microsoft.com/office/officeart/2005/8/layout/matrix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E1299C-CC50-41E8-B882-EE07C497DCAD}" type="doc">
      <dgm:prSet loTypeId="urn:microsoft.com/office/officeart/2005/8/layout/p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84B72F-D7CF-4DF1-9D97-D7EAA7BFC538}">
      <dgm:prSet phldrT="[Текст]" custT="1"/>
      <dgm:spPr/>
      <dgm:t>
        <a:bodyPr/>
        <a:lstStyle/>
        <a:p>
          <a:r>
            <a:rPr lang="ru-RU" sz="2400" b="1" dirty="0" smtClean="0"/>
            <a:t>Доходы </a:t>
          </a:r>
        </a:p>
        <a:p>
          <a:r>
            <a:rPr lang="ru-RU" sz="2400" b="1" dirty="0" smtClean="0"/>
            <a:t>507 366 тыс. руб.</a:t>
          </a:r>
          <a:endParaRPr lang="ru-RU" sz="2400" b="1" dirty="0"/>
        </a:p>
      </dgm:t>
    </dgm:pt>
    <dgm:pt modelId="{C77C1E70-B34B-40E6-A6D0-ADD4AE38E319}" type="parTrans" cxnId="{3901AF66-A71B-4889-AEA0-C1A050857974}">
      <dgm:prSet/>
      <dgm:spPr/>
      <dgm:t>
        <a:bodyPr/>
        <a:lstStyle/>
        <a:p>
          <a:endParaRPr lang="ru-RU"/>
        </a:p>
      </dgm:t>
    </dgm:pt>
    <dgm:pt modelId="{40A1953C-EF60-47DC-B9BC-DBD0DAED40C2}" type="sibTrans" cxnId="{3901AF66-A71B-4889-AEA0-C1A050857974}">
      <dgm:prSet/>
      <dgm:spPr/>
      <dgm:t>
        <a:bodyPr/>
        <a:lstStyle/>
        <a:p>
          <a:endParaRPr lang="ru-RU"/>
        </a:p>
      </dgm:t>
    </dgm:pt>
    <dgm:pt modelId="{8478E4A5-9AFF-472C-A292-6F47F910DA09}">
      <dgm:prSet phldrT="[Текст]" custT="1"/>
      <dgm:spPr/>
      <dgm:t>
        <a:bodyPr/>
        <a:lstStyle/>
        <a:p>
          <a:r>
            <a:rPr lang="ru-RU" sz="2400" b="1" smtClean="0"/>
            <a:t>Расходы </a:t>
          </a:r>
        </a:p>
        <a:p>
          <a:r>
            <a:rPr lang="ru-RU" sz="2400" b="1" smtClean="0"/>
            <a:t>533 101 тыс. руб.</a:t>
          </a:r>
          <a:endParaRPr lang="ru-RU" sz="2400" b="1" dirty="0"/>
        </a:p>
      </dgm:t>
    </dgm:pt>
    <dgm:pt modelId="{BA6CCCCC-2ACC-46B8-B9FA-5C590CC16E92}" type="parTrans" cxnId="{B9B2A1C2-5756-481B-B729-7C2BC792FD3E}">
      <dgm:prSet/>
      <dgm:spPr/>
      <dgm:t>
        <a:bodyPr/>
        <a:lstStyle/>
        <a:p>
          <a:endParaRPr lang="ru-RU"/>
        </a:p>
      </dgm:t>
    </dgm:pt>
    <dgm:pt modelId="{F3C2AAA2-A28F-4465-8D95-21845FB27AFB}" type="sibTrans" cxnId="{B9B2A1C2-5756-481B-B729-7C2BC792FD3E}">
      <dgm:prSet/>
      <dgm:spPr/>
      <dgm:t>
        <a:bodyPr/>
        <a:lstStyle/>
        <a:p>
          <a:endParaRPr lang="ru-RU"/>
        </a:p>
      </dgm:t>
    </dgm:pt>
    <dgm:pt modelId="{3057CA60-9DF4-468B-836E-992480972B9F}">
      <dgm:prSet phldrT="[Текст]" custT="1"/>
      <dgm:spPr/>
      <dgm:t>
        <a:bodyPr/>
        <a:lstStyle/>
        <a:p>
          <a:r>
            <a:rPr lang="ru-RU" sz="2400" b="1" smtClean="0"/>
            <a:t>Дефицит</a:t>
          </a:r>
          <a:r>
            <a:rPr lang="ru-RU" sz="2400" smtClean="0"/>
            <a:t> </a:t>
          </a:r>
        </a:p>
        <a:p>
          <a:r>
            <a:rPr lang="ru-RU" sz="2400" b="1" smtClean="0"/>
            <a:t>25 735 тыс. руб. </a:t>
          </a:r>
          <a:endParaRPr lang="ru-RU" sz="2400" b="1" dirty="0"/>
        </a:p>
      </dgm:t>
    </dgm:pt>
    <dgm:pt modelId="{7FC8C55E-E8CD-41AD-9EB1-59C4BD4720C6}" type="parTrans" cxnId="{D8E12D02-AB1D-4018-B19A-7ECBBEA095A9}">
      <dgm:prSet/>
      <dgm:spPr/>
      <dgm:t>
        <a:bodyPr/>
        <a:lstStyle/>
        <a:p>
          <a:endParaRPr lang="ru-RU"/>
        </a:p>
      </dgm:t>
    </dgm:pt>
    <dgm:pt modelId="{5145980A-E203-4AFC-9C66-3C3B98743C7A}" type="sibTrans" cxnId="{D8E12D02-AB1D-4018-B19A-7ECBBEA095A9}">
      <dgm:prSet/>
      <dgm:spPr/>
      <dgm:t>
        <a:bodyPr/>
        <a:lstStyle/>
        <a:p>
          <a:endParaRPr lang="ru-RU"/>
        </a:p>
      </dgm:t>
    </dgm:pt>
    <dgm:pt modelId="{CF6677F7-A4DE-496F-BD41-FF1EBE75FFC0}">
      <dgm:prSet phldrT="[Текст]" custT="1"/>
      <dgm:spPr/>
      <dgm:t>
        <a:bodyPr/>
        <a:lstStyle/>
        <a:p>
          <a:r>
            <a:rPr lang="ru-RU" sz="2400" b="1" smtClean="0"/>
            <a:t>Население  10375 чел. </a:t>
          </a:r>
          <a:endParaRPr lang="ru-RU" sz="2400" b="1" dirty="0"/>
        </a:p>
      </dgm:t>
    </dgm:pt>
    <dgm:pt modelId="{00D84B4A-4DAF-4D6F-8E0E-A65BA2DED1DF}" type="parTrans" cxnId="{022A0570-5D99-4CA4-88AD-F9D4578BDF0E}">
      <dgm:prSet/>
      <dgm:spPr/>
      <dgm:t>
        <a:bodyPr/>
        <a:lstStyle/>
        <a:p>
          <a:endParaRPr lang="ru-RU"/>
        </a:p>
      </dgm:t>
    </dgm:pt>
    <dgm:pt modelId="{808BF8B9-27F9-41FC-B566-3BF144BE4249}" type="sibTrans" cxnId="{022A0570-5D99-4CA4-88AD-F9D4578BDF0E}">
      <dgm:prSet/>
      <dgm:spPr/>
      <dgm:t>
        <a:bodyPr/>
        <a:lstStyle/>
        <a:p>
          <a:endParaRPr lang="ru-RU"/>
        </a:p>
      </dgm:t>
    </dgm:pt>
    <dgm:pt modelId="{AF92416B-252D-4014-8873-4A87367A8A76}">
      <dgm:prSet phldrT="[Текст]" custT="1"/>
      <dgm:spPr/>
      <dgm:t>
        <a:bodyPr/>
        <a:lstStyle/>
        <a:p>
          <a:r>
            <a:rPr lang="ru-RU" sz="2400" b="1" smtClean="0"/>
            <a:t>Доходы на человека 48,9 тыс. руб</a:t>
          </a:r>
          <a:endParaRPr lang="ru-RU" sz="2400" b="1" dirty="0"/>
        </a:p>
      </dgm:t>
    </dgm:pt>
    <dgm:pt modelId="{60428D7A-1768-41FD-B6F9-9F8BC9C95DC6}" type="parTrans" cxnId="{FE114AFF-93D7-422D-82C4-516B737865FE}">
      <dgm:prSet/>
      <dgm:spPr/>
      <dgm:t>
        <a:bodyPr/>
        <a:lstStyle/>
        <a:p>
          <a:endParaRPr lang="ru-RU"/>
        </a:p>
      </dgm:t>
    </dgm:pt>
    <dgm:pt modelId="{BF422908-2884-4F0F-B07A-9E72C079F483}" type="sibTrans" cxnId="{FE114AFF-93D7-422D-82C4-516B737865FE}">
      <dgm:prSet/>
      <dgm:spPr/>
      <dgm:t>
        <a:bodyPr/>
        <a:lstStyle/>
        <a:p>
          <a:endParaRPr lang="ru-RU"/>
        </a:p>
      </dgm:t>
    </dgm:pt>
    <dgm:pt modelId="{07014CA6-9B8D-4763-9992-6D37DD13B033}">
      <dgm:prSet phldrT="[Текст]" custT="1"/>
      <dgm:spPr/>
      <dgm:t>
        <a:bodyPr/>
        <a:lstStyle/>
        <a:p>
          <a:r>
            <a:rPr lang="ru-RU" sz="2400" b="1" dirty="0" smtClean="0"/>
            <a:t>Расходы на человека 51,38 тыс. </a:t>
          </a:r>
          <a:r>
            <a:rPr lang="ru-RU" sz="2400" b="1" dirty="0" err="1" smtClean="0"/>
            <a:t>руб</a:t>
          </a:r>
          <a:endParaRPr lang="ru-RU" sz="2400" b="1" dirty="0"/>
        </a:p>
      </dgm:t>
    </dgm:pt>
    <dgm:pt modelId="{203710AA-659E-4320-B2F6-7FE9BC024619}" type="parTrans" cxnId="{0193E0BF-ED9B-4623-98D7-F4D49E42DC46}">
      <dgm:prSet/>
      <dgm:spPr/>
      <dgm:t>
        <a:bodyPr/>
        <a:lstStyle/>
        <a:p>
          <a:endParaRPr lang="ru-RU"/>
        </a:p>
      </dgm:t>
    </dgm:pt>
    <dgm:pt modelId="{A64D0599-4219-49E5-8F8A-D91465F71BE2}" type="sibTrans" cxnId="{0193E0BF-ED9B-4623-98D7-F4D49E42DC46}">
      <dgm:prSet/>
      <dgm:spPr/>
      <dgm:t>
        <a:bodyPr/>
        <a:lstStyle/>
        <a:p>
          <a:endParaRPr lang="ru-RU"/>
        </a:p>
      </dgm:t>
    </dgm:pt>
    <dgm:pt modelId="{72C77F98-9C3C-45BB-9FE8-39D591350FE3}" type="pres">
      <dgm:prSet presAssocID="{AAE1299C-CC50-41E8-B882-EE07C497DCA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3808F1-E382-4DD8-895D-C61EB82C8A70}" type="pres">
      <dgm:prSet presAssocID="{8784B72F-D7CF-4DF1-9D97-D7EAA7BFC538}" presName="compNode" presStyleCnt="0"/>
      <dgm:spPr/>
    </dgm:pt>
    <dgm:pt modelId="{B2BA3150-4516-402F-B870-0E02CF863A26}" type="pres">
      <dgm:prSet presAssocID="{8784B72F-D7CF-4DF1-9D97-D7EAA7BFC538}" presName="pictRect" presStyleLbl="node1" presStyleIdx="0" presStyleCnt="6" custScaleX="80929" custScaleY="7500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5ADA2A7-953D-4967-B226-BF1868E3AA9C}" type="pres">
      <dgm:prSet presAssocID="{8784B72F-D7CF-4DF1-9D97-D7EAA7BFC538}" presName="textRect" presStyleLbl="revTx" presStyleIdx="0" presStyleCnt="6" custScaleX="96040" custScaleY="103252" custLinFactNeighborX="-1161" custLinFactNeighborY="-153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C9C646-2E2A-4321-A125-796B2784CDDF}" type="pres">
      <dgm:prSet presAssocID="{40A1953C-EF60-47DC-B9BC-DBD0DAED40C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F7B73DD-E158-40AD-945D-E5443A535A14}" type="pres">
      <dgm:prSet presAssocID="{8478E4A5-9AFF-472C-A292-6F47F910DA09}" presName="compNode" presStyleCnt="0"/>
      <dgm:spPr/>
    </dgm:pt>
    <dgm:pt modelId="{68066DB0-D0A0-4F86-822A-DC36AFEC5B07}" type="pres">
      <dgm:prSet presAssocID="{8478E4A5-9AFF-472C-A292-6F47F910DA09}" presName="pictRect" presStyleLbl="node1" presStyleIdx="1" presStyleCnt="6" custScaleX="75419" custScaleY="7477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0D6AAE14-E116-4E38-B0CD-FCCFAE3A235A}" type="pres">
      <dgm:prSet presAssocID="{8478E4A5-9AFF-472C-A292-6F47F910DA09}" presName="textRect" presStyleLbl="revTx" presStyleIdx="1" presStyleCnt="6" custLinFactNeighborX="1347" custLinFactNeighborY="-152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5C1AE1-2F1E-4226-A211-B7736149B475}" type="pres">
      <dgm:prSet presAssocID="{F3C2AAA2-A28F-4465-8D95-21845FB27AF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4C286DB6-93CB-447A-BB01-64B9A896323F}" type="pres">
      <dgm:prSet presAssocID="{3057CA60-9DF4-468B-836E-992480972B9F}" presName="compNode" presStyleCnt="0"/>
      <dgm:spPr/>
    </dgm:pt>
    <dgm:pt modelId="{F775BA71-8B86-4501-B483-7636786B16A9}" type="pres">
      <dgm:prSet presAssocID="{3057CA60-9DF4-468B-836E-992480972B9F}" presName="pictRect" presStyleLbl="node1" presStyleIdx="2" presStyleCnt="6" custScaleX="76501" custScaleY="7079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033099C7-37E2-4A5E-82F6-7C1CDD20325A}" type="pres">
      <dgm:prSet presAssocID="{3057CA60-9DF4-468B-836E-992480972B9F}" presName="textRect" presStyleLbl="revTx" presStyleIdx="2" presStyleCnt="6" custLinFactNeighborX="813" custLinFactNeighborY="-103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8D5AD2-ACFE-461A-ACCD-48E69F7CDEE3}" type="pres">
      <dgm:prSet presAssocID="{5145980A-E203-4AFC-9C66-3C3B98743C7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65D8463-C08F-4A06-AE2A-D04CAEF91B43}" type="pres">
      <dgm:prSet presAssocID="{CF6677F7-A4DE-496F-BD41-FF1EBE75FFC0}" presName="compNode" presStyleCnt="0"/>
      <dgm:spPr/>
    </dgm:pt>
    <dgm:pt modelId="{672C6CEE-6DB6-483B-B488-A87AFAF86808}" type="pres">
      <dgm:prSet presAssocID="{CF6677F7-A4DE-496F-BD41-FF1EBE75FFC0}" presName="pictRect" presStyleLbl="node1" presStyleIdx="3" presStyleCnt="6" custScaleX="81675" custScaleY="7534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1C567166-FA80-4666-89DA-1E541ED2B067}" type="pres">
      <dgm:prSet presAssocID="{CF6677F7-A4DE-496F-BD41-FF1EBE75FFC0}" presName="textRect" presStyleLbl="revTx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05A132-0733-4DF9-A425-12A02CED3149}" type="pres">
      <dgm:prSet presAssocID="{808BF8B9-27F9-41FC-B566-3BF144BE424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2355DCFB-7EB9-43D9-B0F3-DEB3A457BD62}" type="pres">
      <dgm:prSet presAssocID="{AF92416B-252D-4014-8873-4A87367A8A76}" presName="compNode" presStyleCnt="0"/>
      <dgm:spPr/>
    </dgm:pt>
    <dgm:pt modelId="{FA919E81-89AF-4B6C-B2DD-53E41BCD8B0F}" type="pres">
      <dgm:prSet presAssocID="{AF92416B-252D-4014-8873-4A87367A8A76}" presName="pictRect" presStyleLbl="node1" presStyleIdx="4" presStyleCnt="6" custScaleX="78715" custScaleY="77398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8EC7E624-F248-4BFF-825C-FBC8C053FB9B}" type="pres">
      <dgm:prSet presAssocID="{AF92416B-252D-4014-8873-4A87367A8A76}" presName="textRect" presStyleLbl="revTx" presStyleIdx="4" presStyleCnt="6" custLinFactNeighborX="1347" custLinFactNeighborY="-49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1B033A-F32E-46E6-B5E3-F1C431F81063}" type="pres">
      <dgm:prSet presAssocID="{BF422908-2884-4F0F-B07A-9E72C079F48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D05EA761-8538-447F-9E5B-C5AA821793B5}" type="pres">
      <dgm:prSet presAssocID="{07014CA6-9B8D-4763-9992-6D37DD13B033}" presName="compNode" presStyleCnt="0"/>
      <dgm:spPr/>
    </dgm:pt>
    <dgm:pt modelId="{2FF3DA93-7D8D-4A0F-935B-2C34498189C2}" type="pres">
      <dgm:prSet presAssocID="{07014CA6-9B8D-4763-9992-6D37DD13B033}" presName="pictRect" presStyleLbl="node1" presStyleIdx="5" presStyleCnt="6" custScaleX="73516" custScaleY="76252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  <dgm:pt modelId="{7808A6B3-557D-4FE2-8C91-B36362EAC531}" type="pres">
      <dgm:prSet presAssocID="{07014CA6-9B8D-4763-9992-6D37DD13B033}" presName="textRect" presStyleLbl="revTx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7B4925-ABB7-47A1-B141-A4A778F28DE9}" type="presOf" srcId="{AF92416B-252D-4014-8873-4A87367A8A76}" destId="{8EC7E624-F248-4BFF-825C-FBC8C053FB9B}" srcOrd="0" destOrd="0" presId="urn:microsoft.com/office/officeart/2005/8/layout/pList1"/>
    <dgm:cxn modelId="{D8E12D02-AB1D-4018-B19A-7ECBBEA095A9}" srcId="{AAE1299C-CC50-41E8-B882-EE07C497DCAD}" destId="{3057CA60-9DF4-468B-836E-992480972B9F}" srcOrd="2" destOrd="0" parTransId="{7FC8C55E-E8CD-41AD-9EB1-59C4BD4720C6}" sibTransId="{5145980A-E203-4AFC-9C66-3C3B98743C7A}"/>
    <dgm:cxn modelId="{6C9A647B-568F-4D31-BADB-58F9ED1E3F3E}" type="presOf" srcId="{808BF8B9-27F9-41FC-B566-3BF144BE4249}" destId="{6D05A132-0733-4DF9-A425-12A02CED3149}" srcOrd="0" destOrd="0" presId="urn:microsoft.com/office/officeart/2005/8/layout/pList1"/>
    <dgm:cxn modelId="{022A0570-5D99-4CA4-88AD-F9D4578BDF0E}" srcId="{AAE1299C-CC50-41E8-B882-EE07C497DCAD}" destId="{CF6677F7-A4DE-496F-BD41-FF1EBE75FFC0}" srcOrd="3" destOrd="0" parTransId="{00D84B4A-4DAF-4D6F-8E0E-A65BA2DED1DF}" sibTransId="{808BF8B9-27F9-41FC-B566-3BF144BE4249}"/>
    <dgm:cxn modelId="{D13E33CC-1AE8-4117-A948-F59F0EE73B61}" type="presOf" srcId="{BF422908-2884-4F0F-B07A-9E72C079F483}" destId="{351B033A-F32E-46E6-B5E3-F1C431F81063}" srcOrd="0" destOrd="0" presId="urn:microsoft.com/office/officeart/2005/8/layout/pList1"/>
    <dgm:cxn modelId="{0193E0BF-ED9B-4623-98D7-F4D49E42DC46}" srcId="{AAE1299C-CC50-41E8-B882-EE07C497DCAD}" destId="{07014CA6-9B8D-4763-9992-6D37DD13B033}" srcOrd="5" destOrd="0" parTransId="{203710AA-659E-4320-B2F6-7FE9BC024619}" sibTransId="{A64D0599-4219-49E5-8F8A-D91465F71BE2}"/>
    <dgm:cxn modelId="{5367F9F1-C200-4105-91DA-AF599C08A0F8}" type="presOf" srcId="{F3C2AAA2-A28F-4465-8D95-21845FB27AFB}" destId="{A75C1AE1-2F1E-4226-A211-B7736149B475}" srcOrd="0" destOrd="0" presId="urn:microsoft.com/office/officeart/2005/8/layout/pList1"/>
    <dgm:cxn modelId="{2C507DB8-0C19-4437-8C16-F656CC50AAE3}" type="presOf" srcId="{3057CA60-9DF4-468B-836E-992480972B9F}" destId="{033099C7-37E2-4A5E-82F6-7C1CDD20325A}" srcOrd="0" destOrd="0" presId="urn:microsoft.com/office/officeart/2005/8/layout/pList1"/>
    <dgm:cxn modelId="{75B85810-E6CA-49B5-B264-9C7A4CDA47C0}" type="presOf" srcId="{40A1953C-EF60-47DC-B9BC-DBD0DAED40C2}" destId="{CFC9C646-2E2A-4321-A125-796B2784CDDF}" srcOrd="0" destOrd="0" presId="urn:microsoft.com/office/officeart/2005/8/layout/pList1"/>
    <dgm:cxn modelId="{B9B2A1C2-5756-481B-B729-7C2BC792FD3E}" srcId="{AAE1299C-CC50-41E8-B882-EE07C497DCAD}" destId="{8478E4A5-9AFF-472C-A292-6F47F910DA09}" srcOrd="1" destOrd="0" parTransId="{BA6CCCCC-2ACC-46B8-B9FA-5C590CC16E92}" sibTransId="{F3C2AAA2-A28F-4465-8D95-21845FB27AFB}"/>
    <dgm:cxn modelId="{3BF771B1-EA18-44DD-81CD-18EC75C007BA}" type="presOf" srcId="{5145980A-E203-4AFC-9C66-3C3B98743C7A}" destId="{DD8D5AD2-ACFE-461A-ACCD-48E69F7CDEE3}" srcOrd="0" destOrd="0" presId="urn:microsoft.com/office/officeart/2005/8/layout/pList1"/>
    <dgm:cxn modelId="{E66DBFB1-1C98-4CB7-AB42-C2375DEE4D29}" type="presOf" srcId="{07014CA6-9B8D-4763-9992-6D37DD13B033}" destId="{7808A6B3-557D-4FE2-8C91-B36362EAC531}" srcOrd="0" destOrd="0" presId="urn:microsoft.com/office/officeart/2005/8/layout/pList1"/>
    <dgm:cxn modelId="{A0361C9C-FA18-443B-87BD-1DD0E5EE54DB}" type="presOf" srcId="{8478E4A5-9AFF-472C-A292-6F47F910DA09}" destId="{0D6AAE14-E116-4E38-B0CD-FCCFAE3A235A}" srcOrd="0" destOrd="0" presId="urn:microsoft.com/office/officeart/2005/8/layout/pList1"/>
    <dgm:cxn modelId="{77073258-D232-4D59-B777-A4C9A66AE8F8}" type="presOf" srcId="{8784B72F-D7CF-4DF1-9D97-D7EAA7BFC538}" destId="{A5ADA2A7-953D-4967-B226-BF1868E3AA9C}" srcOrd="0" destOrd="0" presId="urn:microsoft.com/office/officeart/2005/8/layout/pList1"/>
    <dgm:cxn modelId="{FE114AFF-93D7-422D-82C4-516B737865FE}" srcId="{AAE1299C-CC50-41E8-B882-EE07C497DCAD}" destId="{AF92416B-252D-4014-8873-4A87367A8A76}" srcOrd="4" destOrd="0" parTransId="{60428D7A-1768-41FD-B6F9-9F8BC9C95DC6}" sibTransId="{BF422908-2884-4F0F-B07A-9E72C079F483}"/>
    <dgm:cxn modelId="{3901AF66-A71B-4889-AEA0-C1A050857974}" srcId="{AAE1299C-CC50-41E8-B882-EE07C497DCAD}" destId="{8784B72F-D7CF-4DF1-9D97-D7EAA7BFC538}" srcOrd="0" destOrd="0" parTransId="{C77C1E70-B34B-40E6-A6D0-ADD4AE38E319}" sibTransId="{40A1953C-EF60-47DC-B9BC-DBD0DAED40C2}"/>
    <dgm:cxn modelId="{D558CA23-244D-4860-B2DA-DF3CBB005005}" type="presOf" srcId="{AAE1299C-CC50-41E8-B882-EE07C497DCAD}" destId="{72C77F98-9C3C-45BB-9FE8-39D591350FE3}" srcOrd="0" destOrd="0" presId="urn:microsoft.com/office/officeart/2005/8/layout/pList1"/>
    <dgm:cxn modelId="{C47063AB-FB08-4ACB-8DEE-C458648A6BCB}" type="presOf" srcId="{CF6677F7-A4DE-496F-BD41-FF1EBE75FFC0}" destId="{1C567166-FA80-4666-89DA-1E541ED2B067}" srcOrd="0" destOrd="0" presId="urn:microsoft.com/office/officeart/2005/8/layout/pList1"/>
    <dgm:cxn modelId="{95831C38-E3BE-44FF-B4F8-1CDACD5C0EC9}" type="presParOf" srcId="{72C77F98-9C3C-45BB-9FE8-39D591350FE3}" destId="{BD3808F1-E382-4DD8-895D-C61EB82C8A70}" srcOrd="0" destOrd="0" presId="urn:microsoft.com/office/officeart/2005/8/layout/pList1"/>
    <dgm:cxn modelId="{99DAA8D6-2B74-4378-AB75-7DF0E8E304EA}" type="presParOf" srcId="{BD3808F1-E382-4DD8-895D-C61EB82C8A70}" destId="{B2BA3150-4516-402F-B870-0E02CF863A26}" srcOrd="0" destOrd="0" presId="urn:microsoft.com/office/officeart/2005/8/layout/pList1"/>
    <dgm:cxn modelId="{2A9FA879-E34C-49A2-91E8-DC6A8AA9C0C3}" type="presParOf" srcId="{BD3808F1-E382-4DD8-895D-C61EB82C8A70}" destId="{A5ADA2A7-953D-4967-B226-BF1868E3AA9C}" srcOrd="1" destOrd="0" presId="urn:microsoft.com/office/officeart/2005/8/layout/pList1"/>
    <dgm:cxn modelId="{7C4B0AE7-5DDC-4865-AFC4-D7D738D430B3}" type="presParOf" srcId="{72C77F98-9C3C-45BB-9FE8-39D591350FE3}" destId="{CFC9C646-2E2A-4321-A125-796B2784CDDF}" srcOrd="1" destOrd="0" presId="urn:microsoft.com/office/officeart/2005/8/layout/pList1"/>
    <dgm:cxn modelId="{FA3917F9-B0D4-45F7-B785-CD1A3F2A48E0}" type="presParOf" srcId="{72C77F98-9C3C-45BB-9FE8-39D591350FE3}" destId="{1F7B73DD-E158-40AD-945D-E5443A535A14}" srcOrd="2" destOrd="0" presId="urn:microsoft.com/office/officeart/2005/8/layout/pList1"/>
    <dgm:cxn modelId="{ABD8CA95-EA59-46AE-A880-0104516DA727}" type="presParOf" srcId="{1F7B73DD-E158-40AD-945D-E5443A535A14}" destId="{68066DB0-D0A0-4F86-822A-DC36AFEC5B07}" srcOrd="0" destOrd="0" presId="urn:microsoft.com/office/officeart/2005/8/layout/pList1"/>
    <dgm:cxn modelId="{19016D1E-5D5F-4CCE-8241-E935B51EB5A0}" type="presParOf" srcId="{1F7B73DD-E158-40AD-945D-E5443A535A14}" destId="{0D6AAE14-E116-4E38-B0CD-FCCFAE3A235A}" srcOrd="1" destOrd="0" presId="urn:microsoft.com/office/officeart/2005/8/layout/pList1"/>
    <dgm:cxn modelId="{E50B6A82-D46E-4577-BCC4-843A015A0E9F}" type="presParOf" srcId="{72C77F98-9C3C-45BB-9FE8-39D591350FE3}" destId="{A75C1AE1-2F1E-4226-A211-B7736149B475}" srcOrd="3" destOrd="0" presId="urn:microsoft.com/office/officeart/2005/8/layout/pList1"/>
    <dgm:cxn modelId="{30918B81-D7B7-4F71-B05F-ED1AC885BBA6}" type="presParOf" srcId="{72C77F98-9C3C-45BB-9FE8-39D591350FE3}" destId="{4C286DB6-93CB-447A-BB01-64B9A896323F}" srcOrd="4" destOrd="0" presId="urn:microsoft.com/office/officeart/2005/8/layout/pList1"/>
    <dgm:cxn modelId="{38189747-C000-4282-8C40-9ED37A49C04D}" type="presParOf" srcId="{4C286DB6-93CB-447A-BB01-64B9A896323F}" destId="{F775BA71-8B86-4501-B483-7636786B16A9}" srcOrd="0" destOrd="0" presId="urn:microsoft.com/office/officeart/2005/8/layout/pList1"/>
    <dgm:cxn modelId="{EB4DF394-076A-4953-84C0-777E30457D73}" type="presParOf" srcId="{4C286DB6-93CB-447A-BB01-64B9A896323F}" destId="{033099C7-37E2-4A5E-82F6-7C1CDD20325A}" srcOrd="1" destOrd="0" presId="urn:microsoft.com/office/officeart/2005/8/layout/pList1"/>
    <dgm:cxn modelId="{277F67F9-DBF8-449A-860E-9F52206A6BB4}" type="presParOf" srcId="{72C77F98-9C3C-45BB-9FE8-39D591350FE3}" destId="{DD8D5AD2-ACFE-461A-ACCD-48E69F7CDEE3}" srcOrd="5" destOrd="0" presId="urn:microsoft.com/office/officeart/2005/8/layout/pList1"/>
    <dgm:cxn modelId="{4D301ABD-1A8C-4C85-BA33-5EFBFFAE8B10}" type="presParOf" srcId="{72C77F98-9C3C-45BB-9FE8-39D591350FE3}" destId="{F65D8463-C08F-4A06-AE2A-D04CAEF91B43}" srcOrd="6" destOrd="0" presId="urn:microsoft.com/office/officeart/2005/8/layout/pList1"/>
    <dgm:cxn modelId="{6BF7646E-0227-4B72-97B2-761DBE50C8F1}" type="presParOf" srcId="{F65D8463-C08F-4A06-AE2A-D04CAEF91B43}" destId="{672C6CEE-6DB6-483B-B488-A87AFAF86808}" srcOrd="0" destOrd="0" presId="urn:microsoft.com/office/officeart/2005/8/layout/pList1"/>
    <dgm:cxn modelId="{CFE513BA-B526-45F5-A061-7124C82AE421}" type="presParOf" srcId="{F65D8463-C08F-4A06-AE2A-D04CAEF91B43}" destId="{1C567166-FA80-4666-89DA-1E541ED2B067}" srcOrd="1" destOrd="0" presId="urn:microsoft.com/office/officeart/2005/8/layout/pList1"/>
    <dgm:cxn modelId="{BA3D6E74-07FA-4D13-A1E2-ED95C14605D1}" type="presParOf" srcId="{72C77F98-9C3C-45BB-9FE8-39D591350FE3}" destId="{6D05A132-0733-4DF9-A425-12A02CED3149}" srcOrd="7" destOrd="0" presId="urn:microsoft.com/office/officeart/2005/8/layout/pList1"/>
    <dgm:cxn modelId="{4CC98422-8F8B-45D9-A346-12DE440016BB}" type="presParOf" srcId="{72C77F98-9C3C-45BB-9FE8-39D591350FE3}" destId="{2355DCFB-7EB9-43D9-B0F3-DEB3A457BD62}" srcOrd="8" destOrd="0" presId="urn:microsoft.com/office/officeart/2005/8/layout/pList1"/>
    <dgm:cxn modelId="{D1E4A1C2-FC99-45BF-A351-165F17C4AA67}" type="presParOf" srcId="{2355DCFB-7EB9-43D9-B0F3-DEB3A457BD62}" destId="{FA919E81-89AF-4B6C-B2DD-53E41BCD8B0F}" srcOrd="0" destOrd="0" presId="urn:microsoft.com/office/officeart/2005/8/layout/pList1"/>
    <dgm:cxn modelId="{3469DC5F-1106-4662-BA04-19FCA9E9EEFA}" type="presParOf" srcId="{2355DCFB-7EB9-43D9-B0F3-DEB3A457BD62}" destId="{8EC7E624-F248-4BFF-825C-FBC8C053FB9B}" srcOrd="1" destOrd="0" presId="urn:microsoft.com/office/officeart/2005/8/layout/pList1"/>
    <dgm:cxn modelId="{EBEF8A2F-1409-498C-BEE4-C3C76F6B1DB1}" type="presParOf" srcId="{72C77F98-9C3C-45BB-9FE8-39D591350FE3}" destId="{351B033A-F32E-46E6-B5E3-F1C431F81063}" srcOrd="9" destOrd="0" presId="urn:microsoft.com/office/officeart/2005/8/layout/pList1"/>
    <dgm:cxn modelId="{929918DE-43FD-4CA9-83BB-FAE234CF31F4}" type="presParOf" srcId="{72C77F98-9C3C-45BB-9FE8-39D591350FE3}" destId="{D05EA761-8538-447F-9E5B-C5AA821793B5}" srcOrd="10" destOrd="0" presId="urn:microsoft.com/office/officeart/2005/8/layout/pList1"/>
    <dgm:cxn modelId="{54C2A157-A3E4-484F-B50B-ABE502B5F67D}" type="presParOf" srcId="{D05EA761-8538-447F-9E5B-C5AA821793B5}" destId="{2FF3DA93-7D8D-4A0F-935B-2C34498189C2}" srcOrd="0" destOrd="0" presId="urn:microsoft.com/office/officeart/2005/8/layout/pList1"/>
    <dgm:cxn modelId="{864B331D-AC7C-4C2D-83FA-8AA128D86182}" type="presParOf" srcId="{D05EA761-8538-447F-9E5B-C5AA821793B5}" destId="{7808A6B3-557D-4FE2-8C91-B36362EAC531}" srcOrd="1" destOrd="0" presId="urn:microsoft.com/office/officeart/2005/8/layout/p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270716B-BC12-4C6E-98E7-05C62EFE7CEF}">
      <dsp:nvSpPr>
        <dsp:cNvPr id="0" name=""/>
        <dsp:cNvSpPr/>
      </dsp:nvSpPr>
      <dsp:spPr>
        <a:xfrm>
          <a:off x="0" y="0"/>
          <a:ext cx="7992888" cy="17140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2060"/>
              </a:solidFill>
            </a:rPr>
            <a:t>Деф</a:t>
          </a:r>
          <a:r>
            <a:rPr lang="ru-RU" sz="2800" b="1" kern="1200" dirty="0" smtClean="0">
              <a:solidFill>
                <a:schemeClr val="accent1">
                  <a:lumMod val="50000"/>
                </a:schemeClr>
              </a:solidFill>
            </a:rPr>
            <a:t>ицит</a:t>
          </a:r>
          <a:r>
            <a:rPr lang="ru-RU" sz="2800" kern="1200" dirty="0" smtClean="0">
              <a:solidFill>
                <a:schemeClr val="accent1">
                  <a:lumMod val="50000"/>
                </a:schemeClr>
              </a:solidFill>
            </a:rPr>
            <a:t> расходная часть бюджета превышает доходную</a:t>
          </a:r>
          <a:endParaRPr lang="ru-RU" sz="28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1769983" y="0"/>
        <a:ext cx="6222904" cy="1714057"/>
      </dsp:txXfrm>
    </dsp:sp>
    <dsp:sp modelId="{82C9E28A-B604-4281-82B9-90405E89532F}">
      <dsp:nvSpPr>
        <dsp:cNvPr id="0" name=""/>
        <dsp:cNvSpPr/>
      </dsp:nvSpPr>
      <dsp:spPr>
        <a:xfrm>
          <a:off x="171405" y="171405"/>
          <a:ext cx="1598577" cy="137124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B9F5C9-5E22-4BDB-BD88-DE69489FCC30}">
      <dsp:nvSpPr>
        <dsp:cNvPr id="0" name=""/>
        <dsp:cNvSpPr/>
      </dsp:nvSpPr>
      <dsp:spPr>
        <a:xfrm>
          <a:off x="0" y="1885463"/>
          <a:ext cx="7992888" cy="17140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tint val="43000"/>
                <a:satMod val="16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-40000"/>
                <a:tint val="83000"/>
                <a:satMod val="1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solidFill>
                <a:schemeClr val="accent1">
                  <a:lumMod val="50000"/>
                </a:schemeClr>
              </a:solidFill>
            </a:rPr>
            <a:t>Профицит</a:t>
          </a:r>
          <a:r>
            <a:rPr lang="ru-RU" sz="2800" b="1" kern="1200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2800" b="0" kern="1200" dirty="0" smtClean="0">
              <a:solidFill>
                <a:schemeClr val="accent1">
                  <a:lumMod val="50000"/>
                </a:schemeClr>
              </a:solidFill>
            </a:rPr>
            <a:t>пр</a:t>
          </a:r>
          <a:r>
            <a:rPr lang="ru-RU" sz="2800" kern="1200" dirty="0" smtClean="0">
              <a:solidFill>
                <a:schemeClr val="accent1">
                  <a:lumMod val="50000"/>
                </a:schemeClr>
              </a:solidFill>
            </a:rPr>
            <a:t>евышение доходов над расходами  образует положительный остаток бюджета </a:t>
          </a:r>
          <a:endParaRPr lang="ru-RU" sz="28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1769983" y="1885463"/>
        <a:ext cx="6222904" cy="1714057"/>
      </dsp:txXfrm>
    </dsp:sp>
    <dsp:sp modelId="{3B8F6C74-0CDB-4426-BE55-C30F40D4B30D}">
      <dsp:nvSpPr>
        <dsp:cNvPr id="0" name=""/>
        <dsp:cNvSpPr/>
      </dsp:nvSpPr>
      <dsp:spPr>
        <a:xfrm>
          <a:off x="171405" y="2056869"/>
          <a:ext cx="1598577" cy="137124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B0AD3E9-9DAB-477B-99FA-838937D51A3F}">
      <dsp:nvSpPr>
        <dsp:cNvPr id="0" name=""/>
        <dsp:cNvSpPr/>
      </dsp:nvSpPr>
      <dsp:spPr>
        <a:xfrm rot="16200000">
          <a:off x="594066" y="-594066"/>
          <a:ext cx="2664295" cy="3852428"/>
        </a:xfrm>
        <a:prstGeom prst="round1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dirty="0" smtClean="0">
              <a:solidFill>
                <a:srgbClr val="5B052A"/>
              </a:solidFill>
            </a:rPr>
            <a:t>Составление проектов бюджетов</a:t>
          </a:r>
          <a:r>
            <a:rPr lang="ru-RU" sz="1700" b="0" i="0" kern="1200" dirty="0" smtClean="0"/>
            <a:t> — подготовка экономического обоснования доходов и расходов бюджета</a:t>
          </a:r>
          <a:endParaRPr lang="ru-RU" sz="1700" kern="1200" dirty="0"/>
        </a:p>
      </dsp:txBody>
      <dsp:txXfrm rot="16200000">
        <a:off x="927103" y="-927103"/>
        <a:ext cx="1998222" cy="3852428"/>
      </dsp:txXfrm>
    </dsp:sp>
    <dsp:sp modelId="{52168AAD-F421-4D51-8C68-A2B9DCB75354}">
      <dsp:nvSpPr>
        <dsp:cNvPr id="0" name=""/>
        <dsp:cNvSpPr/>
      </dsp:nvSpPr>
      <dsp:spPr>
        <a:xfrm>
          <a:off x="3852428" y="0"/>
          <a:ext cx="3852428" cy="2664295"/>
        </a:xfrm>
        <a:prstGeom prst="round1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13333"/>
                <a:tint val="1000"/>
                <a:satMod val="25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-13333"/>
                <a:tint val="12000"/>
                <a:satMod val="2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13333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dirty="0" smtClean="0">
              <a:solidFill>
                <a:srgbClr val="5B052A"/>
              </a:solidFill>
            </a:rPr>
            <a:t>Утверждение проектов бюджетов</a:t>
          </a:r>
          <a:r>
            <a:rPr lang="ru-RU" sz="1700" b="0" i="0" kern="1200" dirty="0" smtClean="0"/>
            <a:t> — принятие нормативных правовых актов о бюджете соответствующего уровня на очередной финансовый год</a:t>
          </a:r>
          <a:endParaRPr lang="ru-RU" sz="1700" kern="1200" dirty="0"/>
        </a:p>
      </dsp:txBody>
      <dsp:txXfrm>
        <a:off x="3852428" y="0"/>
        <a:ext cx="3852428" cy="1998222"/>
      </dsp:txXfrm>
    </dsp:sp>
    <dsp:sp modelId="{FD4B8565-D8FF-4915-9704-C18BE126AD62}">
      <dsp:nvSpPr>
        <dsp:cNvPr id="0" name=""/>
        <dsp:cNvSpPr/>
      </dsp:nvSpPr>
      <dsp:spPr>
        <a:xfrm rot="10800000">
          <a:off x="0" y="2664295"/>
          <a:ext cx="3852428" cy="2664295"/>
        </a:xfrm>
        <a:prstGeom prst="round1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26667"/>
                <a:tint val="1000"/>
                <a:satMod val="25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-26667"/>
                <a:tint val="12000"/>
                <a:satMod val="2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26667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dirty="0" smtClean="0">
              <a:solidFill>
                <a:srgbClr val="5B052A"/>
              </a:solidFill>
            </a:rPr>
            <a:t>Исполнение бюджетов</a:t>
          </a:r>
          <a:r>
            <a:rPr lang="ru-RU" sz="1700" b="0" i="0" kern="1200" dirty="0" smtClean="0"/>
            <a:t> — получение доходов бюджета и распределение бюджетных средств в соответствии с нормативно-правовым актом о бюджете</a:t>
          </a:r>
          <a:endParaRPr lang="ru-RU" sz="1700" kern="1200" dirty="0"/>
        </a:p>
      </dsp:txBody>
      <dsp:txXfrm rot="10800000">
        <a:off x="0" y="3330369"/>
        <a:ext cx="3852428" cy="1998222"/>
      </dsp:txXfrm>
    </dsp:sp>
    <dsp:sp modelId="{42E8DC48-BBE7-46F7-8810-CE220EEDF48C}">
      <dsp:nvSpPr>
        <dsp:cNvPr id="0" name=""/>
        <dsp:cNvSpPr/>
      </dsp:nvSpPr>
      <dsp:spPr>
        <a:xfrm rot="5400000">
          <a:off x="4446494" y="2070229"/>
          <a:ext cx="2664295" cy="3852428"/>
        </a:xfrm>
        <a:prstGeom prst="round1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tint val="1000"/>
                <a:satMod val="255000"/>
              </a:schemeClr>
            </a:gs>
            <a:gs pos="55000">
              <a:schemeClr val="accent2">
                <a:alpha val="90000"/>
                <a:hueOff val="0"/>
                <a:satOff val="0"/>
                <a:lumOff val="0"/>
                <a:alphaOff val="-40000"/>
                <a:tint val="12000"/>
                <a:satMod val="255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0" kern="1200" dirty="0" smtClean="0">
              <a:solidFill>
                <a:srgbClr val="5B052A"/>
              </a:solidFill>
            </a:rPr>
            <a:t>Контроль и отчет</a:t>
          </a:r>
          <a:r>
            <a:rPr lang="ru-RU" sz="1700" b="0" i="0" kern="1200" dirty="0" smtClean="0"/>
            <a:t>— текущий контроль за использованием бюджетных средств и подведение итогов исполнения бюджета по окончании финансового года</a:t>
          </a:r>
          <a:endParaRPr lang="ru-RU" sz="1700" kern="1200" dirty="0"/>
        </a:p>
      </dsp:txBody>
      <dsp:txXfrm rot="5400000">
        <a:off x="4779531" y="2403266"/>
        <a:ext cx="1998222" cy="3852428"/>
      </dsp:txXfrm>
    </dsp:sp>
    <dsp:sp modelId="{0FA49D3A-AAC1-4286-B2F9-C4D667862C7F}">
      <dsp:nvSpPr>
        <dsp:cNvPr id="0" name=""/>
        <dsp:cNvSpPr/>
      </dsp:nvSpPr>
      <dsp:spPr>
        <a:xfrm>
          <a:off x="2696699" y="1998221"/>
          <a:ext cx="2311456" cy="1332147"/>
        </a:xfrm>
        <a:prstGeom prst="roundRect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2">
                <a:tint val="40000"/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kern="1200" smtClean="0"/>
            <a:t>Стадии</a:t>
          </a:r>
          <a:endParaRPr lang="ru-RU" sz="4000" b="1" kern="1200" dirty="0"/>
        </a:p>
      </dsp:txBody>
      <dsp:txXfrm>
        <a:off x="2696699" y="1998221"/>
        <a:ext cx="2311456" cy="133214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BA3150-4516-402F-B870-0E02CF863A26}">
      <dsp:nvSpPr>
        <dsp:cNvPr id="0" name=""/>
        <dsp:cNvSpPr/>
      </dsp:nvSpPr>
      <dsp:spPr>
        <a:xfrm>
          <a:off x="755962" y="2997"/>
          <a:ext cx="2004166" cy="1279756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5ADA2A7-953D-4967-B226-BF1868E3AA9C}">
      <dsp:nvSpPr>
        <dsp:cNvPr id="0" name=""/>
        <dsp:cNvSpPr/>
      </dsp:nvSpPr>
      <dsp:spPr>
        <a:xfrm>
          <a:off x="540102" y="1340245"/>
          <a:ext cx="2378382" cy="9486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Доходы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507 366 тыс. руб.</a:t>
          </a:r>
          <a:endParaRPr lang="ru-RU" sz="2400" b="1" kern="1200" dirty="0"/>
        </a:p>
      </dsp:txBody>
      <dsp:txXfrm>
        <a:off x="540102" y="1340245"/>
        <a:ext cx="2378382" cy="948641"/>
      </dsp:txXfrm>
    </dsp:sp>
    <dsp:sp modelId="{68066DB0-D0A0-4F86-822A-DC36AFEC5B07}">
      <dsp:nvSpPr>
        <dsp:cNvPr id="0" name=""/>
        <dsp:cNvSpPr/>
      </dsp:nvSpPr>
      <dsp:spPr>
        <a:xfrm>
          <a:off x="3499353" y="11426"/>
          <a:ext cx="1867713" cy="1275917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D6AAE14-E116-4E38-B0CD-FCCFAE3A235A}">
      <dsp:nvSpPr>
        <dsp:cNvPr id="0" name=""/>
        <dsp:cNvSpPr/>
      </dsp:nvSpPr>
      <dsp:spPr>
        <a:xfrm>
          <a:off x="3228343" y="1362650"/>
          <a:ext cx="2476449" cy="918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/>
            <a:t>Расходы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/>
            <a:t>533 101 тыс. руб.</a:t>
          </a:r>
          <a:endParaRPr lang="ru-RU" sz="2400" b="1" kern="1200" dirty="0"/>
        </a:p>
      </dsp:txBody>
      <dsp:txXfrm>
        <a:off x="3228343" y="1362650"/>
        <a:ext cx="2476449" cy="918762"/>
      </dsp:txXfrm>
    </dsp:sp>
    <dsp:sp modelId="{F775BA71-8B86-4501-B483-7636786B16A9}">
      <dsp:nvSpPr>
        <dsp:cNvPr id="0" name=""/>
        <dsp:cNvSpPr/>
      </dsp:nvSpPr>
      <dsp:spPr>
        <a:xfrm>
          <a:off x="6210154" y="28425"/>
          <a:ext cx="1894508" cy="1207922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3099C7-37E2-4A5E-82F6-7C1CDD20325A}">
      <dsp:nvSpPr>
        <dsp:cNvPr id="0" name=""/>
        <dsp:cNvSpPr/>
      </dsp:nvSpPr>
      <dsp:spPr>
        <a:xfrm>
          <a:off x="5939317" y="1390615"/>
          <a:ext cx="2476449" cy="918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/>
            <a:t>Дефицит</a:t>
          </a:r>
          <a:r>
            <a:rPr lang="ru-RU" sz="2400" kern="1200" smtClean="0"/>
            <a:t>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/>
            <a:t>25 735 тыс. руб. </a:t>
          </a:r>
          <a:endParaRPr lang="ru-RU" sz="2400" b="1" kern="1200" dirty="0"/>
        </a:p>
      </dsp:txBody>
      <dsp:txXfrm>
        <a:off x="5939317" y="1390615"/>
        <a:ext cx="2476449" cy="918762"/>
      </dsp:txXfrm>
    </dsp:sp>
    <dsp:sp modelId="{672C6CEE-6DB6-483B-B488-A87AFAF86808}">
      <dsp:nvSpPr>
        <dsp:cNvPr id="0" name=""/>
        <dsp:cNvSpPr/>
      </dsp:nvSpPr>
      <dsp:spPr>
        <a:xfrm>
          <a:off x="746724" y="2686117"/>
          <a:ext cx="2022640" cy="1285592"/>
        </a:xfrm>
        <a:prstGeom prst="round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567166-FA80-4666-89DA-1E541ED2B067}">
      <dsp:nvSpPr>
        <dsp:cNvPr id="0" name=""/>
        <dsp:cNvSpPr/>
      </dsp:nvSpPr>
      <dsp:spPr>
        <a:xfrm>
          <a:off x="519820" y="4182050"/>
          <a:ext cx="2476449" cy="918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/>
            <a:t>Население  10375 чел. </a:t>
          </a:r>
          <a:endParaRPr lang="ru-RU" sz="2400" b="1" kern="1200" dirty="0"/>
        </a:p>
      </dsp:txBody>
      <dsp:txXfrm>
        <a:off x="519820" y="4182050"/>
        <a:ext cx="2476449" cy="918762"/>
      </dsp:txXfrm>
    </dsp:sp>
    <dsp:sp modelId="{FA919E81-89AF-4B6C-B2DD-53E41BCD8B0F}">
      <dsp:nvSpPr>
        <dsp:cNvPr id="0" name=""/>
        <dsp:cNvSpPr/>
      </dsp:nvSpPr>
      <dsp:spPr>
        <a:xfrm>
          <a:off x="3507575" y="2677359"/>
          <a:ext cx="1949337" cy="1320621"/>
        </a:xfrm>
        <a:prstGeom prst="roundRect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C7E624-F248-4BFF-825C-FBC8C053FB9B}">
      <dsp:nvSpPr>
        <dsp:cNvPr id="0" name=""/>
        <dsp:cNvSpPr/>
      </dsp:nvSpPr>
      <dsp:spPr>
        <a:xfrm>
          <a:off x="3277376" y="4145163"/>
          <a:ext cx="2476449" cy="918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/>
            <a:t>Доходы на человека 48,9 тыс. руб</a:t>
          </a:r>
          <a:endParaRPr lang="ru-RU" sz="2400" b="1" kern="1200" dirty="0"/>
        </a:p>
      </dsp:txBody>
      <dsp:txXfrm>
        <a:off x="3277376" y="4145163"/>
        <a:ext cx="2476449" cy="918762"/>
      </dsp:txXfrm>
    </dsp:sp>
    <dsp:sp modelId="{2FF3DA93-7D8D-4A0F-935B-2C34498189C2}">
      <dsp:nvSpPr>
        <dsp:cNvPr id="0" name=""/>
        <dsp:cNvSpPr/>
      </dsp:nvSpPr>
      <dsp:spPr>
        <a:xfrm>
          <a:off x="6296149" y="2682248"/>
          <a:ext cx="1820586" cy="1301067"/>
        </a:xfrm>
        <a:prstGeom prst="roundRect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08A6B3-557D-4FE2-8C91-B36362EAC531}">
      <dsp:nvSpPr>
        <dsp:cNvPr id="0" name=""/>
        <dsp:cNvSpPr/>
      </dsp:nvSpPr>
      <dsp:spPr>
        <a:xfrm>
          <a:off x="5968217" y="4185919"/>
          <a:ext cx="2476449" cy="9187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Расходы на человека 51,38 тыс. </a:t>
          </a:r>
          <a:r>
            <a:rPr lang="ru-RU" sz="2400" b="1" kern="1200" dirty="0" err="1" smtClean="0"/>
            <a:t>руб</a:t>
          </a:r>
          <a:endParaRPr lang="ru-RU" sz="2400" b="1" kern="1200" dirty="0"/>
        </a:p>
      </dsp:txBody>
      <dsp:txXfrm>
        <a:off x="5968217" y="4185919"/>
        <a:ext cx="2476449" cy="9187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C5055-1C1A-47D4-AB65-FD6ED329349B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167AA2-46ED-469B-A867-28844770691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67AA2-46ED-469B-A867-288447706917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http://www.zatozaozersk.ru/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УЭиФ\Desktop\0_ger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905672"/>
            <a:ext cx="237626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6968" y="6086128"/>
            <a:ext cx="3917032" cy="771872"/>
          </a:xfrm>
        </p:spPr>
        <p:txBody>
          <a:bodyPr>
            <a:normAutofit/>
          </a:bodyPr>
          <a:lstStyle/>
          <a:p>
            <a:r>
              <a:rPr lang="ru-RU" u="sng" dirty="0" smtClean="0">
                <a:solidFill>
                  <a:srgbClr val="C00000"/>
                </a:solidFill>
                <a:hlinkClick r:id="rId3"/>
              </a:rPr>
              <a:t>http://</a:t>
            </a:r>
            <a:r>
              <a:rPr lang="ru-RU" u="sng" dirty="0" smtClean="0">
                <a:solidFill>
                  <a:srgbClr val="FFC000"/>
                </a:solidFill>
                <a:hlinkClick r:id="rId3"/>
              </a:rPr>
              <a:t>www.zatozaozersk.ru</a:t>
            </a:r>
            <a:r>
              <a:rPr lang="ru-RU" u="sng" dirty="0" smtClean="0">
                <a:solidFill>
                  <a:srgbClr val="C00000"/>
                </a:solidFill>
                <a:hlinkClick r:id="rId3"/>
              </a:rPr>
              <a:t>/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99792" y="4149080"/>
            <a:ext cx="5904656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ЗАТО город </a:t>
            </a:r>
            <a:r>
              <a:rPr lang="ru-RU" sz="4400" b="1" dirty="0" err="1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Заозерск</a:t>
            </a:r>
            <a:r>
              <a:rPr lang="ru-RU" sz="4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 Мурманская область</a:t>
            </a:r>
            <a:endParaRPr lang="ru-RU" sz="4400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21" name="Группа 20"/>
          <p:cNvGrpSpPr/>
          <p:nvPr/>
        </p:nvGrpSpPr>
        <p:grpSpPr>
          <a:xfrm>
            <a:off x="0" y="0"/>
            <a:ext cx="9144000" cy="3704022"/>
            <a:chOff x="0" y="0"/>
            <a:chExt cx="9144000" cy="3704022"/>
          </a:xfrm>
        </p:grpSpPr>
        <p:pic>
          <p:nvPicPr>
            <p:cNvPr id="90128" name="Picture 16" descr="http://admkrai.kuban.ru/upload/iblock/e78/dengi_midl.jpg"/>
            <p:cNvPicPr>
              <a:picLocks noChangeAspect="1" noChangeArrowheads="1"/>
            </p:cNvPicPr>
            <p:nvPr/>
          </p:nvPicPr>
          <p:blipFill>
            <a:blip r:embed="rId4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2411760" y="0"/>
              <a:ext cx="3810000" cy="2476501"/>
            </a:xfrm>
            <a:prstGeom prst="rect">
              <a:avLst/>
            </a:prstGeom>
            <a:noFill/>
          </p:spPr>
        </p:pic>
        <p:pic>
          <p:nvPicPr>
            <p:cNvPr id="90126" name="Picture 14" descr="http://vlfin.ru/assets/uploads/%D1%81%D1%82%D0%BE%D0%BB%D0%B1%D0%B8%D0%BA%D0%B8%20%D0%BC%D0%BE%D0%BD%D0%B5%D1%82.jpeg"/>
            <p:cNvPicPr>
              <a:picLocks noChangeAspect="1" noChangeArrowheads="1"/>
            </p:cNvPicPr>
            <p:nvPr/>
          </p:nvPicPr>
          <p:blipFill>
            <a:blip r:embed="rId5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5868144" y="0"/>
              <a:ext cx="3275856" cy="2456892"/>
            </a:xfrm>
            <a:prstGeom prst="rect">
              <a:avLst/>
            </a:prstGeom>
            <a:noFill/>
          </p:spPr>
        </p:pic>
        <p:pic>
          <p:nvPicPr>
            <p:cNvPr id="90124" name="Picture 12" descr="http://tvoiomsk.ru/data/item/9474/Large.jpg"/>
            <p:cNvPicPr>
              <a:picLocks noChangeAspect="1" noChangeArrowheads="1"/>
            </p:cNvPicPr>
            <p:nvPr/>
          </p:nvPicPr>
          <p:blipFill>
            <a:blip r:embed="rId6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1" y="0"/>
              <a:ext cx="3275855" cy="2456891"/>
            </a:xfrm>
            <a:prstGeom prst="rect">
              <a:avLst/>
            </a:prstGeom>
            <a:noFill/>
          </p:spPr>
        </p:pic>
        <p:pic>
          <p:nvPicPr>
            <p:cNvPr id="90130" name="Picture 18" descr="http://goodcash.ru/static/img/index_page_graph.png"/>
            <p:cNvPicPr>
              <a:picLocks noChangeAspect="1" noChangeArrowheads="1"/>
            </p:cNvPicPr>
            <p:nvPr/>
          </p:nvPicPr>
          <p:blipFill>
            <a:blip r:embed="rId7" cstate="print">
              <a:lum bright="10000" contrast="-20000"/>
            </a:blip>
            <a:srcRect t="3078"/>
            <a:stretch>
              <a:fillRect/>
            </a:stretch>
          </p:blipFill>
          <p:spPr bwMode="auto">
            <a:xfrm>
              <a:off x="0" y="2348880"/>
              <a:ext cx="2339752" cy="1346249"/>
            </a:xfrm>
            <a:prstGeom prst="rect">
              <a:avLst/>
            </a:prstGeom>
            <a:noFill/>
          </p:spPr>
        </p:pic>
        <p:pic>
          <p:nvPicPr>
            <p:cNvPr id="90132" name="Picture 20" descr="http://www.ura.ru/images/news/upload/news/160/711/1052160711/3721d8f43f417225277139144bbbaea2.jpg"/>
            <p:cNvPicPr>
              <a:picLocks noChangeAspect="1" noChangeArrowheads="1"/>
            </p:cNvPicPr>
            <p:nvPr/>
          </p:nvPicPr>
          <p:blipFill>
            <a:blip r:embed="rId8" cstate="print">
              <a:lum bright="10000" contrast="-20000"/>
            </a:blip>
            <a:srcRect t="16128" b="43553"/>
            <a:stretch>
              <a:fillRect/>
            </a:stretch>
          </p:blipFill>
          <p:spPr bwMode="auto">
            <a:xfrm>
              <a:off x="2339752" y="2348880"/>
              <a:ext cx="2232248" cy="1350045"/>
            </a:xfrm>
            <a:prstGeom prst="rect">
              <a:avLst/>
            </a:prstGeom>
            <a:noFill/>
          </p:spPr>
        </p:pic>
        <p:pic>
          <p:nvPicPr>
            <p:cNvPr id="90134" name="Picture 22" descr="http://permraion.ru/files/347452.jpg"/>
            <p:cNvPicPr>
              <a:picLocks noChangeAspect="1" noChangeArrowheads="1"/>
            </p:cNvPicPr>
            <p:nvPr/>
          </p:nvPicPr>
          <p:blipFill>
            <a:blip r:embed="rId9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4572000" y="2348880"/>
              <a:ext cx="2021471" cy="1343273"/>
            </a:xfrm>
            <a:prstGeom prst="rect">
              <a:avLst/>
            </a:prstGeom>
            <a:noFill/>
          </p:spPr>
        </p:pic>
        <p:pic>
          <p:nvPicPr>
            <p:cNvPr id="90138" name="Picture 26" descr="http://lappi-group.ru/images/nalogi.jpg"/>
            <p:cNvPicPr>
              <a:picLocks noChangeAspect="1" noChangeArrowheads="1"/>
            </p:cNvPicPr>
            <p:nvPr/>
          </p:nvPicPr>
          <p:blipFill>
            <a:blip r:embed="rId10" cstate="print">
              <a:lum bright="10000" contrast="-20000"/>
            </a:blip>
            <a:srcRect l="2598" t="6590" b="15444"/>
            <a:stretch>
              <a:fillRect/>
            </a:stretch>
          </p:blipFill>
          <p:spPr bwMode="auto">
            <a:xfrm>
              <a:off x="6588224" y="2348880"/>
              <a:ext cx="2555776" cy="1355142"/>
            </a:xfrm>
            <a:prstGeom prst="rect">
              <a:avLst/>
            </a:prstGeom>
            <a:noFill/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268760"/>
            <a:ext cx="6840760" cy="1368152"/>
          </a:xfrm>
          <a:prstGeom prst="roundRect">
            <a:avLst/>
          </a:prstGeom>
        </p:spPr>
        <p:style>
          <a:lnRef idx="2">
            <a:schemeClr val="accent3"/>
          </a:lnRef>
          <a:fillRef idx="1003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b="1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b="1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b="1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b="1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sz="5300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sz="5300" b="1" dirty="0" smtClean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endParaRPr lang="ru-RU" sz="5300" b="1" dirty="0">
              <a:ln w="31550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63688" y="1556792"/>
            <a:ext cx="58326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Бюджет для граждан 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ru-RU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Что такое бюджет?</a:t>
            </a:r>
            <a:endParaRPr lang="ru-RU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3568" y="1556792"/>
            <a:ext cx="2952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Поступающие в бюджет денежные средства 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(налоги юридических и физических лиц, штрафы, административные платежи и сборы, финансовая  помощь)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467544" y="1196752"/>
            <a:ext cx="8676456" cy="5661248"/>
            <a:chOff x="467544" y="1196752"/>
            <a:chExt cx="8676456" cy="5661248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467544" y="1196752"/>
              <a:ext cx="3456384" cy="316835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5148064" y="1196752"/>
              <a:ext cx="3456384" cy="3240360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Выплачиваемые из бюджета денежные средства </a:t>
              </a:r>
              <a:r>
                <a:rPr lang="ru-RU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(социальные выплаты населению, образование, здравоохранение,</a:t>
              </a:r>
            </a:p>
            <a:p>
              <a:pPr algn="ctr"/>
              <a:r>
                <a:rPr lang="ru-RU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 капитальное строительство и др.)</a:t>
              </a:r>
              <a:endParaRPr lang="ru-RU" sz="20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0" name="Плюс 9"/>
            <p:cNvSpPr/>
            <p:nvPr/>
          </p:nvSpPr>
          <p:spPr>
            <a:xfrm>
              <a:off x="4139952" y="2060848"/>
              <a:ext cx="864096" cy="864096"/>
            </a:xfrm>
            <a:prstGeom prst="mathPlus">
              <a:avLst/>
            </a:prstGeom>
            <a:ln w="38100"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971600" y="4869160"/>
              <a:ext cx="7128792" cy="1728192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089" name="Rectangle 1"/>
            <p:cNvSpPr>
              <a:spLocks noChangeArrowheads="1"/>
            </p:cNvSpPr>
            <p:nvPr/>
          </p:nvSpPr>
          <p:spPr bwMode="auto">
            <a:xfrm>
              <a:off x="1547664" y="5013176"/>
              <a:ext cx="5904656" cy="16563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ru-RU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  <a:ea typeface="Calibri" pitchFamily="34" charset="0"/>
                  <a:cs typeface="Calibri" pitchFamily="34" charset="0"/>
                </a:rPr>
                <a:t>Ф</a:t>
              </a: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/>
                  <a:latin typeface="+mj-lt"/>
                  <a:ea typeface="Calibri" pitchFamily="34" charset="0"/>
                  <a:cs typeface="Calibri" pitchFamily="34" charset="0"/>
                </a:rPr>
                <a:t>орма образования и расходования денежных средств, предназначенных для финансового обеспечения задач и функций государства и местного самоуправления. (ст. 6 БК РФ)</a:t>
              </a: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+mj-lt"/>
                <a:cs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Равно 12"/>
            <p:cNvSpPr/>
            <p:nvPr/>
          </p:nvSpPr>
          <p:spPr>
            <a:xfrm>
              <a:off x="4067944" y="3789040"/>
              <a:ext cx="1008112" cy="576064"/>
            </a:xfrm>
            <a:prstGeom prst="mathEqual">
              <a:avLst/>
            </a:prstGeom>
            <a:ln w="381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55576" y="1268760"/>
              <a:ext cx="2880320" cy="369332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ln w="10541" cmpd="sng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rPr>
                <a:t>ДОХОДЫ БЮДЖЕТА</a:t>
              </a:r>
              <a:endParaRPr lang="ru-RU" b="1" dirty="0">
                <a:ln w="10541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508104" y="1268760"/>
              <a:ext cx="2880320" cy="369332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b="1" cap="all" dirty="0" smtClean="0">
                  <a:ln w="9000" cmpd="sng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  <a:effectLst/>
                </a:rPr>
                <a:t>РАСХОДЫ</a:t>
              </a:r>
              <a:r>
                <a:rPr lang="ru-RU" b="1" cap="all" dirty="0" smtClean="0">
                  <a:ln w="9000" cmpd="sng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  <a:effectLst>
                    <a:reflection blurRad="12700" stA="28000" endPos="45000" dist="1000" dir="5400000" sy="-100000" algn="bl" rotWithShape="0"/>
                  </a:effectLst>
                </a:rPr>
                <a:t> </a:t>
              </a:r>
              <a:r>
                <a:rPr lang="ru-RU" b="1" cap="all" dirty="0" smtClean="0">
                  <a:ln w="9000" cmpd="sng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  <a:effectLst/>
                </a:rPr>
                <a:t>БЮДЖЕТА</a:t>
              </a:r>
              <a:endParaRPr lang="ru-RU" b="1" cap="all" dirty="0">
                <a:ln w="900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275856" y="4653136"/>
              <a:ext cx="2592288" cy="369332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ln>
                    <a:solidFill>
                      <a:schemeClr val="accent1">
                        <a:lumMod val="5000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/>
                </a:rPr>
                <a:t>БЮДЖЕТ</a:t>
              </a:r>
              <a:endParaRPr lang="ru-RU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/>
              </a:endParaRPr>
            </a:p>
          </p:txBody>
        </p:sp>
        <p:pic>
          <p:nvPicPr>
            <p:cNvPr id="89091" name="Picture 3" descr="https://lh3.ggpht.com/hlPm_BqoMc-mLDC4mBGMmv9_lNa0vR3V8XCXj_cnefD0zBtbsnTFm37OWLghm2Or3Us=w300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732240" y="4446240"/>
              <a:ext cx="2411760" cy="2411760"/>
            </a:xfrm>
            <a:prstGeom prst="rect">
              <a:avLst/>
            </a:prstGeom>
            <a:noFill/>
          </p:spPr>
        </p:pic>
      </p:grpSp>
      <p:sp>
        <p:nvSpPr>
          <p:cNvPr id="20" name="TextBox 19"/>
          <p:cNvSpPr txBox="1"/>
          <p:nvPr/>
        </p:nvSpPr>
        <p:spPr>
          <a:xfrm>
            <a:off x="683568" y="1700808"/>
            <a:ext cx="2952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Поступающие в бюджет денежные средства </a:t>
            </a:r>
            <a:r>
              <a:rPr lang="ru-RU" sz="2000" dirty="0" smtClean="0"/>
              <a:t>(налоги юридических и физических лиц, штрафы, административные платежи и сборы, финансовая помощь)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827584" y="620688"/>
          <a:ext cx="7992888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8065" name="Rectangle 1"/>
          <p:cNvSpPr>
            <a:spLocks noChangeArrowheads="1"/>
          </p:cNvSpPr>
          <p:nvPr/>
        </p:nvSpPr>
        <p:spPr bwMode="auto">
          <a:xfrm>
            <a:off x="755576" y="4324454"/>
            <a:ext cx="6048672" cy="233910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14738" algn="l"/>
              </a:tabLst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5B052A"/>
                </a:solidFill>
                <a:effectLst/>
                <a:ea typeface="Calibri" pitchFamily="34" charset="0"/>
                <a:cs typeface="Times New Roman" pitchFamily="18" charset="0"/>
              </a:rPr>
              <a:t>Сбалансированность бюджета по доходам и расходам 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—</a:t>
            </a:r>
            <a:endParaRPr kumimoji="0" lang="ru-RU" sz="28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14738" algn="l"/>
              </a:tabLst>
            </a:pPr>
            <a:r>
              <a:rPr kumimoji="0" lang="ru-RU" sz="2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основополагающее требование, предъявляемое к органам, составляющим и утверждающим бюджет</a:t>
            </a:r>
            <a:endParaRPr kumimoji="0" lang="ru-RU" sz="2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14738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8071" name="Picture 7" descr="http://dictionary-economics.ru/image/words/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4293096"/>
            <a:ext cx="1905000" cy="2257426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0541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Стадии бюджетного процесса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755576" y="1124744"/>
          <a:ext cx="770485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15212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Участие гражданина в бюджетном процессе</a:t>
            </a:r>
            <a:endParaRPr lang="ru-RU" b="1" dirty="0">
              <a:ln w="190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179512" y="836712"/>
            <a:ext cx="8964488" cy="5737860"/>
            <a:chOff x="179512" y="836712"/>
            <a:chExt cx="8964488" cy="5737860"/>
          </a:xfrm>
        </p:grpSpPr>
        <p:sp>
          <p:nvSpPr>
            <p:cNvPr id="6" name="TextBox 5"/>
            <p:cNvSpPr txBox="1"/>
            <p:nvPr/>
          </p:nvSpPr>
          <p:spPr>
            <a:xfrm>
              <a:off x="3779912" y="4293096"/>
              <a:ext cx="4248472" cy="2281476"/>
            </a:xfrm>
            <a:prstGeom prst="roundRect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latin typeface="Times New Roman" pitchFamily="18" charset="0"/>
                  <a:cs typeface="Times New Roman" pitchFamily="18" charset="0"/>
                </a:rPr>
                <a:t>Получает социальные гарантии - расходная часть бюджета</a:t>
              </a:r>
            </a:p>
            <a:p>
              <a:pPr algn="ctr"/>
              <a:endParaRPr lang="ru-RU" sz="1400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400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400" dirty="0" smtClean="0"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6" name="Группа 15"/>
            <p:cNvGrpSpPr/>
            <p:nvPr/>
          </p:nvGrpSpPr>
          <p:grpSpPr>
            <a:xfrm>
              <a:off x="179512" y="836712"/>
              <a:ext cx="8964488" cy="3562003"/>
              <a:chOff x="179512" y="836712"/>
              <a:chExt cx="8964488" cy="3562003"/>
            </a:xfrm>
          </p:grpSpPr>
          <p:pic>
            <p:nvPicPr>
              <p:cNvPr id="130058" name="Picture 10" descr="http://madrasah2.ru/wp-content/uploads/2012/11/%D0%9A%D0%BE%D1%88%D0%B5%D0%BB%D0%B5%D0%BA-1024x865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372200" y="836712"/>
                <a:ext cx="2557325" cy="2160240"/>
              </a:xfrm>
              <a:prstGeom prst="rect">
                <a:avLst/>
              </a:prstGeom>
              <a:noFill/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179512" y="1844824"/>
                <a:ext cx="3240360" cy="2553891"/>
              </a:xfrm>
              <a:prstGeom prst="roundRect">
                <a:avLst/>
              </a:prstGeom>
              <a:ln/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Помогает формировать доходную часть бюджета (налог на доходы физических лиц)</a:t>
                </a:r>
                <a:endParaRPr lang="ru-RU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3491880" y="1844824"/>
                <a:ext cx="3096344" cy="1161633"/>
              </a:xfrm>
              <a:prstGeom prst="rightArrow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600" b="1" dirty="0" smtClean="0">
                    <a:solidFill>
                      <a:schemeClr val="accent4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КАК НАЛОГОПЛАТЕЛЬЩИК</a:t>
                </a:r>
                <a:endParaRPr lang="ru-RU" sz="1600" b="1" dirty="0">
                  <a:solidFill>
                    <a:schemeClr val="accent4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4932040" y="2780928"/>
                <a:ext cx="4211960" cy="1431429"/>
              </a:xfrm>
              <a:prstGeom prst="upArrow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600" b="1" dirty="0" smtClean="0">
                    <a:solidFill>
                      <a:schemeClr val="accent3">
                        <a:lumMod val="50000"/>
                      </a:schemeClr>
                    </a:solidFill>
                    <a:latin typeface="Times New Roman" pitchFamily="18" charset="0"/>
                    <a:cs typeface="Times New Roman" pitchFamily="18" charset="0"/>
                  </a:rPr>
                  <a:t>КАК ПОЛУЧАТЕЛЬ СОЦИАЛЬНЫХ ГАРАНТИЙ</a:t>
                </a:r>
                <a:endParaRPr lang="ru-RU" sz="1600" b="1" dirty="0">
                  <a:solidFill>
                    <a:schemeClr val="accent3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6948264" y="1772816"/>
                <a:ext cx="144016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000" b="1" cap="all" dirty="0" smtClean="0">
                    <a:ln w="9000" cmpd="sng">
                      <a:solidFill>
                        <a:schemeClr val="tx2">
                          <a:lumMod val="5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75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</a:rPr>
                  <a:t>БЮДЖЕТ</a:t>
                </a:r>
                <a:endParaRPr lang="ru-RU" sz="2000" b="1" cap="all" dirty="0">
                  <a:ln w="9000" cmpd="sng">
                    <a:solidFill>
                      <a:schemeClr val="tx2">
                        <a:lumMod val="50000"/>
                      </a:schemeClr>
                    </a:solidFill>
                    <a:prstDash val="solid"/>
                  </a:ln>
                  <a:solidFill>
                    <a:schemeClr val="accent1">
                      <a:lumMod val="75000"/>
                    </a:schemeClr>
                  </a:solidFill>
                  <a:effectLst>
                    <a:reflection blurRad="12700" stA="28000" endPos="45000" dist="1000" dir="5400000" sy="-100000" algn="bl" rotWithShape="0"/>
                  </a:effectLst>
                </a:endParaRPr>
              </a:p>
            </p:txBody>
          </p:sp>
        </p:grpSp>
        <p:grpSp>
          <p:nvGrpSpPr>
            <p:cNvPr id="18" name="Группа 17"/>
            <p:cNvGrpSpPr/>
            <p:nvPr/>
          </p:nvGrpSpPr>
          <p:grpSpPr>
            <a:xfrm>
              <a:off x="3851920" y="5229200"/>
              <a:ext cx="4009628" cy="1117458"/>
              <a:chOff x="3851920" y="5229200"/>
              <a:chExt cx="4009628" cy="1117458"/>
            </a:xfrm>
          </p:grpSpPr>
          <p:pic>
            <p:nvPicPr>
              <p:cNvPr id="130050" name="Picture 2" descr="http://www.book-clipart.com/free_book_clipart/symbols_of_education_and_learning__a_world_globe_graduation_cap_diploma_and_books_0071-0907-2910-3845_SMU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851920" y="5229200"/>
                <a:ext cx="1296144" cy="1080120"/>
              </a:xfrm>
              <a:prstGeom prst="rect">
                <a:avLst/>
              </a:prstGeom>
              <a:noFill/>
              <a:effectLst>
                <a:softEdge rad="63500"/>
              </a:effectLst>
            </p:spPr>
          </p:pic>
          <p:pic>
            <p:nvPicPr>
              <p:cNvPr id="130052" name="Picture 4" descr="http://36reg.roszdravnadzor.ru/i/Data/Sites/36/GalleryImages/Upload/%D0%BC%D0%B8%D0%BD%D0%B7%D0%B4%D1%80%D0%B0%D0%B2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580112" y="5445224"/>
                <a:ext cx="936104" cy="901434"/>
              </a:xfrm>
              <a:prstGeom prst="rect">
                <a:avLst/>
              </a:prstGeom>
              <a:noFill/>
            </p:spPr>
          </p:pic>
          <p:pic>
            <p:nvPicPr>
              <p:cNvPr id="130054" name="Picture 6" descr="http://sevbk.ru/sites/default/files/styles/news_medium/public/soc_zaschita/po_oplate_zhilishchno-kommunalnyh_uslug.jpg?itok=J_4nKzPV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6804248" y="5229200"/>
                <a:ext cx="1057300" cy="1057300"/>
              </a:xfrm>
              <a:prstGeom prst="rect">
                <a:avLst/>
              </a:prstGeom>
              <a:noFill/>
              <a:effectLst>
                <a:softEdge rad="63500"/>
              </a:effectLst>
            </p:spPr>
          </p:pic>
        </p:grpSp>
      </p:grpSp>
      <p:pic>
        <p:nvPicPr>
          <p:cNvPr id="130060" name="Picture 12" descr="http://www.officialpsds.com/images/thumbs/Man-In-Chair-Silhouette-psd9845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971600" y="4581128"/>
            <a:ext cx="2363471" cy="2062129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1043608" y="5373216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all" dirty="0" smtClean="0">
                <a:ln w="9000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ГРАЖДАНИН</a:t>
            </a:r>
            <a:endParaRPr lang="ru-RU" b="1" cap="all" dirty="0">
              <a:ln w="9000" cmpd="sng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3131840" y="5229200"/>
            <a:ext cx="576064" cy="504056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верх 23"/>
          <p:cNvSpPr/>
          <p:nvPr/>
        </p:nvSpPr>
        <p:spPr>
          <a:xfrm>
            <a:off x="1691680" y="4437112"/>
            <a:ext cx="576064" cy="648072"/>
          </a:xfrm>
          <a:prstGeom prst="up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964488" cy="13548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Исполнение местного бюджета за 2012 год</a:t>
            </a:r>
            <a:b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b="1" dirty="0">
              <a:ln w="190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67544" y="1412773"/>
          <a:ext cx="8208914" cy="529285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711873"/>
                <a:gridCol w="1392584"/>
                <a:gridCol w="2638578"/>
                <a:gridCol w="1465879"/>
              </a:tblGrid>
              <a:tr h="60912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400" cap="all" spc="0" dirty="0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Доходы,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1400" cap="all" spc="0" dirty="0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Тыс.</a:t>
                      </a:r>
                      <a:r>
                        <a:rPr lang="ru-RU" sz="1400" cap="all" spc="0" baseline="0" dirty="0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 </a:t>
                      </a:r>
                      <a:r>
                        <a:rPr lang="ru-RU" sz="1400" cap="all" spc="0" baseline="0" dirty="0" err="1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руб</a:t>
                      </a:r>
                      <a:endParaRPr lang="ru-RU" sz="1400" b="1" cap="all" spc="0" dirty="0">
                        <a:ln w="9000" cmpd="sng">
                          <a:solidFill>
                            <a:schemeClr val="tx2">
                              <a:lumMod val="5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400" cap="all" spc="0" dirty="0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Расходы,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1400" cap="all" spc="0" dirty="0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тыс. </a:t>
                      </a:r>
                      <a:r>
                        <a:rPr lang="ru-RU" sz="1400" cap="all" spc="0" dirty="0" err="1" smtClean="0">
                          <a:ln w="9000" cmpd="sng">
                            <a:solidFill>
                              <a:schemeClr val="tx2">
                                <a:lumMod val="50000"/>
                              </a:schemeClr>
                            </a:solidFill>
                            <a:prstDash val="solid"/>
                          </a:ln>
                          <a:effectLst/>
                        </a:rPr>
                        <a:t>руб</a:t>
                      </a:r>
                      <a:endParaRPr lang="ru-RU" sz="1400" dirty="0">
                        <a:ln w="9000" cmpd="sng">
                          <a:solidFill>
                            <a:schemeClr val="tx2">
                              <a:lumMod val="5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0290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400" b="1" dirty="0" smtClean="0">
                          <a:solidFill>
                            <a:srgbClr val="920000"/>
                          </a:solidFill>
                        </a:rPr>
                        <a:t>443795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400" b="1" dirty="0" smtClean="0">
                          <a:solidFill>
                            <a:srgbClr val="920000"/>
                          </a:solidFill>
                        </a:rPr>
                        <a:t>453325</a:t>
                      </a:r>
                      <a:endParaRPr lang="ru-RU" sz="2400" b="1" dirty="0">
                        <a:solidFill>
                          <a:srgbClr val="920000"/>
                        </a:solidFill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845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1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Налоговые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180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1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Неналоговые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180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1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lt"/>
                          <a:ea typeface="Calibri"/>
                          <a:cs typeface="Times New Roman"/>
                        </a:rPr>
                        <a:t>Финансовая помощь из областного бюджета</a:t>
                      </a:r>
                      <a:endParaRPr lang="ru-RU" sz="1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125779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16443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301573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Общегосударственные вопросы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kumimoji="0" lang="ru-RU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kumimoji="0"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ЖКХ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kumimoji="0" lang="ru-RU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Образование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kumimoji="0" lang="ru-RU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kumimoji="0"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Культура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kumimoji="0" lang="ru-RU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kumimoji="0"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СМИ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kumimoji="0" lang="ru-RU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kumimoji="0" lang="ru-RU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Прочие</a:t>
                      </a:r>
                      <a:endParaRPr lang="ru-RU" sz="2000" b="0" dirty="0">
                        <a:solidFill>
                          <a:srgbClr val="C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52742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102953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241034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22490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5434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endParaRPr lang="ru-RU" sz="2000" b="1" dirty="0" smtClean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615055" algn="l"/>
                        </a:tabLst>
                      </a:pPr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j-lt"/>
                          <a:ea typeface="Calibri"/>
                          <a:cs typeface="Times New Roman"/>
                        </a:rPr>
                        <a:t>28672</a:t>
                      </a:r>
                      <a:endParaRPr lang="ru-RU" sz="2000" b="1" dirty="0">
                        <a:solidFill>
                          <a:srgbClr val="C00000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801" name="Picture 17" descr="http://uralpolit.ru/sites/fedpress/files/aleksandrovich/news/rubl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0514" y="3356992"/>
            <a:ext cx="2863486" cy="2118901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Итоги бюджета 2012 год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323528" y="1412776"/>
            <a:ext cx="8568952" cy="3024336"/>
            <a:chOff x="323528" y="1412776"/>
            <a:chExt cx="8568952" cy="3024336"/>
          </a:xfrm>
        </p:grpSpPr>
        <p:sp>
          <p:nvSpPr>
            <p:cNvPr id="118789" name="Rectangle 5"/>
            <p:cNvSpPr>
              <a:spLocks noChangeArrowheads="1"/>
            </p:cNvSpPr>
            <p:nvPr/>
          </p:nvSpPr>
          <p:spPr bwMode="auto">
            <a:xfrm>
              <a:off x="2915816" y="3212976"/>
              <a:ext cx="3024336" cy="1224136"/>
            </a:xfrm>
            <a:prstGeom prst="round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1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50000"/>
                    </a:schemeClr>
                  </a:solidFill>
                  <a:effectLst/>
                  <a:latin typeface="+mj-lt"/>
                  <a:cs typeface="Arial" pitchFamily="34" charset="0"/>
                </a:rPr>
                <a:t>Дефицит бюджета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400" b="1" i="0" u="none" strike="noStrike" cap="none" normalizeH="0" baseline="0" dirty="0" smtClean="0">
                  <a:ln>
                    <a:noFill/>
                  </a:ln>
                  <a:solidFill>
                    <a:srgbClr val="920000"/>
                  </a:solidFill>
                  <a:effectLst/>
                  <a:latin typeface="+mj-lt"/>
                  <a:cs typeface="Arial" pitchFamily="34" charset="0"/>
                </a:rPr>
                <a:t>9530 тыс. </a:t>
              </a:r>
              <a:r>
                <a:rPr kumimoji="0" lang="ru-RU" sz="2400" b="1" i="0" u="none" strike="noStrike" cap="none" normalizeH="0" baseline="0" dirty="0" err="1" smtClean="0">
                  <a:ln>
                    <a:noFill/>
                  </a:ln>
                  <a:solidFill>
                    <a:srgbClr val="920000"/>
                  </a:solidFill>
                  <a:effectLst/>
                  <a:latin typeface="+mj-lt"/>
                  <a:cs typeface="Arial" pitchFamily="34" charset="0"/>
                </a:rPr>
                <a:t>руб</a:t>
              </a:r>
              <a:endPara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20000"/>
                </a:solidFill>
                <a:effectLst/>
                <a:latin typeface="+mj-lt"/>
                <a:cs typeface="Arial" pitchFamily="34" charset="0"/>
              </a:endParaRPr>
            </a:p>
          </p:txBody>
        </p:sp>
        <p:grpSp>
          <p:nvGrpSpPr>
            <p:cNvPr id="14" name="Группа 13"/>
            <p:cNvGrpSpPr/>
            <p:nvPr/>
          </p:nvGrpSpPr>
          <p:grpSpPr>
            <a:xfrm>
              <a:off x="323528" y="1412776"/>
              <a:ext cx="8568952" cy="1512168"/>
              <a:chOff x="323528" y="1412776"/>
              <a:chExt cx="8568952" cy="1512168"/>
            </a:xfrm>
          </p:grpSpPr>
          <p:sp>
            <p:nvSpPr>
              <p:cNvPr id="118786" name="Rectangle 2"/>
              <p:cNvSpPr>
                <a:spLocks noChangeArrowheads="1"/>
              </p:cNvSpPr>
              <p:nvPr/>
            </p:nvSpPr>
            <p:spPr bwMode="auto">
              <a:xfrm>
                <a:off x="323528" y="1412776"/>
                <a:ext cx="2952328" cy="1512168"/>
              </a:xfrm>
              <a:prstGeom prst="roundRect">
                <a:avLst/>
              </a:prstGeom>
              <a:ln>
                <a:headEnd/>
                <a:tailEnd/>
              </a:ln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2000" b="1" i="1" u="none" strike="noStrike" cap="none" normalizeH="0" baseline="0" dirty="0" smtClean="0">
                    <a:ln>
                      <a:noFill/>
                    </a:ln>
                    <a:solidFill>
                      <a:schemeClr val="accent6">
                        <a:lumMod val="50000"/>
                      </a:schemeClr>
                    </a:solidFill>
                    <a:effectLst/>
                    <a:latin typeface="+mj-lt"/>
                    <a:cs typeface="Arial" pitchFamily="34" charset="0"/>
                  </a:rPr>
                  <a:t>Доходы на 1 человека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2400" b="1" i="0" u="none" strike="noStrike" cap="none" normalizeH="0" baseline="0" dirty="0" smtClean="0">
                    <a:ln>
                      <a:noFill/>
                    </a:ln>
                    <a:solidFill>
                      <a:srgbClr val="920000"/>
                    </a:solidFill>
                    <a:effectLst/>
                    <a:latin typeface="+mj-lt"/>
                    <a:cs typeface="Arial" pitchFamily="34" charset="0"/>
                  </a:rPr>
                  <a:t>41,98 тыс. </a:t>
                </a:r>
                <a:r>
                  <a:rPr kumimoji="0" lang="ru-RU" sz="2400" b="1" i="0" u="none" strike="noStrike" cap="none" normalizeH="0" baseline="0" dirty="0" err="1" smtClean="0">
                    <a:ln>
                      <a:noFill/>
                    </a:ln>
                    <a:solidFill>
                      <a:srgbClr val="920000"/>
                    </a:solidFill>
                    <a:effectLst/>
                    <a:latin typeface="+mj-lt"/>
                    <a:cs typeface="Arial" pitchFamily="34" charset="0"/>
                  </a:rPr>
                  <a:t>руб</a:t>
                </a:r>
                <a:r>
                  <a:rPr kumimoji="0" lang="ru-RU" sz="2400" b="1" i="0" u="none" strike="noStrike" cap="none" normalizeH="0" baseline="0" dirty="0" smtClean="0">
                    <a:ln>
                      <a:noFill/>
                    </a:ln>
                    <a:solidFill>
                      <a:srgbClr val="920000"/>
                    </a:solidFill>
                    <a:effectLst/>
                    <a:latin typeface="+mj-lt"/>
                    <a:cs typeface="Arial" pitchFamily="34" charset="0"/>
                  </a:rPr>
                  <a:t> /чел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8788" name="Rectangle 4"/>
              <p:cNvSpPr>
                <a:spLocks noChangeArrowheads="1"/>
              </p:cNvSpPr>
              <p:nvPr/>
            </p:nvSpPr>
            <p:spPr bwMode="auto">
              <a:xfrm>
                <a:off x="5652120" y="1412776"/>
                <a:ext cx="3240360" cy="1512168"/>
              </a:xfrm>
              <a:prstGeom prst="roundRect">
                <a:avLst/>
              </a:prstGeom>
              <a:ln>
                <a:headEnd/>
                <a:tailEnd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2000" b="1" i="1" u="none" strike="noStrike" cap="none" normalizeH="0" baseline="0" dirty="0" smtClean="0">
                    <a:ln>
                      <a:noFill/>
                    </a:ln>
                    <a:solidFill>
                      <a:schemeClr val="accent6">
                        <a:lumMod val="50000"/>
                      </a:schemeClr>
                    </a:solidFill>
                    <a:effectLst/>
                    <a:latin typeface="+mj-lt"/>
                    <a:cs typeface="Arial" pitchFamily="34" charset="0"/>
                  </a:rPr>
                  <a:t>Расходы на 1 человека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2400" b="1" i="0" u="none" strike="noStrike" cap="none" normalizeH="0" baseline="0" dirty="0" smtClean="0">
                    <a:ln>
                      <a:noFill/>
                    </a:ln>
                    <a:solidFill>
                      <a:srgbClr val="920000"/>
                    </a:solidFill>
                    <a:effectLst/>
                    <a:latin typeface="+mj-lt"/>
                    <a:cs typeface="Arial" pitchFamily="34" charset="0"/>
                  </a:rPr>
                  <a:t>42,88 </a:t>
                </a:r>
                <a:r>
                  <a:rPr kumimoji="0" lang="ru-RU" sz="2400" b="1" i="0" u="none" strike="noStrike" cap="none" normalizeH="0" baseline="0" dirty="0" err="1" smtClean="0">
                    <a:ln>
                      <a:noFill/>
                    </a:ln>
                    <a:solidFill>
                      <a:srgbClr val="920000"/>
                    </a:solidFill>
                    <a:effectLst/>
                    <a:latin typeface="+mj-lt"/>
                    <a:cs typeface="Arial" pitchFamily="34" charset="0"/>
                  </a:rPr>
                  <a:t>тыс.руб</a:t>
                </a:r>
                <a:r>
                  <a:rPr kumimoji="0" lang="ru-RU" sz="2400" b="1" i="0" u="none" strike="noStrike" cap="none" normalizeH="0" baseline="0" dirty="0" smtClean="0">
                    <a:ln>
                      <a:noFill/>
                    </a:ln>
                    <a:solidFill>
                      <a:srgbClr val="920000"/>
                    </a:solidFill>
                    <a:effectLst/>
                    <a:latin typeface="+mj-lt"/>
                    <a:cs typeface="Arial" pitchFamily="34" charset="0"/>
                  </a:rPr>
                  <a:t>/чел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18787" name="Rectangle 3"/>
              <p:cNvSpPr>
                <a:spLocks noChangeArrowheads="1"/>
              </p:cNvSpPr>
              <p:nvPr/>
            </p:nvSpPr>
            <p:spPr bwMode="auto">
              <a:xfrm>
                <a:off x="2915816" y="1484784"/>
                <a:ext cx="3096344" cy="1368152"/>
              </a:xfrm>
              <a:prstGeom prst="leftRightArrowCallout">
                <a:avLst/>
              </a:prstGeom>
              <a:ln w="28575">
                <a:headEnd/>
                <a:tailEnd/>
              </a:ln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2000" b="1" i="1" u="none" strike="noStrike" cap="none" normalizeH="0" baseline="0" dirty="0" smtClean="0">
                    <a:ln>
                      <a:noFill/>
                    </a:ln>
                    <a:solidFill>
                      <a:schemeClr val="accent6">
                        <a:lumMod val="50000"/>
                      </a:schemeClr>
                    </a:solidFill>
                    <a:effectLst/>
                    <a:latin typeface="+mj-lt"/>
                    <a:cs typeface="Arial" pitchFamily="34" charset="0"/>
                  </a:rPr>
                  <a:t>Население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2400" b="1" i="0" u="none" strike="noStrike" cap="none" normalizeH="0" baseline="0" dirty="0" smtClean="0">
                    <a:ln>
                      <a:noFill/>
                    </a:ln>
                    <a:solidFill>
                      <a:schemeClr val="accent4">
                        <a:lumMod val="50000"/>
                      </a:schemeClr>
                    </a:solidFill>
                    <a:effectLst/>
                    <a:latin typeface="+mj-lt"/>
                    <a:cs typeface="Arial" pitchFamily="34" charset="0"/>
                  </a:rPr>
                  <a:t>10571 чел</a:t>
                </a:r>
              </a:p>
            </p:txBody>
          </p:sp>
        </p:grpSp>
      </p:grpSp>
      <p:pic>
        <p:nvPicPr>
          <p:cNvPr id="118797" name="Picture 13" descr="http://razvivalki-blog.ru/wp-content/files/2012/03/%D1%82%D0%BE%D0%BB%D1%81%D1%82%D0%B0%D1%8F-%D0%BF%D0%B0%D1%87%D0%BA%D0%B0-%D0%B4%D0%B5%D0%BD%D0%B5%D0%B3-%D0%B8%D0%B7-%D1%80%D1%83%D0%BA-%D0%B2-%D1%80%D1%83%D0%BA%D0%B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3016"/>
            <a:ext cx="2752921" cy="187374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8803" name="Picture 19" descr="http://uralpolit.ru/sites/fedpress/files/baynova_m/news/128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721801"/>
            <a:ext cx="3200797" cy="2136199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Муниципальные целевые программы</a:t>
            </a:r>
            <a:endParaRPr lang="ru-RU" b="1" dirty="0">
              <a:ln w="190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18002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dirty="0" smtClean="0"/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Муниципальные целевые программы</a:t>
            </a:r>
            <a:r>
              <a:rPr lang="ru-RU" dirty="0" smtClean="0"/>
              <a:t>- это программы действий по достижению поставленных целей бюджетной политики, сбалансированные по ресурсам (финансовым, кадровым и др.)</a:t>
            </a:r>
          </a:p>
          <a:p>
            <a:pPr algn="ctr"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3501008"/>
            <a:ext cx="8208912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+mj-lt"/>
              </a:rPr>
              <a:t>В отчетном году за счет средств местного бюджета финансировались мероприятия по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9 муниципальным целевым программам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020272" y="5517232"/>
            <a:ext cx="1584176" cy="100811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716016" y="5517232"/>
            <a:ext cx="2088232" cy="101566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Перейти к целевым программам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512" y="548680"/>
          <a:ext cx="8676456" cy="610946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6192688"/>
                <a:gridCol w="2483768"/>
              </a:tblGrid>
              <a:tr h="7786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Наименование муниципальной целевой </a:t>
                      </a:r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программы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ЗАТО г. </a:t>
                      </a:r>
                      <a:r>
                        <a:rPr lang="ru-RU" sz="18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Заозерска</a:t>
                      </a:r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Мурманской области </a:t>
                      </a:r>
                      <a:endParaRPr lang="ru-RU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66502" marR="66502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Объем финансирования, тыс. </a:t>
                      </a:r>
                      <a:r>
                        <a:rPr lang="ru-RU" sz="1800" b="1" dirty="0" err="1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руб</a:t>
                      </a:r>
                      <a:endParaRPr lang="ru-RU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 marL="66502" marR="66502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5955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/>
                        <a:t>По местам боевой славы на 2010-2012 годы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/>
                        <a:t>35,6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</a:tr>
              <a:tr h="7811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/>
                        <a:t>Профилактика безнадзорности и правонарушений несовершеннолетних на территории муниципального образования </a:t>
                      </a:r>
                      <a:r>
                        <a:rPr lang="ru-RU" sz="1800" dirty="0" smtClean="0"/>
                        <a:t>на </a:t>
                      </a:r>
                      <a:r>
                        <a:rPr lang="ru-RU" sz="1800" dirty="0"/>
                        <a:t>2010 – 2012 годы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/>
                        <a:t>737,5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</a:tr>
              <a:tr h="5191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/>
                        <a:t>Образование ЗАТО г. </a:t>
                      </a:r>
                      <a:r>
                        <a:rPr lang="ru-RU" sz="1800" dirty="0" err="1"/>
                        <a:t>Заозерска</a:t>
                      </a:r>
                      <a:r>
                        <a:rPr lang="ru-RU" sz="1800" dirty="0"/>
                        <a:t>. Основные направления деятельности на 2011 – 2015 годы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/>
                        <a:t>16315,1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</a:tr>
              <a:tr h="7786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/>
                        <a:t>Энергосбережение и повышение энергетической эффективности </a:t>
                      </a:r>
                      <a:r>
                        <a:rPr lang="ru-RU" sz="1800" dirty="0" smtClean="0"/>
                        <a:t>на  </a:t>
                      </a:r>
                      <a:r>
                        <a:rPr lang="ru-RU" sz="1800" dirty="0"/>
                        <a:t>2010-2015 годы и на перспективу до 2020 года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/>
                        <a:t>560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</a:tr>
              <a:tr h="25955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/>
                        <a:t>Вакцинопрофилактика на 2010 – 2015 годы</a:t>
                      </a:r>
                      <a:endParaRPr lang="ru-RU" sz="1800">
                        <a:latin typeface="+mn-lt"/>
                      </a:endParaRPr>
                    </a:p>
                  </a:txBody>
                  <a:tcPr marL="66502" marR="665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/>
                        <a:t>50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</a:tr>
              <a:tr h="25955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 smtClean="0"/>
                        <a:t>Гардемарины </a:t>
                      </a:r>
                      <a:r>
                        <a:rPr lang="ru-RU" sz="1800" dirty="0"/>
                        <a:t>на 2011 – 2013 годы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/>
                        <a:t>77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</a:tr>
              <a:tr h="117170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/>
                        <a:t>Муниципальная адресная программа по поэтапному переходу на отпуск ресурсов </a:t>
                      </a:r>
                      <a:r>
                        <a:rPr lang="ru-RU" sz="1800" dirty="0" smtClean="0"/>
                        <a:t>потребителям </a:t>
                      </a:r>
                      <a:r>
                        <a:rPr lang="ru-RU" sz="1800" dirty="0"/>
                        <a:t>в соответствии  с показаниями коллективных </a:t>
                      </a:r>
                      <a:r>
                        <a:rPr lang="ru-RU" sz="1800" dirty="0" smtClean="0"/>
                        <a:t>приборов </a:t>
                      </a:r>
                      <a:r>
                        <a:rPr lang="ru-RU" sz="1800" dirty="0"/>
                        <a:t>учета потребления таких ресурсов на 2010 – 2014 годы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/>
                        <a:t>650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</a:tr>
              <a:tr h="25955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/>
                        <a:t>Отходы на 2010 – 2014 годы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/>
                        <a:t>300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</a:tr>
              <a:tr h="7786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/>
                        <a:t>О реализации Положения «О знаках отличия в ЗАТО г. </a:t>
                      </a:r>
                      <a:r>
                        <a:rPr lang="ru-RU" sz="1800" dirty="0" err="1"/>
                        <a:t>Заозерске</a:t>
                      </a:r>
                      <a:r>
                        <a:rPr lang="ru-RU" sz="1800" dirty="0"/>
                        <a:t>» и других вопросов местного самоуправления на 2010 – 2012 годы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/>
                        <a:t>568,3</a:t>
                      </a:r>
                      <a:endParaRPr lang="ru-RU" sz="1800" dirty="0">
                        <a:latin typeface="+mn-lt"/>
                      </a:endParaRPr>
                    </a:p>
                  </a:txBody>
                  <a:tcPr marL="66502" marR="66502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Динамика доходов и расходов бюджета</a:t>
            </a:r>
            <a:b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b="1" dirty="0">
              <a:ln w="190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395536" y="1196752"/>
          <a:ext cx="8352928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Основные параметры бюджета на 2013 год (плановые назначения)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9" name="Схема 8"/>
          <p:cNvGraphicFramePr/>
          <p:nvPr/>
        </p:nvGraphicFramePr>
        <p:xfrm>
          <a:off x="0" y="1412776"/>
          <a:ext cx="896448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Направления расходования бюджетных средств в 2013 году</a:t>
            </a:r>
            <a:b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b="1" dirty="0">
              <a:ln w="190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251520" y="1268760"/>
          <a:ext cx="8568952" cy="5589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Структура доходов бюджета 2013 год</a:t>
            </a:r>
            <a:b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b="1" dirty="0">
              <a:ln w="1905">
                <a:solidFill>
                  <a:schemeClr val="tx2">
                    <a:lumMod val="5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323528" y="1196752"/>
          <a:ext cx="8568952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93610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Муниципальные целевые программы 2013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6" y="1052736"/>
          <a:ext cx="8280921" cy="5051175"/>
        </p:xfrm>
        <a:graphic>
          <a:graphicData uri="http://schemas.openxmlformats.org/drawingml/2006/table">
            <a:tbl>
              <a:tblPr/>
              <a:tblGrid>
                <a:gridCol w="6696744"/>
                <a:gridCol w="1584177"/>
              </a:tblGrid>
              <a:tr h="5760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Наименование программы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План,</a:t>
                      </a:r>
                      <a:r>
                        <a:rPr lang="ru-RU" sz="1600" baseline="0" dirty="0" smtClean="0">
                          <a:solidFill>
                            <a:srgbClr val="000000"/>
                          </a:solidFill>
                          <a:latin typeface="+mn-lt"/>
                          <a:ea typeface="Calibri"/>
                          <a:cs typeface="Times New Roman"/>
                        </a:rPr>
                        <a:t> тыс.руб.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63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   Муниципальная многоуровневая целевая программа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«Профилактика 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безнадзорности и правонарушений несовершеннолетних на территории муниципального образования ЗАТО города Заозерска Мурманской области на 2013-2017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годы»</a:t>
                      </a:r>
                      <a:endParaRPr lang="ru-RU" sz="16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600,00</a:t>
                      </a:r>
                      <a:endParaRPr lang="ru-RU" sz="16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358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   Подпрограмма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«Модернизация 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системы образования ЗАТО г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. Заозерска»</a:t>
                      </a:r>
                      <a:endParaRPr lang="ru-RU" sz="16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1 029,00</a:t>
                      </a:r>
                      <a:endParaRPr lang="ru-RU" sz="16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53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   Подпрограмма 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«Формирование 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здорового образа жизни и организация отдыха, оздоровления и занятости детей и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подростков»</a:t>
                      </a:r>
                      <a:endParaRPr lang="ru-RU" sz="16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5 807,94</a:t>
                      </a:r>
                      <a:endParaRPr lang="ru-RU" sz="16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53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   Подпрограмма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«Комплексная 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безопасность учреждений системы образования ЗАТО г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. Заозерска»</a:t>
                      </a:r>
                      <a:endParaRPr lang="ru-RU" sz="16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29 446,99</a:t>
                      </a:r>
                      <a:endParaRPr lang="ru-RU" sz="16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53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   Муниципальная целевая программа ЗАТО г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. Заозерска 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Мурманской области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«Гардемарины» 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на 2011-2013 годы</a:t>
                      </a:r>
                      <a:endParaRPr lang="ru-RU" sz="16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77,00</a:t>
                      </a:r>
                      <a:endParaRPr lang="ru-RU" sz="16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2557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   Муниципальная адресная программа по поэтапному переходу на отпуск ресурсов (тепловой энергии, горячей и холодной воды, электрической энергии, газа) потребителям в соответствии с показаниями коллективных (</a:t>
                      </a:r>
                      <a:r>
                        <a:rPr lang="ru-RU" sz="1600" b="0" dirty="0" err="1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общедомовых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) приборов учета потребления таких ресурсов на 2010-2016 годы</a:t>
                      </a:r>
                      <a:endParaRPr lang="ru-RU" sz="16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806,48</a:t>
                      </a:r>
                      <a:endParaRPr lang="ru-RU" sz="1600" b="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138" marR="6113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</a:tbl>
          </a:graphicData>
        </a:graphic>
      </p:graphicFrame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740352" y="6165304"/>
            <a:ext cx="792088" cy="69269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5004048" y="6165304"/>
            <a:ext cx="259228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Смотреть продолжение таблицы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536" y="908721"/>
          <a:ext cx="8352928" cy="4679434"/>
        </p:xfrm>
        <a:graphic>
          <a:graphicData uri="http://schemas.openxmlformats.org/drawingml/2006/table">
            <a:tbl>
              <a:tblPr/>
              <a:tblGrid>
                <a:gridCol w="6542865"/>
                <a:gridCol w="1810063"/>
              </a:tblGrid>
              <a:tr h="4928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    Муниципальная целевая программа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«Отходы» 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на 2010-2014 годы</a:t>
                      </a:r>
                      <a:endParaRPr lang="ru-RU" sz="16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200,00</a:t>
                      </a:r>
                      <a:endParaRPr lang="ru-RU" sz="16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9856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    Муниципальная целевая программа «О реализации Положения «О знаках отличия в ЗАТО городе </a:t>
                      </a:r>
                      <a:r>
                        <a:rPr lang="ru-RU" sz="1600" b="0" dirty="0" err="1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Заозерске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» и других вопросов местного самоуправления на 2013-2015 годы»</a:t>
                      </a:r>
                      <a:endParaRPr lang="ru-RU" sz="16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540,00</a:t>
                      </a:r>
                      <a:endParaRPr lang="ru-RU" sz="16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9856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    Муниципальная долгосрочная целевая программа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«Энергосбережение 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и повышение энергетической эффективности ЗАТО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г.Заозерска» на 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2010-2015 годы и перспективу до 2020 года</a:t>
                      </a:r>
                      <a:endParaRPr lang="ru-RU" sz="16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4 577,40</a:t>
                      </a:r>
                      <a:endParaRPr lang="ru-RU" sz="16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2084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    Муниципальная целевая программа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«По 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профилактике терроризма и экстремизма, а также минимизации и (или) ликвидации последствий проявлений терроризма м экстремизма на территории ЗАТО города Заозерска Мурманской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области» 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на период 2012-2014 годов</a:t>
                      </a:r>
                      <a:endParaRPr lang="ru-RU" sz="16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6,00</a:t>
                      </a:r>
                      <a:endParaRPr lang="ru-RU" sz="16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739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    Муниципальная целевая программа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«Повышение </a:t>
                      </a: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эффективности бюджетных расходов ЗАТО города Заозерска на 2013-2015 </a:t>
                      </a:r>
                      <a:r>
                        <a:rPr lang="ru-RU" sz="1600" b="0" dirty="0" smtClean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годы»</a:t>
                      </a:r>
                      <a:endParaRPr lang="ru-RU" sz="16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3 043,85</a:t>
                      </a:r>
                      <a:endParaRPr lang="ru-RU" sz="16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26782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Всего расходов:</a:t>
                      </a:r>
                      <a:endParaRPr lang="ru-RU" sz="14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46 134,66</a:t>
                      </a:r>
                      <a:endParaRPr lang="ru-RU" sz="14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129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35100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347</TotalTime>
  <Words>818</Words>
  <Application>Microsoft Office PowerPoint</Application>
  <PresentationFormat>Экран (4:3)</PresentationFormat>
  <Paragraphs>156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Городская</vt:lpstr>
      <vt:lpstr>         </vt:lpstr>
      <vt:lpstr>Что такое бюджет?</vt:lpstr>
      <vt:lpstr>Слайд 3</vt:lpstr>
      <vt:lpstr>Стадии бюджетного процесса </vt:lpstr>
      <vt:lpstr>Участие гражданина в бюджетном процессе</vt:lpstr>
      <vt:lpstr>Исполнение местного бюджета за 2012 год </vt:lpstr>
      <vt:lpstr>Итоги бюджета 2012 год </vt:lpstr>
      <vt:lpstr>Муниципальные целевые программы</vt:lpstr>
      <vt:lpstr>Слайд 9</vt:lpstr>
      <vt:lpstr>Динамика доходов и расходов бюджета </vt:lpstr>
      <vt:lpstr>Основные параметры бюджета на 2013 год (плановые назначения) </vt:lpstr>
      <vt:lpstr>Направления расходования бюджетных средств в 2013 году </vt:lpstr>
      <vt:lpstr>Структура доходов бюджета 2013 год </vt:lpstr>
      <vt:lpstr>Муниципальные целевые программы 2013  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 ЗАТО город Заозерск Мурманская область</dc:title>
  <dc:creator>Ноутбук</dc:creator>
  <cp:lastModifiedBy>fbo-svetlova</cp:lastModifiedBy>
  <cp:revision>78</cp:revision>
  <dcterms:created xsi:type="dcterms:W3CDTF">2013-10-24T10:28:02Z</dcterms:created>
  <dcterms:modified xsi:type="dcterms:W3CDTF">2019-09-03T12:51:58Z</dcterms:modified>
</cp:coreProperties>
</file>