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68" r:id="rId5"/>
    <p:sldId id="269" r:id="rId6"/>
    <p:sldId id="465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8B5C06-5814-49EF-ABE9-F2E13E596DE8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F6282-B61D-4356-840E-38CFD2B0D3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397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DF433C-91ED-4050-88FE-A245B396B5E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625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1BE98-CF0B-497C-915F-70FFC3DEFC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6F73D51-B826-4BD3-9613-4FDC6D63C6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A41CCB-F5F3-41F8-9A03-47066C325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C30BBE-D98E-4E47-8C02-A4D3255F6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833D2ED-E923-4667-AD74-37B670CA8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418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4CA320-C357-4813-95F3-A8EA3FD73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43FAC2-9637-46F3-B856-D91E56B05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64CE0A-ED54-4D50-855B-6509D3A14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DBB1EB-3918-4E63-9DD0-FF9E672C1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B5D529-EEBE-4CF4-8334-23734DD5D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633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D2EE81-2794-4B48-A02F-4E2E3684D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6EF0D3C-139E-4EE3-8853-0238AC9CD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5EE921-C88B-4942-9DE3-BE6A55FDA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768C77-FCC0-4045-BAFE-CBDC30284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8889BF-0A15-45F7-BB19-8B635EC53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038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2C72EF-1BF7-4685-981A-2AEFF5182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CE6E4A-3F7F-49C0-ABD8-6ED2FD1EFC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3C36E77-028C-45EF-A9E5-3EC05AAF30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11E1EA7-DB3E-4BBB-BC23-413AAE653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BF4403D-57AD-4F64-AB03-3D2EE9E18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DC8CC7A-7A68-4389-A6B8-0DD344E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384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FF44BE-F420-4B79-A8A8-342F659D3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5A63FD-9F57-4969-A6BA-C01FB14C7A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840C929-535B-4770-B5DA-0E4DEFA603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E56B682-AA5B-4643-A758-BE382DEEAC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4388ED8-F465-4A80-AB8D-2CA31020EE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9E7B07B-0056-40CD-AF2E-7EA0E59F9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F3CD9E8-34AD-410C-B21C-22F2BFF31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F060E0B-850F-4CB9-9F46-77B7D258E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466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37BFDE-00EC-4F7E-9B52-C20A1C378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2A54D7E-7C00-4000-AD23-562C9A504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6F519B3-9704-43AD-9066-0CCFB428C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AE90384-C04A-46F5-9CDE-38256B8BF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186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A56AC9B-57D4-4673-AFAA-F1B0E76C9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6921BE2-001D-4FAE-B0E2-BE63E9095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8DF0164-DF13-4F05-AC8D-35C47CEFC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636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AEA950-7333-4BCE-B6EA-F85F19A6E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B14676-DF92-41E6-B653-64824E736F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2D4FF5D-429C-41B5-A70A-AB6392D07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E192708-6B44-453C-ABFC-B6B1B0E0A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85EB5B5-E0F7-4D56-8384-B9BB77646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2BB86F-029B-4EA3-AB1E-F784EB739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747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1019AA-CC32-45A3-92C5-45CC32846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622F057-35C5-41A5-B453-4C38689E48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7C49B43-E5FE-46BE-A6B0-8922CFC52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B16388F-10F1-44D1-BD42-2D5969E5E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D50E28-C0C0-42B2-9C97-24C90172C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BA5415B-0F4E-44F4-ABD3-23449B713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099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50CBE9-C63A-4CBC-A794-14BB13DEA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8F8F68F-0257-420E-9CF7-4FA4ABCC2E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74E0F0-E4E5-4E92-821E-6535FA7D0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07E15A7-931C-4170-BAA3-7F08B818B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899745-AFC8-4396-BBAE-2413B14F3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397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1AF5B5E-B660-49BC-B4EB-F8F3D9441D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285164B-B938-4752-9CF9-2EE9A38EE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F9E94A-EFB1-4E9C-B52E-1D85021D7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5F9AD0-5A9B-40C1-AB36-F7CDE089E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763EA8-9033-479E-9898-A6ABBD80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934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3309A8-08F3-4909-ABE3-680CC1862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44929E-A3FA-4BD8-9D5C-38800DF5F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FA82E3-65DA-43C7-AC07-5C62AAF04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8213D-090E-4DDA-94AB-3908D7D35C2F}" type="datetimeFigureOut">
              <a:rPr lang="ru-RU" smtClean="0"/>
              <a:t>18.06.2026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99512C-FB8F-4DFE-ACC5-43E3718835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24C0D7-F03C-4F45-A885-FFB7566C9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4CFC2-8187-480B-98DC-2F22915D0F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966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5BB15D0-97FA-47BF-AD9F-0D50D1CFC6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4222" y="4280596"/>
            <a:ext cx="9899825" cy="1843229"/>
          </a:xfrm>
        </p:spPr>
        <p:txBody>
          <a:bodyPr>
            <a:noAutofit/>
          </a:bodyPr>
          <a:lstStyle/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ТЕПЛОСНАБЖЕНИЯ</a:t>
            </a:r>
          </a:p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</a:t>
            </a:r>
          </a:p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ГОРОД ЗАОЗЕРСК МУРМАНСКОЙ ОБЛАСТИ</a:t>
            </a:r>
          </a:p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ПЕРИОД ДО 2035 ГОДА</a:t>
            </a:r>
          </a:p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(АКТУАЛИЗАЦИЯ </a:t>
            </a:r>
            <a:r>
              <a:rPr lang="ru-RU" sz="180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2027 ГОД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9A99C4A-8BDB-4751-8622-B37264C8702D}"/>
              </a:ext>
            </a:extLst>
          </p:cNvPr>
          <p:cNvSpPr/>
          <p:nvPr/>
        </p:nvSpPr>
        <p:spPr>
          <a:xfrm>
            <a:off x="0" y="3056776"/>
            <a:ext cx="12192000" cy="14277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ef82371b-363d-43bc-be44-2ac86dd36660@uwca">
            <a:extLst>
              <a:ext uri="{FF2B5EF4-FFF2-40B4-BE49-F238E27FC236}">
                <a16:creationId xmlns:a16="http://schemas.microsoft.com/office/drawing/2014/main" id="{81E932C1-18B2-4751-9105-DDD27674A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55" y="4154460"/>
            <a:ext cx="17621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2d8b1c0e-12f3-4975-88b8-75e0e17cce10@uwca">
            <a:extLst>
              <a:ext uri="{FF2B5EF4-FFF2-40B4-BE49-F238E27FC236}">
                <a16:creationId xmlns:a16="http://schemas.microsoft.com/office/drawing/2014/main" id="{3702530B-963E-444A-919F-ED9D70C8F7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33" b="20002"/>
          <a:stretch/>
        </p:blipFill>
        <p:spPr bwMode="auto">
          <a:xfrm>
            <a:off x="0" y="0"/>
            <a:ext cx="12187237" cy="3052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118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49304979-A04D-4C56-85AC-36DB7771503D}"/>
              </a:ext>
            </a:extLst>
          </p:cNvPr>
          <p:cNvSpPr/>
          <p:nvPr/>
        </p:nvSpPr>
        <p:spPr>
          <a:xfrm>
            <a:off x="4077286" y="1602581"/>
            <a:ext cx="4431323" cy="10785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B6F3BDA-A209-4687-88DB-873EDA9075DB}"/>
              </a:ext>
            </a:extLst>
          </p:cNvPr>
          <p:cNvSpPr/>
          <p:nvPr/>
        </p:nvSpPr>
        <p:spPr>
          <a:xfrm>
            <a:off x="1020225" y="989467"/>
            <a:ext cx="11171775" cy="56154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solidFill>
              <a:srgbClr val="E6E7E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Roboto" pitchFamily="2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E4E4A-C33A-473E-A3E5-469B063A9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389" y="937857"/>
            <a:ext cx="10515600" cy="652442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внесению изменений в Схему ТС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9F10CC-A81B-4555-B9E1-9BBC74D96B1A}"/>
              </a:ext>
            </a:extLst>
          </p:cNvPr>
          <p:cNvSpPr txBox="1"/>
          <p:nvPr/>
        </p:nvSpPr>
        <p:spPr>
          <a:xfrm>
            <a:off x="4077286" y="1717933"/>
            <a:ext cx="4431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«МЭС»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01ED70-2B5B-4287-BAEB-303D8F5DF0BC}"/>
              </a:ext>
            </a:extLst>
          </p:cNvPr>
          <p:cNvSpPr txBox="1"/>
          <p:nvPr/>
        </p:nvSpPr>
        <p:spPr>
          <a:xfrm>
            <a:off x="423081" y="2681087"/>
            <a:ext cx="115474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Актуализация данных по источникам тепловой энергии и тепловым сетям.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Актуализация прогноза спроса на тепловую энергию.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Внесение изменений по балансам тепловой мощности и тепловой нагрузки котельной № 483 на 2025 год и на перспективу 2026-2035 гг.;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Внесение изменений на 2026-2035 годы в объёмы полезного отпуска тепловой энергии от котельной № 483 из сети потребителям.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Внесение изменений в мастер-план.</a:t>
            </a:r>
          </a:p>
          <a:p>
            <a:pPr lvl="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Утверждение мероприятий в сфере теплоснабжения на 2026-2035 годы.</a:t>
            </a:r>
          </a:p>
        </p:txBody>
      </p:sp>
    </p:spTree>
    <p:extLst>
      <p:ext uri="{BB962C8B-B14F-4D97-AF65-F5344CB8AC3E}">
        <p14:creationId xmlns:p14="http://schemas.microsoft.com/office/powerpoint/2010/main" val="2869301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B6F3BDA-A209-4687-88DB-873EDA9075DB}"/>
              </a:ext>
            </a:extLst>
          </p:cNvPr>
          <p:cNvSpPr/>
          <p:nvPr/>
        </p:nvSpPr>
        <p:spPr>
          <a:xfrm>
            <a:off x="1020225" y="989467"/>
            <a:ext cx="11171775" cy="56154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solidFill>
              <a:srgbClr val="E6E7E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Roboto" pitchFamily="2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1E4E4A-C33A-473E-A3E5-469B063A9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881" y="952650"/>
            <a:ext cx="10515600" cy="652442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 для актуализации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9F10CC-A81B-4555-B9E1-9BBC74D96B1A}"/>
              </a:ext>
            </a:extLst>
          </p:cNvPr>
          <p:cNvSpPr txBox="1"/>
          <p:nvPr/>
        </p:nvSpPr>
        <p:spPr>
          <a:xfrm>
            <a:off x="3362733" y="1832597"/>
            <a:ext cx="60795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C8D3A0D7-663E-446A-881D-DE20E72127FC}"/>
              </a:ext>
            </a:extLst>
          </p:cNvPr>
          <p:cNvGrpSpPr/>
          <p:nvPr/>
        </p:nvGrpSpPr>
        <p:grpSpPr>
          <a:xfrm>
            <a:off x="1454881" y="1795902"/>
            <a:ext cx="2435811" cy="4439489"/>
            <a:chOff x="1565" y="0"/>
            <a:chExt cx="2435811" cy="4439489"/>
          </a:xfrm>
        </p:grpSpPr>
        <p:sp>
          <p:nvSpPr>
            <p:cNvPr id="18" name="Прямоугольник: скругленные углы 17">
              <a:extLst>
                <a:ext uri="{FF2B5EF4-FFF2-40B4-BE49-F238E27FC236}">
                  <a16:creationId xmlns:a16="http://schemas.microsoft.com/office/drawing/2014/main" id="{5CD2C329-2BA2-4E0F-B4E4-AD543F590C95}"/>
                </a:ext>
              </a:extLst>
            </p:cNvPr>
            <p:cNvSpPr/>
            <p:nvPr/>
          </p:nvSpPr>
          <p:spPr>
            <a:xfrm>
              <a:off x="1565" y="0"/>
              <a:ext cx="2435811" cy="443948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Прямоугольник: скругленные углы 4">
              <a:extLst>
                <a:ext uri="{FF2B5EF4-FFF2-40B4-BE49-F238E27FC236}">
                  <a16:creationId xmlns:a16="http://schemas.microsoft.com/office/drawing/2014/main" id="{360E2276-23DC-404C-B155-1FFDB72E0DAB}"/>
                </a:ext>
              </a:extLst>
            </p:cNvPr>
            <p:cNvSpPr txBox="1"/>
            <p:nvPr/>
          </p:nvSpPr>
          <p:spPr>
            <a:xfrm>
              <a:off x="1565" y="1775795"/>
              <a:ext cx="2435811" cy="17757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None/>
              </a:pPr>
              <a:r>
                <a:rPr lang="ru-RU" sz="1500" kern="1200">
                  <a:latin typeface="Times New Roman" panose="02020603050405020304" pitchFamily="18" charset="0"/>
                  <a:cs typeface="Times New Roman" panose="02020603050405020304" pitchFamily="18" charset="0"/>
                </a:rPr>
                <a:t>Федеральный закон от 27.07.2010 № 190 О теплоснабжении"</a:t>
              </a:r>
            </a:p>
          </p:txBody>
        </p:sp>
      </p:grpSp>
      <p:sp>
        <p:nvSpPr>
          <p:cNvPr id="20" name="Овал 19">
            <a:extLst>
              <a:ext uri="{FF2B5EF4-FFF2-40B4-BE49-F238E27FC236}">
                <a16:creationId xmlns:a16="http://schemas.microsoft.com/office/drawing/2014/main" id="{53429146-A68B-4EB0-BAB5-262C909097A0}"/>
              </a:ext>
            </a:extLst>
          </p:cNvPr>
          <p:cNvSpPr/>
          <p:nvPr/>
        </p:nvSpPr>
        <p:spPr>
          <a:xfrm>
            <a:off x="1933611" y="2214217"/>
            <a:ext cx="1478349" cy="1478349"/>
          </a:xfrm>
          <a:prstGeom prst="ellipse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5000" r="-4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2E5DC600-14AF-4709-B6F8-500C4FFE4974}"/>
              </a:ext>
            </a:extLst>
          </p:cNvPr>
          <p:cNvGrpSpPr/>
          <p:nvPr/>
        </p:nvGrpSpPr>
        <p:grpSpPr>
          <a:xfrm>
            <a:off x="4008747" y="1795902"/>
            <a:ext cx="2435811" cy="4439489"/>
            <a:chOff x="2510451" y="0"/>
            <a:chExt cx="2435811" cy="4439489"/>
          </a:xfrm>
        </p:grpSpPr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id="{5EFF15FE-E6B0-41DE-81BB-6C940AF8E50F}"/>
                </a:ext>
              </a:extLst>
            </p:cNvPr>
            <p:cNvSpPr/>
            <p:nvPr/>
          </p:nvSpPr>
          <p:spPr>
            <a:xfrm>
              <a:off x="2510451" y="0"/>
              <a:ext cx="2435811" cy="443948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Прямоугольник: скругленные углы 4">
              <a:extLst>
                <a:ext uri="{FF2B5EF4-FFF2-40B4-BE49-F238E27FC236}">
                  <a16:creationId xmlns:a16="http://schemas.microsoft.com/office/drawing/2014/main" id="{426E73D8-4220-49FD-A959-52BFA3C48222}"/>
                </a:ext>
              </a:extLst>
            </p:cNvPr>
            <p:cNvSpPr txBox="1"/>
            <p:nvPr/>
          </p:nvSpPr>
          <p:spPr>
            <a:xfrm>
              <a:off x="2510451" y="1775795"/>
              <a:ext cx="2435811" cy="17757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Постановление Правительства РФ от 22.02.2012 №154</a:t>
              </a:r>
              <a:r>
                <a:rPr lang="en-US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«О Требованиях к схеме теплоснабжения»</a:t>
              </a:r>
            </a:p>
          </p:txBody>
        </p:sp>
      </p:grpSp>
      <p:sp>
        <p:nvSpPr>
          <p:cNvPr id="25" name="Овал 24">
            <a:extLst>
              <a:ext uri="{FF2B5EF4-FFF2-40B4-BE49-F238E27FC236}">
                <a16:creationId xmlns:a16="http://schemas.microsoft.com/office/drawing/2014/main" id="{FCC2622A-1CDB-484E-B65C-3B1FE6883CF0}"/>
              </a:ext>
            </a:extLst>
          </p:cNvPr>
          <p:cNvSpPr/>
          <p:nvPr/>
        </p:nvSpPr>
        <p:spPr>
          <a:xfrm>
            <a:off x="4487477" y="2170413"/>
            <a:ext cx="1478349" cy="1478349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000" r="-9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3F8108E3-1AF7-4233-A876-C5CDB4B859BB}"/>
              </a:ext>
            </a:extLst>
          </p:cNvPr>
          <p:cNvGrpSpPr/>
          <p:nvPr/>
        </p:nvGrpSpPr>
        <p:grpSpPr>
          <a:xfrm>
            <a:off x="6577828" y="1795902"/>
            <a:ext cx="2435811" cy="4439489"/>
            <a:chOff x="5019337" y="0"/>
            <a:chExt cx="2435811" cy="4439489"/>
          </a:xfrm>
        </p:grpSpPr>
        <p:sp>
          <p:nvSpPr>
            <p:cNvPr id="27" name="Прямоугольник: скругленные углы 26">
              <a:extLst>
                <a:ext uri="{FF2B5EF4-FFF2-40B4-BE49-F238E27FC236}">
                  <a16:creationId xmlns:a16="http://schemas.microsoft.com/office/drawing/2014/main" id="{CA3350F5-EF19-4AAF-9ED5-7C8AE5402065}"/>
                </a:ext>
              </a:extLst>
            </p:cNvPr>
            <p:cNvSpPr/>
            <p:nvPr/>
          </p:nvSpPr>
          <p:spPr>
            <a:xfrm>
              <a:off x="5019337" y="0"/>
              <a:ext cx="2435811" cy="443948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рямоугольник: скругленные углы 4">
              <a:extLst>
                <a:ext uri="{FF2B5EF4-FFF2-40B4-BE49-F238E27FC236}">
                  <a16:creationId xmlns:a16="http://schemas.microsoft.com/office/drawing/2014/main" id="{235EE353-8685-4082-870A-B54D3CCA226E}"/>
                </a:ext>
              </a:extLst>
            </p:cNvPr>
            <p:cNvSpPr txBox="1"/>
            <p:nvPr/>
          </p:nvSpPr>
          <p:spPr>
            <a:xfrm>
              <a:off x="5019337" y="1775795"/>
              <a:ext cx="2435811" cy="17757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ru-RU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Федеральный закон от 06.10.2003 №131 </a:t>
              </a:r>
            </a:p>
            <a:p>
              <a:pPr algn="ctr"/>
              <a:r>
                <a:rPr lang="ru-RU" sz="16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«Об общих принципах местного самоуправления»</a:t>
              </a:r>
            </a:p>
          </p:txBody>
        </p:sp>
      </p:grpSp>
      <p:sp>
        <p:nvSpPr>
          <p:cNvPr id="29" name="Овал 28">
            <a:extLst>
              <a:ext uri="{FF2B5EF4-FFF2-40B4-BE49-F238E27FC236}">
                <a16:creationId xmlns:a16="http://schemas.microsoft.com/office/drawing/2014/main" id="{ED5DDFE2-CD44-47E2-810B-B9358A7FFB1E}"/>
              </a:ext>
            </a:extLst>
          </p:cNvPr>
          <p:cNvSpPr/>
          <p:nvPr/>
        </p:nvSpPr>
        <p:spPr>
          <a:xfrm>
            <a:off x="7056558" y="2186540"/>
            <a:ext cx="1478349" cy="1478349"/>
          </a:xfrm>
          <a:prstGeom prst="ellipse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2000" r="-4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38038829-48E0-4956-8BAF-249507649B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7659" y="2596929"/>
            <a:ext cx="2720081" cy="272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935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B6F3BDA-A209-4687-88DB-873EDA9075DB}"/>
              </a:ext>
            </a:extLst>
          </p:cNvPr>
          <p:cNvSpPr/>
          <p:nvPr/>
        </p:nvSpPr>
        <p:spPr>
          <a:xfrm>
            <a:off x="1020225" y="903714"/>
            <a:ext cx="11171775" cy="67160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solidFill>
              <a:srgbClr val="E6E7E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Roboto" pitchFamily="2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810B9FB4-60FE-45C6-8A15-92C6F2C6C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996776" y="903714"/>
            <a:ext cx="11171775" cy="697456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мероприятий</a:t>
            </a:r>
          </a:p>
        </p:txBody>
      </p:sp>
      <p:sp>
        <p:nvSpPr>
          <p:cNvPr id="11" name="Прямоугольник: скругленные углы 14">
            <a:extLst>
              <a:ext uri="{FF2B5EF4-FFF2-40B4-BE49-F238E27FC236}">
                <a16:creationId xmlns:a16="http://schemas.microsoft.com/office/drawing/2014/main" id="{77B97A3F-0B5C-4451-A64A-0E9120596B18}"/>
              </a:ext>
            </a:extLst>
          </p:cNvPr>
          <p:cNvSpPr/>
          <p:nvPr/>
        </p:nvSpPr>
        <p:spPr>
          <a:xfrm>
            <a:off x="996776" y="1601171"/>
            <a:ext cx="11195224" cy="4469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Капитальный ремонт тепловых сетей горячего водоснабжения от котельной Теплоцентраль-483 г. Заозерск 2,55 км.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Разработка проекта, монтаж и пусконаладка систем автоматизации и диспетчеризации.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962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B6F3BDA-A209-4687-88DB-873EDA9075DB}"/>
              </a:ext>
            </a:extLst>
          </p:cNvPr>
          <p:cNvSpPr/>
          <p:nvPr/>
        </p:nvSpPr>
        <p:spPr>
          <a:xfrm>
            <a:off x="1020225" y="903713"/>
            <a:ext cx="11171775" cy="61045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solidFill>
              <a:srgbClr val="E6E7E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Roboto" pitchFamily="2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790724-CD1E-4D10-A5B2-F0602F851607}"/>
              </a:ext>
            </a:extLst>
          </p:cNvPr>
          <p:cNvSpPr txBox="1"/>
          <p:nvPr/>
        </p:nvSpPr>
        <p:spPr>
          <a:xfrm>
            <a:off x="1029745" y="918291"/>
            <a:ext cx="11171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затраты теплоснабжения с актуализацией на 2026 год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 descr="Изображение выглядит как визитка&#10;&#10;Описание создано автоматически">
            <a:extLst>
              <a:ext uri="{FF2B5EF4-FFF2-40B4-BE49-F238E27FC236}">
                <a16:creationId xmlns:a16="http://schemas.microsoft.com/office/drawing/2014/main" id="{9CD541F6-EE8C-42E2-A488-63880342E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745" y="2195801"/>
            <a:ext cx="3185808" cy="3185808"/>
          </a:xfrm>
          <a:prstGeom prst="rect">
            <a:avLst/>
          </a:prstGeom>
        </p:spPr>
      </p:pic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557F7948-E5ED-479C-ABA2-D66E8C943FA5}"/>
              </a:ext>
            </a:extLst>
          </p:cNvPr>
          <p:cNvSpPr/>
          <p:nvPr/>
        </p:nvSpPr>
        <p:spPr>
          <a:xfrm>
            <a:off x="4215553" y="2770568"/>
            <a:ext cx="7859905" cy="21069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потребность в финансировании проектов на расчетный период (до 2035 года) составляет </a:t>
            </a:r>
            <a:r>
              <a:rPr lang="ru-RU" sz="2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279 </a:t>
            </a:r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064 тыс. руб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из них: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 источникам тепловой энергии – </a:t>
            </a:r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10 500</a:t>
            </a:r>
            <a:r>
              <a:rPr lang="en-US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 тепловым сетям –</a:t>
            </a:r>
            <a:r>
              <a:rPr lang="ru-RU" sz="2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268 564 тыс. руб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2953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A144C96-EA72-4493-A5CD-2642B5C7B568}"/>
              </a:ext>
            </a:extLst>
          </p:cNvPr>
          <p:cNvSpPr/>
          <p:nvPr/>
        </p:nvSpPr>
        <p:spPr>
          <a:xfrm>
            <a:off x="1041330" y="3727806"/>
            <a:ext cx="111601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5940425" algn="r"/>
              </a:tabLst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ООО «</a:t>
            </a:r>
            <a:r>
              <a:rPr kumimoji="0" lang="ru-RU" altLang="ru-RU" sz="20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Объединениеэнергоменеджмента»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5940425" algn="r"/>
              </a:tabLst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197227, г. Санкт-Петербург,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970213" algn="ctr"/>
                <a:tab pos="5940425" algn="r"/>
              </a:tabLst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Комендантский пр-т 4,</a:t>
            </a:r>
            <a:r>
              <a:rPr kumimoji="0" lang="en-US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лит. А, оф. 407, 422, 515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5940425" algn="r"/>
              </a:tabLst>
              <a:defRPr/>
            </a:pP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Тел: +7 (812) 449-03-16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ctr"/>
                <a:tab pos="5940425" algn="r"/>
              </a:tabLst>
              <a:defRPr/>
            </a:pPr>
            <a:r>
              <a:rPr kumimoji="0" lang="ru-RU" altLang="ru-RU" sz="2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</a:t>
            </a:r>
            <a:r>
              <a:rPr kumimoji="0" lang="ru-RU" altLang="ru-RU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alt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sale-</a:t>
            </a:r>
            <a:r>
              <a:rPr lang="en-US" alt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otdel</a:t>
            </a:r>
            <a:r>
              <a:rPr lang="ru-RU" alt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@</a:t>
            </a:r>
            <a:r>
              <a:rPr lang="en-US" alt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yandex</a:t>
            </a:r>
            <a:r>
              <a:rPr lang="ru-RU" alt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altLang="ru-RU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endParaRPr kumimoji="0" lang="ru-RU" altLang="ru-RU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50BFB13-2CCC-4686-87B7-C7D26AB0EF62}"/>
              </a:ext>
            </a:extLst>
          </p:cNvPr>
          <p:cNvSpPr/>
          <p:nvPr/>
        </p:nvSpPr>
        <p:spPr>
          <a:xfrm>
            <a:off x="981075" y="645213"/>
            <a:ext cx="11169361" cy="470657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solidFill>
              <a:srgbClr val="E6E7E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30478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281</Words>
  <Application>Microsoft Office PowerPoint</Application>
  <PresentationFormat>Широкоэкранный</PresentationFormat>
  <Paragraphs>32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Предложения по внесению изменений в Схему ТС</vt:lpstr>
      <vt:lpstr>Основание для актуализации</vt:lpstr>
      <vt:lpstr>Программа мероприятий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Ноутбук</dc:creator>
  <cp:lastModifiedBy>Пользователь Windows</cp:lastModifiedBy>
  <cp:revision>73</cp:revision>
  <dcterms:created xsi:type="dcterms:W3CDTF">2020-04-27T08:17:34Z</dcterms:created>
  <dcterms:modified xsi:type="dcterms:W3CDTF">2026-06-18T07:35:35Z</dcterms:modified>
</cp:coreProperties>
</file>