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9" r:id="rId3"/>
    <p:sldId id="257" r:id="rId4"/>
  </p:sldIdLst>
  <p:sldSz cx="9144000" cy="6858000" type="screen4x3"/>
  <p:notesSz cx="6797675" cy="9926638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92D05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—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D5ABB26-0587-4C30-8999-92F81FD0307C}" styleName="Нет стиля, нет сетки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06" d="100"/>
          <a:sy n="106" d="100"/>
        </p:scale>
        <p:origin x="786" y="10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slide" Target="slides/slide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07.03.2022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07.03.2022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07.03.2022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07.03.2022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07.03.2022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07.03.2022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07.03.2022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07.03.2022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07.03.2022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07.03.2022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07.03.2022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106E36-FD25-4E2D-B0AA-010F637433A0}" type="datetimeFigureOut">
              <a:rPr lang="ru-RU" smtClean="0"/>
              <a:pPr/>
              <a:t>07.03.2022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hyperlink" Target="http://www.cpmss.ru/" TargetMode="Externa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Скругленный прямоугольник 3"/>
          <p:cNvSpPr/>
          <p:nvPr/>
        </p:nvSpPr>
        <p:spPr>
          <a:xfrm>
            <a:off x="899592" y="260648"/>
            <a:ext cx="7272808" cy="648072"/>
          </a:xfrm>
          <a:prstGeom prst="roundRect">
            <a:avLst/>
          </a:prstGeom>
          <a:solidFill>
            <a:srgbClr val="92D050">
              <a:alpha val="35000"/>
            </a:srgbClr>
          </a:solidFill>
          <a:ln>
            <a:solidFill>
              <a:schemeClr val="accent3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600" b="1" dirty="0" smtClean="0">
                <a:solidFill>
                  <a:schemeClr val="tx1"/>
                </a:solidFill>
                <a:latin typeface="Comic Sans MS" pitchFamily="66" charset="0"/>
              </a:rPr>
              <a:t>Если Вы решили принять ребенка в семью, </a:t>
            </a:r>
          </a:p>
          <a:p>
            <a:pPr algn="ctr"/>
            <a:r>
              <a:rPr lang="ru-RU" sz="1600" b="1" dirty="0" smtClean="0">
                <a:solidFill>
                  <a:schemeClr val="tx1"/>
                </a:solidFill>
                <a:latin typeface="Comic Sans MS" pitchFamily="66" charset="0"/>
              </a:rPr>
              <a:t>Вам необходимо:</a:t>
            </a:r>
            <a:endParaRPr lang="ru-RU" sz="1600" b="1" dirty="0">
              <a:solidFill>
                <a:schemeClr val="tx1"/>
              </a:solidFill>
              <a:latin typeface="Comic Sans MS" pitchFamily="66" charset="0"/>
            </a:endParaRPr>
          </a:p>
        </p:txBody>
      </p:sp>
      <p:sp>
        <p:nvSpPr>
          <p:cNvPr id="5" name="Скругленный прямоугольник 4"/>
          <p:cNvSpPr/>
          <p:nvPr/>
        </p:nvSpPr>
        <p:spPr>
          <a:xfrm>
            <a:off x="179512" y="1124744"/>
            <a:ext cx="2808312" cy="4536504"/>
          </a:xfrm>
          <a:prstGeom prst="roundRect">
            <a:avLst/>
          </a:prstGeom>
          <a:solidFill>
            <a:srgbClr val="92D050">
              <a:alpha val="35000"/>
            </a:srgbClr>
          </a:solidFill>
          <a:ln>
            <a:solidFill>
              <a:schemeClr val="accent3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0" tIns="0" rIns="0" bIns="0" rtlCol="0" anchor="ctr"/>
          <a:lstStyle/>
          <a:p>
            <a:pPr algn="ctr" defTabSz="342900"/>
            <a:r>
              <a:rPr lang="ru-RU" sz="105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Подать в орган опеки и попечительства по месту жительства заявление с просьбой выдать заключение о возможности быть усыновителем или опекуном (попечителем), с приложением документов в соответствии с требованиями законодательства:</a:t>
            </a:r>
          </a:p>
          <a:p>
            <a:pPr algn="ctr" defTabSz="342900">
              <a:lnSpc>
                <a:spcPct val="70000"/>
              </a:lnSpc>
            </a:pPr>
            <a:endParaRPr lang="ru-RU" sz="1050" dirty="0" smtClean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  <a:p>
            <a:pPr defTabSz="342900">
              <a:spcBef>
                <a:spcPts val="500"/>
              </a:spcBef>
              <a:buFont typeface="Wingdings" pitchFamily="2" charset="2"/>
              <a:buChar char="ü"/>
              <a:tabLst>
                <a:tab pos="180975" algn="l"/>
              </a:tabLst>
            </a:pPr>
            <a:r>
              <a:rPr lang="ru-RU" sz="105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краткая автобиография гражданина, выразившего желание стать усыновителем/опекуном (попечителем);</a:t>
            </a:r>
          </a:p>
          <a:p>
            <a:pPr defTabSz="342900">
              <a:spcBef>
                <a:spcPts val="500"/>
              </a:spcBef>
              <a:buFont typeface="Wingdings" pitchFamily="2" charset="2"/>
              <a:buChar char="ü"/>
              <a:tabLst>
                <a:tab pos="180975" algn="l"/>
              </a:tabLst>
            </a:pPr>
            <a:r>
              <a:rPr lang="ru-RU" sz="105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справка о доходах с места работы;</a:t>
            </a:r>
          </a:p>
          <a:p>
            <a:pPr defTabSz="342900">
              <a:spcBef>
                <a:spcPts val="500"/>
              </a:spcBef>
              <a:buFont typeface="Wingdings" pitchFamily="2" charset="2"/>
              <a:buChar char="ü"/>
              <a:tabLst>
                <a:tab pos="180975" algn="l"/>
              </a:tabLst>
            </a:pPr>
            <a:r>
              <a:rPr lang="ru-RU" sz="105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заключение о результатах медицинского освидетельствования;</a:t>
            </a:r>
          </a:p>
          <a:p>
            <a:pPr defTabSz="342900">
              <a:spcBef>
                <a:spcPts val="500"/>
              </a:spcBef>
              <a:buFont typeface="Wingdings" pitchFamily="2" charset="2"/>
              <a:buChar char="ü"/>
              <a:tabLst>
                <a:tab pos="180975" algn="l"/>
              </a:tabLst>
            </a:pPr>
            <a:r>
              <a:rPr lang="ru-RU" sz="105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копия свидетельства о браке;</a:t>
            </a:r>
          </a:p>
          <a:p>
            <a:pPr defTabSz="342900">
              <a:spcBef>
                <a:spcPts val="500"/>
              </a:spcBef>
              <a:buFont typeface="Wingdings" pitchFamily="2" charset="2"/>
              <a:buChar char="ü"/>
              <a:tabLst>
                <a:tab pos="180975" algn="l"/>
              </a:tabLst>
            </a:pPr>
            <a:r>
              <a:rPr lang="ru-RU" sz="105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письменное согласие всех совершеннолетних членов семьи, а также детей, достигших 10-летнего возраста на принятие ребенка в семью;</a:t>
            </a:r>
          </a:p>
          <a:p>
            <a:pPr defTabSz="342900">
              <a:spcBef>
                <a:spcPts val="500"/>
              </a:spcBef>
              <a:buFont typeface="Wingdings" pitchFamily="2" charset="2"/>
              <a:buChar char="ü"/>
              <a:tabLst>
                <a:tab pos="180975" algn="l"/>
              </a:tabLst>
            </a:pPr>
            <a:r>
              <a:rPr lang="ru-RU" sz="105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копия свидетельства о прохождении подготовки  лиц, желающих принять на воспитание в свою семью ребенка, оставшегося без попечения родителей.</a:t>
            </a:r>
          </a:p>
        </p:txBody>
      </p:sp>
      <p:grpSp>
        <p:nvGrpSpPr>
          <p:cNvPr id="25" name="Группа 24"/>
          <p:cNvGrpSpPr/>
          <p:nvPr/>
        </p:nvGrpSpPr>
        <p:grpSpPr>
          <a:xfrm>
            <a:off x="6948264" y="1124744"/>
            <a:ext cx="2016224" cy="2448272"/>
            <a:chOff x="6948264" y="1124744"/>
            <a:chExt cx="2016224" cy="2448272"/>
          </a:xfrm>
        </p:grpSpPr>
        <p:sp>
          <p:nvSpPr>
            <p:cNvPr id="9" name="Скругленный прямоугольник 8"/>
            <p:cNvSpPr/>
            <p:nvPr/>
          </p:nvSpPr>
          <p:spPr>
            <a:xfrm>
              <a:off x="6948264" y="1124744"/>
              <a:ext cx="2016224" cy="1008112"/>
            </a:xfrm>
            <a:prstGeom prst="roundRect">
              <a:avLst/>
            </a:prstGeom>
            <a:solidFill>
              <a:srgbClr val="92D050">
                <a:alpha val="35000"/>
              </a:srgbClr>
            </a:solidFill>
            <a:ln>
              <a:solidFill>
                <a:schemeClr val="accent3">
                  <a:lumMod val="60000"/>
                  <a:lumOff val="4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lIns="0" tIns="0" rIns="0" bIns="0" rtlCol="0" anchor="ctr"/>
            <a:lstStyle/>
            <a:p>
              <a:pPr algn="ctr" defTabSz="342900"/>
              <a:r>
                <a:rPr lang="ru-RU" sz="1050" dirty="0" smtClean="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rPr>
                <a:t>При получении заключения о невозможности быть усыновителем или опекуном (попечителем)  с указанием причин отказа</a:t>
              </a:r>
            </a:p>
          </p:txBody>
        </p:sp>
        <p:sp>
          <p:nvSpPr>
            <p:cNvPr id="10" name="Стрелка вниз 9"/>
            <p:cNvSpPr/>
            <p:nvPr/>
          </p:nvSpPr>
          <p:spPr>
            <a:xfrm>
              <a:off x="7956376" y="2204864"/>
              <a:ext cx="144016" cy="180000"/>
            </a:xfrm>
            <a:prstGeom prst="downArrow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11" name="Скругленный прямоугольник 10"/>
            <p:cNvSpPr/>
            <p:nvPr/>
          </p:nvSpPr>
          <p:spPr>
            <a:xfrm>
              <a:off x="7164288" y="2492896"/>
              <a:ext cx="1728192" cy="1080120"/>
            </a:xfrm>
            <a:prstGeom prst="roundRect">
              <a:avLst/>
            </a:prstGeom>
            <a:solidFill>
              <a:srgbClr val="92D050">
                <a:alpha val="35000"/>
              </a:srgbClr>
            </a:solidFill>
            <a:ln>
              <a:solidFill>
                <a:schemeClr val="accent3">
                  <a:lumMod val="60000"/>
                  <a:lumOff val="4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lIns="0" tIns="0" rIns="0" bIns="0" rtlCol="0" anchor="ctr"/>
            <a:lstStyle/>
            <a:p>
              <a:pPr algn="ctr" defTabSz="342900"/>
              <a:r>
                <a:rPr lang="ru-RU" sz="1050" dirty="0" smtClean="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rPr>
                <a:t>При несогласии с решением органа опеки и попечительства обжаловать его в судебном порядке</a:t>
              </a:r>
            </a:p>
          </p:txBody>
        </p:sp>
      </p:grpSp>
      <p:sp>
        <p:nvSpPr>
          <p:cNvPr id="19" name="Скругленный прямоугольник 18"/>
          <p:cNvSpPr/>
          <p:nvPr/>
        </p:nvSpPr>
        <p:spPr>
          <a:xfrm>
            <a:off x="5220072" y="2924944"/>
            <a:ext cx="1728192" cy="1296144"/>
          </a:xfrm>
          <a:prstGeom prst="roundRect">
            <a:avLst/>
          </a:prstGeom>
          <a:solidFill>
            <a:srgbClr val="92D050">
              <a:alpha val="35000"/>
            </a:srgbClr>
          </a:solidFill>
          <a:ln>
            <a:solidFill>
              <a:schemeClr val="accent3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0" tIns="0" rIns="0" bIns="0" rtlCol="0" anchor="ctr"/>
          <a:lstStyle/>
          <a:p>
            <a:pPr algn="ctr" defTabSz="342900"/>
            <a:r>
              <a:rPr lang="ru-RU" sz="105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Продолжить поиски, обратившись  в любой орган опеки и попечительства, к региональному или федеральному операторам</a:t>
            </a:r>
          </a:p>
        </p:txBody>
      </p:sp>
      <p:grpSp>
        <p:nvGrpSpPr>
          <p:cNvPr id="24" name="Группа 23"/>
          <p:cNvGrpSpPr/>
          <p:nvPr/>
        </p:nvGrpSpPr>
        <p:grpSpPr>
          <a:xfrm>
            <a:off x="3059832" y="1196752"/>
            <a:ext cx="4248472" cy="5544616"/>
            <a:chOff x="3059832" y="1196752"/>
            <a:chExt cx="4248472" cy="5544616"/>
          </a:xfrm>
        </p:grpSpPr>
        <p:sp>
          <p:nvSpPr>
            <p:cNvPr id="6" name="Скругленный прямоугольник 5"/>
            <p:cNvSpPr/>
            <p:nvPr/>
          </p:nvSpPr>
          <p:spPr>
            <a:xfrm>
              <a:off x="3347864" y="1196752"/>
              <a:ext cx="3240360" cy="504056"/>
            </a:xfrm>
            <a:prstGeom prst="roundRect">
              <a:avLst/>
            </a:prstGeom>
            <a:solidFill>
              <a:srgbClr val="92D050">
                <a:alpha val="35000"/>
              </a:srgbClr>
            </a:solidFill>
            <a:ln>
              <a:solidFill>
                <a:schemeClr val="accent3">
                  <a:lumMod val="60000"/>
                  <a:lumOff val="4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lIns="0" tIns="0" rIns="0" bIns="0" rtlCol="0" anchor="ctr"/>
            <a:lstStyle/>
            <a:p>
              <a:pPr algn="ctr" defTabSz="342900"/>
              <a:r>
                <a:rPr lang="ru-RU" sz="1050" dirty="0" smtClean="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rPr>
                <a:t>Получить заключение о возможности быть усыновителем или опекуном (попечителем) </a:t>
              </a:r>
            </a:p>
          </p:txBody>
        </p:sp>
        <p:sp>
          <p:nvSpPr>
            <p:cNvPr id="7" name="Стрелка вниз 6"/>
            <p:cNvSpPr/>
            <p:nvPr/>
          </p:nvSpPr>
          <p:spPr>
            <a:xfrm>
              <a:off x="4932040" y="1772816"/>
              <a:ext cx="144016" cy="180000"/>
            </a:xfrm>
            <a:prstGeom prst="downArrow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8" name="Скругленный прямоугольник 7"/>
            <p:cNvSpPr/>
            <p:nvPr/>
          </p:nvSpPr>
          <p:spPr>
            <a:xfrm>
              <a:off x="3347864" y="1988840"/>
              <a:ext cx="3312368" cy="720080"/>
            </a:xfrm>
            <a:prstGeom prst="roundRect">
              <a:avLst/>
            </a:prstGeom>
            <a:solidFill>
              <a:srgbClr val="92D050">
                <a:alpha val="35000"/>
              </a:srgbClr>
            </a:solidFill>
            <a:ln>
              <a:solidFill>
                <a:schemeClr val="accent3">
                  <a:lumMod val="60000"/>
                  <a:lumOff val="4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lIns="0" tIns="0" rIns="0" bIns="0" rtlCol="0" anchor="ctr"/>
            <a:lstStyle/>
            <a:p>
              <a:pPr algn="ctr" defTabSz="342900"/>
              <a:r>
                <a:rPr lang="ru-RU" sz="1050" dirty="0" smtClean="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rPr>
                <a:t>Встать на учет в органах опеки и попечительства или региональном банке данных о детях, оставшихся без попечения родителей.</a:t>
              </a:r>
            </a:p>
          </p:txBody>
        </p:sp>
        <p:sp>
          <p:nvSpPr>
            <p:cNvPr id="12" name="Скругленный прямоугольник 11"/>
            <p:cNvSpPr/>
            <p:nvPr/>
          </p:nvSpPr>
          <p:spPr>
            <a:xfrm>
              <a:off x="3131840" y="2996952"/>
              <a:ext cx="1800200" cy="936104"/>
            </a:xfrm>
            <a:prstGeom prst="roundRect">
              <a:avLst/>
            </a:prstGeom>
            <a:solidFill>
              <a:srgbClr val="92D050">
                <a:alpha val="35000"/>
              </a:srgbClr>
            </a:solidFill>
            <a:ln>
              <a:solidFill>
                <a:schemeClr val="accent3">
                  <a:lumMod val="60000"/>
                  <a:lumOff val="4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lIns="0" tIns="0" rIns="0" bIns="0" rtlCol="0" anchor="ctr"/>
            <a:lstStyle/>
            <a:p>
              <a:pPr algn="ctr" defTabSz="342900"/>
              <a:r>
                <a:rPr lang="ru-RU" sz="1050" dirty="0" smtClean="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rPr>
                <a:t>Получить информацию о детях, подлежащих семейному устройству и определиться с кандидатурой ребенка.</a:t>
              </a:r>
            </a:p>
          </p:txBody>
        </p:sp>
        <p:sp>
          <p:nvSpPr>
            <p:cNvPr id="13" name="Стрелка вниз 12"/>
            <p:cNvSpPr/>
            <p:nvPr/>
          </p:nvSpPr>
          <p:spPr>
            <a:xfrm>
              <a:off x="3995936" y="2780928"/>
              <a:ext cx="144016" cy="180000"/>
            </a:xfrm>
            <a:prstGeom prst="downArrow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15" name="Стрелка вниз 14"/>
            <p:cNvSpPr/>
            <p:nvPr/>
          </p:nvSpPr>
          <p:spPr>
            <a:xfrm>
              <a:off x="3995936" y="4005064"/>
              <a:ext cx="144016" cy="180000"/>
            </a:xfrm>
            <a:prstGeom prst="downArrow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17" name="Скругленный прямоугольник 16"/>
            <p:cNvSpPr/>
            <p:nvPr/>
          </p:nvSpPr>
          <p:spPr>
            <a:xfrm>
              <a:off x="3131840" y="4293096"/>
              <a:ext cx="1944216" cy="792088"/>
            </a:xfrm>
            <a:prstGeom prst="roundRect">
              <a:avLst/>
            </a:prstGeom>
            <a:solidFill>
              <a:srgbClr val="92D050">
                <a:alpha val="35000"/>
              </a:srgbClr>
            </a:solidFill>
            <a:ln>
              <a:solidFill>
                <a:schemeClr val="accent3">
                  <a:lumMod val="60000"/>
                  <a:lumOff val="4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lIns="0" tIns="0" rIns="0" bIns="0" rtlCol="0" anchor="ctr"/>
            <a:lstStyle/>
            <a:p>
              <a:pPr algn="ctr" defTabSz="342900"/>
              <a:r>
                <a:rPr lang="ru-RU" sz="1050" dirty="0" smtClean="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rPr>
                <a:t>Получить направление на посещение ребенка по месту жительства (нахождения) ребенка.</a:t>
              </a:r>
            </a:p>
          </p:txBody>
        </p:sp>
        <p:sp>
          <p:nvSpPr>
            <p:cNvPr id="18" name="Стрелка вправо 17"/>
            <p:cNvSpPr/>
            <p:nvPr/>
          </p:nvSpPr>
          <p:spPr>
            <a:xfrm>
              <a:off x="5004048" y="3429000"/>
              <a:ext cx="144016" cy="144016"/>
            </a:xfrm>
            <a:prstGeom prst="rightArrow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20" name="Стрелка вниз 19"/>
            <p:cNvSpPr/>
            <p:nvPr/>
          </p:nvSpPr>
          <p:spPr>
            <a:xfrm>
              <a:off x="3995936" y="5157192"/>
              <a:ext cx="144016" cy="180000"/>
            </a:xfrm>
            <a:prstGeom prst="downArrow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21" name="Скругленный прямоугольник 20"/>
            <p:cNvSpPr/>
            <p:nvPr/>
          </p:nvSpPr>
          <p:spPr>
            <a:xfrm>
              <a:off x="3059832" y="5373216"/>
              <a:ext cx="2088232" cy="1152128"/>
            </a:xfrm>
            <a:prstGeom prst="roundRect">
              <a:avLst/>
            </a:prstGeom>
            <a:solidFill>
              <a:srgbClr val="92D050">
                <a:alpha val="35000"/>
              </a:srgbClr>
            </a:solidFill>
            <a:ln>
              <a:solidFill>
                <a:schemeClr val="accent3">
                  <a:lumMod val="60000"/>
                  <a:lumOff val="4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lIns="0" tIns="0" rIns="0" bIns="0" rtlCol="0" anchor="ctr"/>
            <a:lstStyle/>
            <a:p>
              <a:pPr algn="ctr" defTabSz="342900"/>
              <a:r>
                <a:rPr lang="ru-RU" sz="1050" dirty="0" smtClean="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rPr>
                <a:t>Познакомиться с ребенком, установить с ним личный контакт; ознакомиться с документами ребенка, медицинским заключением о состоянии здоровья</a:t>
              </a:r>
            </a:p>
          </p:txBody>
        </p:sp>
        <p:sp>
          <p:nvSpPr>
            <p:cNvPr id="22" name="Стрелка вправо 21"/>
            <p:cNvSpPr/>
            <p:nvPr/>
          </p:nvSpPr>
          <p:spPr>
            <a:xfrm>
              <a:off x="5220072" y="5877272"/>
              <a:ext cx="216024" cy="144016"/>
            </a:xfrm>
            <a:prstGeom prst="rightArrow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23" name="Скругленный прямоугольник 22"/>
            <p:cNvSpPr/>
            <p:nvPr/>
          </p:nvSpPr>
          <p:spPr>
            <a:xfrm>
              <a:off x="5508104" y="4365104"/>
              <a:ext cx="1800200" cy="2376264"/>
            </a:xfrm>
            <a:prstGeom prst="roundRect">
              <a:avLst/>
            </a:prstGeom>
            <a:solidFill>
              <a:srgbClr val="92D050">
                <a:alpha val="35000"/>
              </a:srgbClr>
            </a:solidFill>
            <a:ln>
              <a:solidFill>
                <a:schemeClr val="accent3">
                  <a:lumMod val="60000"/>
                  <a:lumOff val="4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lIns="0" tIns="0" rIns="0" bIns="0" rtlCol="0" anchor="ctr"/>
            <a:lstStyle/>
            <a:p>
              <a:pPr algn="ctr" defTabSz="342900"/>
              <a:r>
                <a:rPr lang="ru-RU" sz="1050" b="1" dirty="0" smtClean="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rPr>
                <a:t>С целью усыновления</a:t>
              </a:r>
              <a:r>
                <a:rPr lang="ru-RU" sz="1050" dirty="0" smtClean="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rPr>
                <a:t>: обратиться в суд по месту жительства (нахождения) ребенка</a:t>
              </a:r>
            </a:p>
            <a:p>
              <a:pPr algn="ctr" defTabSz="342900"/>
              <a:endParaRPr lang="ru-RU" sz="105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endParaRPr>
            </a:p>
            <a:p>
              <a:pPr algn="ctr" defTabSz="342900"/>
              <a:r>
                <a:rPr lang="ru-RU" sz="1050" b="1" dirty="0" smtClean="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rPr>
                <a:t>Для оформления опеки (попечительства)</a:t>
              </a:r>
              <a:r>
                <a:rPr lang="ru-RU" sz="1050" dirty="0" smtClean="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rPr>
                <a:t>: обратиться в орган опеки и попечительства  по месту жительства (нахождения) ребенка</a:t>
              </a:r>
            </a:p>
            <a:p>
              <a:pPr algn="ctr" defTabSz="342900"/>
              <a:endParaRPr lang="ru-RU" sz="105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endParaRPr>
            </a:p>
            <a:p>
              <a:pPr algn="ctr" defTabSz="342900"/>
              <a:endParaRPr lang="ru-RU" sz="105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endParaRPr>
            </a:p>
          </p:txBody>
        </p:sp>
      </p:grpSp>
      <p:pic>
        <p:nvPicPr>
          <p:cNvPr id="1026" name="Picture 2" descr="Картинки дети и родители в детском саду: Картинки по запросу рекомендации  родителям на лето в картинках — Общие дети, г. Воронеж"/>
          <p:cNvPicPr>
            <a:picLocks noChangeAspect="1" noChangeArrowheads="1"/>
          </p:cNvPicPr>
          <p:nvPr/>
        </p:nvPicPr>
        <p:blipFill>
          <a:blip r:embed="rId2" cstate="print"/>
          <a:srcRect b="6057"/>
          <a:stretch>
            <a:fillRect/>
          </a:stretch>
        </p:blipFill>
        <p:spPr bwMode="auto">
          <a:xfrm>
            <a:off x="7380312" y="4221088"/>
            <a:ext cx="1577011" cy="1440160"/>
          </a:xfrm>
          <a:prstGeom prst="rect">
            <a:avLst/>
          </a:prstGeom>
          <a:noFill/>
        </p:spPr>
      </p:pic>
      <p:sp>
        <p:nvSpPr>
          <p:cNvPr id="1028" name="AutoShape 4" descr="Мультяшные картинки семья картинки, стоковые фото Мультяшные картинки семья  | Depositphotos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1030" name="AutoShape 6" descr="Мультяшные картинки семья картинки, стоковые фото Мультяшные картинки семья  | Depositphotos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1032" name="AutoShape 8" descr="Девочка и два мальчика играют в песочнице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1034" name="AutoShape 10" descr="Малыш векторный рисунок (67 фото) » Рисунки для срисовки и не только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29" name="Рисунок 28" descr="Малыш векторный рисунок (67 фото) » Рисунки для срисовки и не только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20678390">
            <a:off x="1995716" y="5693895"/>
            <a:ext cx="933065" cy="1059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511" y="44624"/>
            <a:ext cx="8603705" cy="6552728"/>
          </a:xfrm>
        </p:spPr>
        <p:txBody>
          <a:bodyPr>
            <a:normAutofit/>
          </a:bodyPr>
          <a:lstStyle/>
          <a:p>
            <a:pPr fontAlgn="ctr">
              <a:lnSpc>
                <a:spcPct val="90000"/>
              </a:lnSpc>
            </a:pPr>
            <a:r>
              <a:rPr lang="ru-RU" sz="1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Узнать информацию по вопросам прохождения подготовки  лиц, желающих принять на воспитание </a:t>
            </a:r>
            <a:br>
              <a:rPr lang="ru-RU" sz="1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1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 свою семью ребенка, оставшегося без попечения родителей, и другим вопросам воспитания детей, можно обратившись в Государственное областное бюджетное учреждение Мурманской области </a:t>
            </a:r>
            <a:br>
              <a:rPr lang="ru-RU" sz="1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1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«Центр психолого-педагогической, медицинской и социальной помощи»</a:t>
            </a:r>
            <a:br>
              <a:rPr lang="ru-RU" sz="1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1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1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1400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Юридический адрес</a:t>
            </a:r>
            <a:r>
              <a:rPr lang="ru-RU" sz="14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r>
              <a:rPr lang="ru-RU" sz="1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 Российская Федерация, 183010 г. Мурманск, ул. Советская, д. 9а.</a:t>
            </a:r>
            <a:br>
              <a:rPr lang="ru-RU" sz="1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8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8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14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Директор Центра:</a:t>
            </a:r>
            <a:r>
              <a:rPr lang="ru-RU" sz="1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r>
              <a:rPr lang="ru-RU" sz="1400" b="1" i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Майкович</a:t>
            </a:r>
            <a:r>
              <a:rPr lang="ru-RU" sz="1400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Мария </a:t>
            </a:r>
            <a:r>
              <a:rPr lang="ru-RU" sz="1400" b="1" i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Ярославовна</a:t>
            </a:r>
            <a:r>
              <a:rPr lang="ru-RU" sz="1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1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1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Телефон: (8152) 25-66-30</a:t>
            </a:r>
            <a:br>
              <a:rPr lang="ru-RU" sz="1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14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Приемная</a:t>
            </a:r>
            <a:r>
              <a:rPr lang="ru-RU" sz="1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1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1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Телефон: (8152) 25-66-49</a:t>
            </a:r>
            <a:br>
              <a:rPr lang="ru-RU" sz="1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US" sz="1400" dirty="0" smtClean="0">
                <a:hlinkClick r:id="rId2"/>
              </a:rPr>
              <a:t>http://www.cpmss.ru</a:t>
            </a:r>
            <a:r>
              <a:rPr lang="ru-RU" sz="1400" dirty="0" smtClean="0"/>
              <a:t/>
            </a:r>
            <a:br>
              <a:rPr lang="ru-RU" sz="1400" dirty="0" smtClean="0"/>
            </a:br>
            <a:r>
              <a:rPr lang="ru-RU" sz="1400" dirty="0"/>
              <a:t/>
            </a:r>
            <a:br>
              <a:rPr lang="ru-RU" sz="1400" dirty="0"/>
            </a:br>
            <a:r>
              <a:rPr lang="ru-RU" sz="1400" dirty="0" smtClean="0"/>
              <a:t/>
            </a:r>
            <a:br>
              <a:rPr lang="ru-RU" sz="1400" dirty="0" smtClean="0"/>
            </a:br>
            <a:r>
              <a:rPr lang="ru-RU" sz="1400" dirty="0"/>
              <a:t/>
            </a:r>
            <a:br>
              <a:rPr lang="ru-RU" sz="1400" dirty="0"/>
            </a:br>
            <a:r>
              <a:rPr lang="ru-RU" sz="1400" dirty="0" smtClean="0"/>
              <a:t/>
            </a:r>
            <a:br>
              <a:rPr lang="ru-RU" sz="1400" dirty="0" smtClean="0"/>
            </a:br>
            <a:r>
              <a:rPr lang="ru-RU" sz="800" dirty="0" smtClean="0">
                <a:solidFill>
                  <a:schemeClr val="bg1"/>
                </a:solidFill>
              </a:rPr>
              <a:t>л</a:t>
            </a:r>
            <a:br>
              <a:rPr lang="ru-RU" sz="800" dirty="0" smtClean="0">
                <a:solidFill>
                  <a:schemeClr val="bg1"/>
                </a:solidFill>
              </a:rPr>
            </a:br>
            <a:r>
              <a:rPr lang="ru-RU" sz="800" dirty="0">
                <a:solidFill>
                  <a:schemeClr val="bg1"/>
                </a:solidFill>
              </a:rPr>
              <a:t/>
            </a:r>
            <a:br>
              <a:rPr lang="ru-RU" sz="800" dirty="0">
                <a:solidFill>
                  <a:schemeClr val="bg1"/>
                </a:solidFill>
              </a:rPr>
            </a:br>
            <a:r>
              <a:rPr lang="ru-RU" sz="800" dirty="0" smtClean="0">
                <a:solidFill>
                  <a:schemeClr val="bg1"/>
                </a:solidFill>
              </a:rPr>
              <a:t/>
            </a:r>
            <a:br>
              <a:rPr lang="ru-RU" sz="800" dirty="0" smtClean="0">
                <a:solidFill>
                  <a:schemeClr val="bg1"/>
                </a:solidFill>
              </a:rPr>
            </a:br>
            <a:r>
              <a:rPr lang="ru-RU" sz="800" dirty="0">
                <a:solidFill>
                  <a:schemeClr val="bg1"/>
                </a:solidFill>
              </a:rPr>
              <a:t/>
            </a:r>
            <a:br>
              <a:rPr lang="ru-RU" sz="800" dirty="0">
                <a:solidFill>
                  <a:schemeClr val="bg1"/>
                </a:solidFill>
              </a:rPr>
            </a:br>
            <a:r>
              <a:rPr lang="ru-RU" sz="800" dirty="0" smtClean="0">
                <a:solidFill>
                  <a:schemeClr val="bg1"/>
                </a:solidFill>
              </a:rPr>
              <a:t/>
            </a:r>
            <a:br>
              <a:rPr lang="ru-RU" sz="800" dirty="0" smtClean="0">
                <a:solidFill>
                  <a:schemeClr val="bg1"/>
                </a:solidFill>
              </a:rPr>
            </a:br>
            <a:r>
              <a:rPr lang="ru-RU" sz="800" dirty="0">
                <a:solidFill>
                  <a:schemeClr val="bg1"/>
                </a:solidFill>
              </a:rPr>
              <a:t/>
            </a:r>
            <a:br>
              <a:rPr lang="ru-RU" sz="800" dirty="0">
                <a:solidFill>
                  <a:schemeClr val="bg1"/>
                </a:solidFill>
              </a:rPr>
            </a:br>
            <a:r>
              <a:rPr lang="ru-RU" sz="800" dirty="0" smtClean="0">
                <a:solidFill>
                  <a:schemeClr val="bg1"/>
                </a:solidFill>
              </a:rPr>
              <a:t/>
            </a:r>
            <a:br>
              <a:rPr lang="ru-RU" sz="800" dirty="0" smtClean="0">
                <a:solidFill>
                  <a:schemeClr val="bg1"/>
                </a:solidFill>
              </a:rPr>
            </a:br>
            <a:r>
              <a:rPr lang="ru-RU" sz="800" dirty="0">
                <a:solidFill>
                  <a:schemeClr val="bg1"/>
                </a:solidFill>
              </a:rPr>
              <a:t/>
            </a:r>
            <a:br>
              <a:rPr lang="ru-RU" sz="800" dirty="0">
                <a:solidFill>
                  <a:schemeClr val="bg1"/>
                </a:solidFill>
              </a:rPr>
            </a:br>
            <a:r>
              <a:rPr lang="ru-RU" sz="800" dirty="0" smtClean="0">
                <a:solidFill>
                  <a:schemeClr val="bg1"/>
                </a:solidFill>
              </a:rPr>
              <a:t/>
            </a:r>
            <a:br>
              <a:rPr lang="ru-RU" sz="800" dirty="0" smtClean="0">
                <a:solidFill>
                  <a:schemeClr val="bg1"/>
                </a:solidFill>
              </a:rPr>
            </a:br>
            <a:r>
              <a:rPr lang="ru-RU" sz="800" dirty="0">
                <a:solidFill>
                  <a:schemeClr val="bg1"/>
                </a:solidFill>
              </a:rPr>
              <a:t/>
            </a:r>
            <a:br>
              <a:rPr lang="ru-RU" sz="800" dirty="0">
                <a:solidFill>
                  <a:schemeClr val="bg1"/>
                </a:solidFill>
              </a:rPr>
            </a:br>
            <a:r>
              <a:rPr lang="ru-RU" sz="800" dirty="0" smtClean="0">
                <a:solidFill>
                  <a:schemeClr val="bg1"/>
                </a:solidFill>
              </a:rPr>
              <a:t/>
            </a:r>
            <a:br>
              <a:rPr lang="ru-RU" sz="800" dirty="0" smtClean="0">
                <a:solidFill>
                  <a:schemeClr val="bg1"/>
                </a:solidFill>
              </a:rPr>
            </a:br>
            <a:r>
              <a:rPr lang="ru-RU" sz="800" dirty="0">
                <a:solidFill>
                  <a:schemeClr val="bg1"/>
                </a:solidFill>
              </a:rPr>
              <a:t/>
            </a:r>
            <a:br>
              <a:rPr lang="ru-RU" sz="800" dirty="0">
                <a:solidFill>
                  <a:schemeClr val="bg1"/>
                </a:solidFill>
              </a:rPr>
            </a:br>
            <a:r>
              <a:rPr lang="ru-RU" sz="800" dirty="0" smtClean="0">
                <a:solidFill>
                  <a:schemeClr val="bg1"/>
                </a:solidFill>
              </a:rPr>
              <a:t/>
            </a:r>
            <a:br>
              <a:rPr lang="ru-RU" sz="800" dirty="0" smtClean="0">
                <a:solidFill>
                  <a:schemeClr val="bg1"/>
                </a:solidFill>
              </a:rPr>
            </a:br>
            <a:r>
              <a:rPr lang="ru-RU" sz="800" dirty="0">
                <a:solidFill>
                  <a:schemeClr val="bg1"/>
                </a:solidFill>
              </a:rPr>
              <a:t/>
            </a:r>
            <a:br>
              <a:rPr lang="ru-RU" sz="800" dirty="0">
                <a:solidFill>
                  <a:schemeClr val="bg1"/>
                </a:solidFill>
              </a:rPr>
            </a:br>
            <a:r>
              <a:rPr lang="ru-RU" sz="800" dirty="0" smtClean="0">
                <a:solidFill>
                  <a:schemeClr val="bg1"/>
                </a:solidFill>
              </a:rPr>
              <a:t/>
            </a:r>
            <a:br>
              <a:rPr lang="ru-RU" sz="800" dirty="0" smtClean="0">
                <a:solidFill>
                  <a:schemeClr val="bg1"/>
                </a:solidFill>
              </a:rPr>
            </a:br>
            <a:r>
              <a:rPr lang="ru-RU" sz="800" dirty="0">
                <a:solidFill>
                  <a:schemeClr val="bg1"/>
                </a:solidFill>
              </a:rPr>
              <a:t/>
            </a:r>
            <a:br>
              <a:rPr lang="ru-RU" sz="800" dirty="0">
                <a:solidFill>
                  <a:schemeClr val="bg1"/>
                </a:solidFill>
              </a:rPr>
            </a:br>
            <a:r>
              <a:rPr lang="ru-RU" sz="800" dirty="0" smtClean="0">
                <a:solidFill>
                  <a:schemeClr val="bg1"/>
                </a:solidFill>
              </a:rPr>
              <a:t/>
            </a:r>
            <a:br>
              <a:rPr lang="ru-RU" sz="800" dirty="0" smtClean="0">
                <a:solidFill>
                  <a:schemeClr val="bg1"/>
                </a:solidFill>
              </a:rPr>
            </a:br>
            <a:r>
              <a:rPr lang="ru-RU" sz="800" dirty="0">
                <a:solidFill>
                  <a:schemeClr val="bg1"/>
                </a:solidFill>
              </a:rPr>
              <a:t/>
            </a:r>
            <a:br>
              <a:rPr lang="ru-RU" sz="800" dirty="0">
                <a:solidFill>
                  <a:schemeClr val="bg1"/>
                </a:solidFill>
              </a:rPr>
            </a:br>
            <a:r>
              <a:rPr lang="ru-RU" sz="800" dirty="0" smtClean="0">
                <a:solidFill>
                  <a:schemeClr val="bg1"/>
                </a:solidFill>
              </a:rPr>
              <a:t/>
            </a:r>
            <a:br>
              <a:rPr lang="ru-RU" sz="800" dirty="0" smtClean="0">
                <a:solidFill>
                  <a:schemeClr val="bg1"/>
                </a:solidFill>
              </a:rPr>
            </a:br>
            <a:r>
              <a:rPr lang="ru-RU" sz="800" dirty="0">
                <a:solidFill>
                  <a:schemeClr val="bg1"/>
                </a:solidFill>
              </a:rPr>
              <a:t/>
            </a:r>
            <a:br>
              <a:rPr lang="ru-RU" sz="800" dirty="0">
                <a:solidFill>
                  <a:schemeClr val="bg1"/>
                </a:solidFill>
              </a:rPr>
            </a:br>
            <a:r>
              <a:rPr lang="ru-RU" sz="800" dirty="0" smtClean="0">
                <a:solidFill>
                  <a:schemeClr val="bg1"/>
                </a:solidFill>
              </a:rPr>
              <a:t/>
            </a:r>
            <a:br>
              <a:rPr lang="ru-RU" sz="800" dirty="0" smtClean="0">
                <a:solidFill>
                  <a:schemeClr val="bg1"/>
                </a:solidFill>
              </a:rPr>
            </a:br>
            <a:r>
              <a:rPr lang="ru-RU" sz="1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1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ru-RU" sz="1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6" name="Таблица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321006861"/>
              </p:ext>
            </p:extLst>
          </p:nvPr>
        </p:nvGraphicFramePr>
        <p:xfrm>
          <a:off x="2483363" y="2627275"/>
          <a:ext cx="3996000" cy="1280160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2232248"/>
                <a:gridCol w="1763752"/>
              </a:tblGrid>
              <a:tr h="267208">
                <a:tc gridSpan="2">
                  <a:txBody>
                    <a:bodyPr/>
                    <a:lstStyle/>
                    <a:p>
                      <a:pPr algn="ctr"/>
                      <a:endParaRPr lang="ru-RU" sz="400" dirty="0" smtClean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algn="ctr"/>
                      <a:r>
                        <a:rPr lang="ru-RU" sz="14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Режим работы центра:</a:t>
                      </a:r>
                      <a:endParaRPr lang="ru-RU"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/>
                      <a:endParaRPr lang="ru-RU"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</a:tr>
              <a:tr h="267208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Понедельник – четверг:</a:t>
                      </a:r>
                      <a:endParaRPr lang="ru-RU"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09.00 -17.00</a:t>
                      </a:r>
                      <a:endParaRPr lang="ru-RU"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</a:tr>
              <a:tr h="267208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Пятница:</a:t>
                      </a:r>
                      <a:endParaRPr lang="ru-RU"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09.00 – 15.30</a:t>
                      </a:r>
                      <a:endParaRPr lang="ru-RU"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</a:tr>
              <a:tr h="267208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Перерыв на обед:</a:t>
                      </a:r>
                      <a:endParaRPr lang="ru-RU"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13.0 0-13.30</a:t>
                      </a:r>
                      <a:endParaRPr lang="ru-RU"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</a:tr>
            </a:tbl>
          </a:graphicData>
        </a:graphic>
      </p:graphicFrame>
      <p:pic>
        <p:nvPicPr>
          <p:cNvPr id="7" name="Рисунок 6"/>
          <p:cNvPicPr preferRelativeResize="0">
            <a:picLocks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9618" y="5848206"/>
            <a:ext cx="7848000" cy="900000"/>
          </a:xfrm>
          <a:prstGeom prst="rect">
            <a:avLst/>
          </a:prstGeom>
        </p:spPr>
      </p:pic>
      <p:pic>
        <p:nvPicPr>
          <p:cNvPr id="8" name="Рисунок 7"/>
          <p:cNvPicPr preferRelativeResize="0">
            <a:picLocks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3568" y="3907433"/>
            <a:ext cx="7776000" cy="900000"/>
          </a:xfrm>
          <a:prstGeom prst="rect">
            <a:avLst/>
          </a:prstGeom>
        </p:spPr>
      </p:pic>
      <p:pic>
        <p:nvPicPr>
          <p:cNvPr id="9" name="Рисунок 8"/>
          <p:cNvPicPr preferRelativeResize="0">
            <a:picLocks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9618" y="4869158"/>
            <a:ext cx="7841430" cy="90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0532192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9299" y="188640"/>
            <a:ext cx="8229600" cy="1728192"/>
          </a:xfrm>
        </p:spPr>
        <p:txBody>
          <a:bodyPr>
            <a:noAutofit/>
          </a:bodyPr>
          <a:lstStyle/>
          <a:p>
            <a:pPr indent="449580">
              <a:lnSpc>
                <a:spcPct val="115000"/>
              </a:lnSpc>
              <a:spcAft>
                <a:spcPts val="1000"/>
              </a:spcAft>
            </a:pPr>
            <a:r>
              <a:rPr lang="ru-RU" sz="1050" dirty="0" smtClean="0">
                <a:latin typeface="Arial" panose="020B0604020202020204" pitchFamily="34" charset="0"/>
                <a:ea typeface="Calibri"/>
                <a:cs typeface="Arial" panose="020B0604020202020204" pitchFamily="34" charset="0"/>
              </a:rPr>
              <a:t>Совершение сделок с имуществом несовершеннолетних регламентируется </a:t>
            </a:r>
            <a:r>
              <a:rPr lang="ru-RU" sz="1050" dirty="0" smtClean="0">
                <a:latin typeface="Arial" panose="020B0604020202020204" pitchFamily="34" charset="0"/>
                <a:ea typeface="Calibri"/>
                <a:cs typeface="Arial" panose="020B0604020202020204" pitchFamily="34" charset="0"/>
              </a:rPr>
              <a:t>Гражданским </a:t>
            </a:r>
            <a:r>
              <a:rPr lang="ru-RU" sz="1050" dirty="0" smtClean="0">
                <a:latin typeface="Arial" panose="020B0604020202020204" pitchFamily="34" charset="0"/>
                <a:ea typeface="Calibri"/>
                <a:cs typeface="Arial" panose="020B0604020202020204" pitchFamily="34" charset="0"/>
              </a:rPr>
              <a:t>кодексом Российской Федерации (часть </a:t>
            </a:r>
            <a:r>
              <a:rPr lang="ru-RU" sz="1050" dirty="0" smtClean="0">
                <a:latin typeface="Arial" panose="020B0604020202020204" pitchFamily="34" charset="0"/>
                <a:ea typeface="Calibri"/>
                <a:cs typeface="Arial" panose="020B0604020202020204" pitchFamily="34" charset="0"/>
              </a:rPr>
              <a:t>первая, ст</a:t>
            </a:r>
            <a:r>
              <a:rPr lang="ru-RU" sz="1050" dirty="0" smtClean="0">
                <a:latin typeface="Arial" panose="020B0604020202020204" pitchFamily="34" charset="0"/>
                <a:ea typeface="Calibri"/>
                <a:cs typeface="Arial" panose="020B0604020202020204" pitchFamily="34" charset="0"/>
              </a:rPr>
              <a:t>. 26, 28), Семейным кодексом Российской Федерации (ст. 60). </a:t>
            </a:r>
            <a:br>
              <a:rPr lang="ru-RU" sz="1050" dirty="0" smtClean="0">
                <a:latin typeface="Arial" panose="020B0604020202020204" pitchFamily="34" charset="0"/>
                <a:ea typeface="Calibri"/>
                <a:cs typeface="Arial" panose="020B0604020202020204" pitchFamily="34" charset="0"/>
              </a:rPr>
            </a:br>
            <a:r>
              <a:rPr lang="ru-RU" sz="1050" dirty="0" smtClean="0">
                <a:latin typeface="Arial" panose="020B0604020202020204" pitchFamily="34" charset="0"/>
                <a:ea typeface="Calibri"/>
                <a:cs typeface="Arial" panose="020B0604020202020204" pitchFamily="34" charset="0"/>
              </a:rPr>
              <a:t>В соответствии с п. 3 ст. 60 Семейного кодекса:  при осуществлении родителями правомочий по управлению имуществом ребенка на них распространяются правила, установленные гражданским законодательством в отношении распоряжения имуществом подопечного (статья 37 Гражданского кодекса Российской Федерации).</a:t>
            </a:r>
            <a:br>
              <a:rPr lang="ru-RU" sz="1050" dirty="0" smtClean="0">
                <a:latin typeface="Arial" panose="020B0604020202020204" pitchFamily="34" charset="0"/>
                <a:ea typeface="Calibri"/>
                <a:cs typeface="Arial" panose="020B0604020202020204" pitchFamily="34" charset="0"/>
              </a:rPr>
            </a:br>
            <a:r>
              <a:rPr lang="ru-RU" sz="1050" dirty="0" smtClean="0">
                <a:latin typeface="Arial" panose="020B0604020202020204" pitchFamily="34" charset="0"/>
                <a:ea typeface="Calibri"/>
                <a:cs typeface="Arial" panose="020B0604020202020204" pitchFamily="34" charset="0"/>
              </a:rPr>
              <a:t>Таким образом, для совершения сделок с имуществом несовершеннолетних: продажи собственности, распоряжения определенными видами денежных средств, законным представителям ребенка необходимо обратиться в орган опеки и попечительства для получения разрешения</a:t>
            </a:r>
            <a:r>
              <a:rPr lang="ru-RU" sz="1050" dirty="0" smtClean="0">
                <a:latin typeface="Arial" panose="020B0604020202020204" pitchFamily="34" charset="0"/>
                <a:ea typeface="Calibri"/>
                <a:cs typeface="Arial" panose="020B0604020202020204" pitchFamily="34" charset="0"/>
              </a:rPr>
              <a:t>.</a:t>
            </a:r>
            <a:endParaRPr lang="ru-RU" sz="11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Скругленный прямоугольник 3"/>
          <p:cNvSpPr/>
          <p:nvPr/>
        </p:nvSpPr>
        <p:spPr>
          <a:xfrm>
            <a:off x="323528" y="1988840"/>
            <a:ext cx="4032448" cy="4680520"/>
          </a:xfrm>
          <a:prstGeom prst="roundRect">
            <a:avLst/>
          </a:prstGeom>
          <a:solidFill>
            <a:srgbClr val="92D050">
              <a:alpha val="35000"/>
            </a:srgbClr>
          </a:solidFill>
          <a:ln>
            <a:solidFill>
              <a:schemeClr val="accent3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0" tIns="0" rIns="0" bIns="0" rtlCol="0" anchor="ctr"/>
          <a:lstStyle/>
          <a:p>
            <a:pPr algn="ctr" defTabSz="342900"/>
            <a:r>
              <a:rPr lang="ru-RU" sz="9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Для получения разрешения на отчуждение жилья подать в орган опеки и попечительства  по месту жительства заявление с приложением документов</a:t>
            </a:r>
            <a:r>
              <a:rPr lang="ru-RU" sz="9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:</a:t>
            </a:r>
          </a:p>
          <a:p>
            <a:pPr algn="ctr" defTabSz="342900"/>
            <a:endParaRPr lang="ru-RU" sz="800" dirty="0" smtClean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  <a:p>
            <a:pPr indent="180975" algn="just" defTabSz="342900">
              <a:lnSpc>
                <a:spcPct val="110000"/>
              </a:lnSpc>
              <a:buFont typeface="Wingdings" panose="05000000000000000000" pitchFamily="2" charset="2"/>
              <a:buChar char="ü"/>
              <a:tabLst>
                <a:tab pos="271463" algn="l"/>
              </a:tabLst>
            </a:pPr>
            <a:r>
              <a:rPr lang="ru-RU" sz="9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Заявление </a:t>
            </a:r>
            <a:r>
              <a:rPr lang="ru-RU" sz="9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по форме от ОБОИХ родителей (от одного, только при определенных обстоятельствах с предоставлением подтверждающих документов или нотариально заверенного согласия второго родителя на сделку с имуществом. Развод, раздельное проживание родителей к таким обстоятельствам не относятся);</a:t>
            </a:r>
          </a:p>
          <a:p>
            <a:pPr indent="180975" algn="just" defTabSz="342900">
              <a:lnSpc>
                <a:spcPct val="110000"/>
              </a:lnSpc>
              <a:buFont typeface="Wingdings" panose="05000000000000000000" pitchFamily="2" charset="2"/>
              <a:buChar char="ü"/>
              <a:tabLst>
                <a:tab pos="271463" algn="l"/>
              </a:tabLst>
            </a:pPr>
            <a:r>
              <a:rPr lang="ru-RU" sz="9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Копия </a:t>
            </a:r>
            <a:r>
              <a:rPr lang="ru-RU" sz="9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документа, удостоверяющего личность;</a:t>
            </a:r>
          </a:p>
          <a:p>
            <a:pPr indent="180975" algn="just" defTabSz="342900">
              <a:lnSpc>
                <a:spcPct val="110000"/>
              </a:lnSpc>
              <a:buFont typeface="Wingdings" panose="05000000000000000000" pitchFamily="2" charset="2"/>
              <a:buChar char="ü"/>
              <a:tabLst>
                <a:tab pos="271463" algn="l"/>
              </a:tabLst>
            </a:pPr>
            <a:r>
              <a:rPr lang="ru-RU" sz="9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Копия </a:t>
            </a:r>
            <a:r>
              <a:rPr lang="ru-RU" sz="9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свидетельства о рождении </a:t>
            </a:r>
            <a:r>
              <a:rPr lang="ru-RU" sz="9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несовершеннолетнего</a:t>
            </a:r>
            <a:r>
              <a:rPr lang="ru-RU" sz="9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(-них);</a:t>
            </a:r>
          </a:p>
          <a:p>
            <a:pPr indent="180975" algn="just" defTabSz="342900">
              <a:lnSpc>
                <a:spcPct val="110000"/>
              </a:lnSpc>
              <a:buFont typeface="Wingdings" panose="05000000000000000000" pitchFamily="2" charset="2"/>
              <a:buChar char="ü"/>
              <a:tabLst>
                <a:tab pos="271463" algn="l"/>
              </a:tabLst>
            </a:pPr>
            <a:r>
              <a:rPr lang="ru-RU" sz="9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Сведения </a:t>
            </a:r>
            <a:r>
              <a:rPr lang="ru-RU" sz="9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о регистрации несовершеннолетнего по месту пребывания или по месту жительства в жилом помещении и информация о жилом помещении (справка ф.9, копия договора соц. найма жилого помещения, свидетельства о регистрации</a:t>
            </a:r>
            <a:r>
              <a:rPr lang="ru-RU" sz="9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);</a:t>
            </a:r>
            <a:endParaRPr lang="ru-RU" sz="900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  <a:p>
            <a:pPr indent="180975" algn="just" defTabSz="342900">
              <a:lnSpc>
                <a:spcPct val="110000"/>
              </a:lnSpc>
              <a:buFont typeface="Wingdings" panose="05000000000000000000" pitchFamily="2" charset="2"/>
              <a:buChar char="ü"/>
              <a:tabLst>
                <a:tab pos="271463" algn="l"/>
              </a:tabLst>
            </a:pPr>
            <a:r>
              <a:rPr lang="ru-RU" sz="9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Свидетельство </a:t>
            </a:r>
            <a:r>
              <a:rPr lang="ru-RU" sz="9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о заключении </a:t>
            </a:r>
            <a:r>
              <a:rPr lang="ru-RU" sz="9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брака;</a:t>
            </a:r>
            <a:endParaRPr lang="ru-RU" sz="900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  <a:p>
            <a:pPr indent="180975" algn="just" defTabSz="342900">
              <a:lnSpc>
                <a:spcPct val="110000"/>
              </a:lnSpc>
              <a:buFont typeface="Wingdings" panose="05000000000000000000" pitchFamily="2" charset="2"/>
              <a:buChar char="ü"/>
              <a:tabLst>
                <a:tab pos="271463" algn="l"/>
              </a:tabLst>
            </a:pPr>
            <a:r>
              <a:rPr lang="ru-RU" sz="9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Кадастровый </a:t>
            </a:r>
            <a:r>
              <a:rPr lang="ru-RU" sz="9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паспорт продаваемого жилого </a:t>
            </a:r>
            <a:r>
              <a:rPr lang="ru-RU" sz="9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помещения;</a:t>
            </a:r>
            <a:endParaRPr lang="ru-RU" sz="900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  <a:p>
            <a:pPr indent="180975" algn="just" defTabSz="342900">
              <a:lnSpc>
                <a:spcPct val="110000"/>
              </a:lnSpc>
              <a:buFont typeface="Wingdings" panose="05000000000000000000" pitchFamily="2" charset="2"/>
              <a:buChar char="ü"/>
              <a:tabLst>
                <a:tab pos="271463" algn="l"/>
              </a:tabLst>
            </a:pPr>
            <a:r>
              <a:rPr lang="ru-RU" sz="9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Свидетельство </a:t>
            </a:r>
            <a:r>
              <a:rPr lang="ru-RU" sz="9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о государственной регистрации права </a:t>
            </a:r>
            <a:r>
              <a:rPr lang="ru-RU" sz="9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собственности;</a:t>
            </a:r>
            <a:endParaRPr lang="ru-RU" sz="900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  <a:p>
            <a:pPr indent="180975" algn="just" defTabSz="342900">
              <a:lnSpc>
                <a:spcPct val="110000"/>
              </a:lnSpc>
              <a:buFont typeface="Wingdings" panose="05000000000000000000" pitchFamily="2" charset="2"/>
              <a:buChar char="ü"/>
              <a:tabLst>
                <a:tab pos="271463" algn="l"/>
              </a:tabLst>
            </a:pPr>
            <a:r>
              <a:rPr lang="ru-RU" sz="9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Справка </a:t>
            </a:r>
            <a:r>
              <a:rPr lang="ru-RU" sz="9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ЕГРП на недвижимое имущество, принадлежащее </a:t>
            </a:r>
            <a:r>
              <a:rPr lang="ru-RU" sz="9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несовершеннолетнему;</a:t>
            </a:r>
            <a:endParaRPr lang="ru-RU" sz="900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  <a:p>
            <a:pPr indent="180975" algn="just" defTabSz="342900">
              <a:lnSpc>
                <a:spcPct val="110000"/>
              </a:lnSpc>
              <a:buFont typeface="Wingdings" panose="05000000000000000000" pitchFamily="2" charset="2"/>
              <a:buChar char="ü"/>
              <a:tabLst>
                <a:tab pos="271463" algn="l"/>
              </a:tabLst>
            </a:pPr>
            <a:r>
              <a:rPr lang="ru-RU" sz="9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Договор </a:t>
            </a:r>
            <a:r>
              <a:rPr lang="ru-RU" sz="9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о предоставлении кредита или ипотеки (в случае приобретения жилого помещения по ипотеке</a:t>
            </a:r>
            <a:r>
              <a:rPr lang="ru-RU" sz="9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);</a:t>
            </a:r>
            <a:endParaRPr lang="ru-RU" sz="900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  <a:p>
            <a:pPr indent="180975" algn="just" defTabSz="342900">
              <a:lnSpc>
                <a:spcPct val="110000"/>
              </a:lnSpc>
              <a:buFont typeface="Wingdings" panose="05000000000000000000" pitchFamily="2" charset="2"/>
              <a:buChar char="ü"/>
              <a:tabLst>
                <a:tab pos="271463" algn="l"/>
              </a:tabLst>
            </a:pPr>
            <a:r>
              <a:rPr lang="ru-RU" sz="9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Договор </a:t>
            </a:r>
            <a:r>
              <a:rPr lang="ru-RU" sz="9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счета, открытого на несовершеннолетнего.</a:t>
            </a:r>
          </a:p>
          <a:p>
            <a:pPr algn="just" defTabSz="342900">
              <a:buFont typeface="Wingdings" panose="05000000000000000000" pitchFamily="2" charset="2"/>
              <a:buChar char="ü"/>
              <a:tabLst>
                <a:tab pos="180975" algn="l"/>
                <a:tab pos="271463" algn="l"/>
              </a:tabLst>
            </a:pPr>
            <a:endParaRPr lang="ru-RU" sz="900" dirty="0" smtClean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  <a:p>
            <a:pPr algn="ctr" defTabSz="342900">
              <a:buFont typeface="Wingdings" pitchFamily="2" charset="2"/>
              <a:buChar char="ü"/>
            </a:pPr>
            <a:endParaRPr lang="ru-RU" sz="900" dirty="0" smtClean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5" name="Скругленный прямоугольник 4"/>
          <p:cNvSpPr/>
          <p:nvPr/>
        </p:nvSpPr>
        <p:spPr>
          <a:xfrm>
            <a:off x="4788024" y="1988840"/>
            <a:ext cx="4032448" cy="4680520"/>
          </a:xfrm>
          <a:prstGeom prst="roundRect">
            <a:avLst/>
          </a:prstGeom>
          <a:solidFill>
            <a:srgbClr val="92D050">
              <a:alpha val="35000"/>
            </a:srgbClr>
          </a:solidFill>
          <a:ln>
            <a:solidFill>
              <a:schemeClr val="accent3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0" tIns="0" rIns="0" bIns="0" rtlCol="0" anchor="ctr"/>
          <a:lstStyle/>
          <a:p>
            <a:pPr algn="ctr" defTabSz="342900"/>
            <a:r>
              <a:rPr lang="ru-RU" sz="85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Для получения разрешения на распоряжение счетом, открытом в банке на имя несовершеннолетнего, подать в орган опеки и попечительства  по месту жительства заявление с приложением документов</a:t>
            </a:r>
            <a:r>
              <a:rPr lang="ru-RU" sz="85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:</a:t>
            </a:r>
          </a:p>
          <a:p>
            <a:pPr algn="ctr" defTabSz="342900"/>
            <a:endParaRPr lang="ru-RU" sz="850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  <a:p>
            <a:pPr marL="171450" indent="-171450" algn="just" defTabSz="342900">
              <a:buFont typeface="Wingdings" panose="05000000000000000000" pitchFamily="2" charset="2"/>
              <a:buChar char="ü"/>
            </a:pPr>
            <a:r>
              <a:rPr lang="ru-RU" sz="85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Заявления </a:t>
            </a:r>
            <a:r>
              <a:rPr lang="ru-RU" sz="85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законных представителей несовершеннолетнего (родителей (обоих), опекуна, попечителя, приемных родителей) на снятие и расходование денежных средств (для снятия средств со счета несовершеннолетнего в возрасте до 14 лет);</a:t>
            </a:r>
          </a:p>
          <a:p>
            <a:pPr marL="171450" indent="-171450" algn="just" defTabSz="342900">
              <a:buFont typeface="Wingdings" panose="05000000000000000000" pitchFamily="2" charset="2"/>
              <a:buChar char="ü"/>
            </a:pPr>
            <a:r>
              <a:rPr lang="ru-RU" sz="85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Копия </a:t>
            </a:r>
            <a:r>
              <a:rPr lang="ru-RU" sz="85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свидетельства о рождении несовершеннолетнего;</a:t>
            </a:r>
          </a:p>
          <a:p>
            <a:pPr marL="171450" indent="-171450" algn="just" defTabSz="342900">
              <a:buFont typeface="Wingdings" panose="05000000000000000000" pitchFamily="2" charset="2"/>
              <a:buChar char="ü"/>
            </a:pPr>
            <a:r>
              <a:rPr lang="ru-RU" sz="85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Согласие </a:t>
            </a:r>
            <a:r>
              <a:rPr lang="ru-RU" sz="85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несовершеннолетнего до 14 лет на разрешение снять денежные средства со счета, принадлежащего ему;</a:t>
            </a:r>
          </a:p>
          <a:p>
            <a:pPr marL="171450" indent="-171450" algn="just" defTabSz="342900">
              <a:buFont typeface="Wingdings" panose="05000000000000000000" pitchFamily="2" charset="2"/>
              <a:buChar char="ü"/>
            </a:pPr>
            <a:r>
              <a:rPr lang="ru-RU" sz="85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Копия </a:t>
            </a:r>
            <a:r>
              <a:rPr lang="ru-RU" sz="85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паспорта несовершеннолетнего старше 14 </a:t>
            </a:r>
            <a:r>
              <a:rPr lang="ru-RU" sz="85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лет;</a:t>
            </a:r>
            <a:endParaRPr lang="ru-RU" sz="850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  <a:p>
            <a:pPr marL="171450" indent="-171450" algn="just" defTabSz="342900">
              <a:buFont typeface="Wingdings" panose="05000000000000000000" pitchFamily="2" charset="2"/>
              <a:buChar char="ü"/>
            </a:pPr>
            <a:r>
              <a:rPr lang="ru-RU" sz="85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Копии </a:t>
            </a:r>
            <a:r>
              <a:rPr lang="ru-RU" sz="85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паспортов законных </a:t>
            </a:r>
            <a:r>
              <a:rPr lang="ru-RU" sz="85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представителей;</a:t>
            </a:r>
            <a:endParaRPr lang="ru-RU" sz="850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  <a:p>
            <a:pPr marL="171450" indent="-171450" algn="just" defTabSz="342900">
              <a:buFont typeface="Wingdings" panose="05000000000000000000" pitchFamily="2" charset="2"/>
              <a:buChar char="ü"/>
            </a:pPr>
            <a:r>
              <a:rPr lang="ru-RU" sz="85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Справка </a:t>
            </a:r>
            <a:r>
              <a:rPr lang="ru-RU" sz="85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о регистрации несовершеннолетнего по месту жительства (в возрасте до 14 лет);</a:t>
            </a:r>
          </a:p>
          <a:p>
            <a:pPr marL="171450" indent="-171450" algn="just" defTabSz="342900">
              <a:buFont typeface="Wingdings" panose="05000000000000000000" pitchFamily="2" charset="2"/>
              <a:buChar char="ü"/>
            </a:pPr>
            <a:r>
              <a:rPr lang="ru-RU" sz="85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Копия </a:t>
            </a:r>
            <a:r>
              <a:rPr lang="ru-RU" sz="85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лицевого счета несовершеннолетнего или выписка из банка по лицевому счету;</a:t>
            </a:r>
          </a:p>
          <a:p>
            <a:pPr marL="171450" indent="-171450" algn="just" defTabSz="342900">
              <a:buFont typeface="Wingdings" panose="05000000000000000000" pitchFamily="2" charset="2"/>
              <a:buChar char="ü"/>
            </a:pPr>
            <a:r>
              <a:rPr lang="ru-RU" sz="85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Копия </a:t>
            </a:r>
            <a:r>
              <a:rPr lang="ru-RU" sz="85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акта органа опеки и попечительства об установлении опеки, попечительства (для детей-сирот и детей, оставшихся без попечения родителей);</a:t>
            </a:r>
          </a:p>
          <a:p>
            <a:pPr marL="171450" indent="-171450" algn="just" defTabSz="342900">
              <a:buFont typeface="Wingdings" panose="05000000000000000000" pitchFamily="2" charset="2"/>
              <a:buChar char="ü"/>
            </a:pPr>
            <a:r>
              <a:rPr lang="ru-RU" sz="85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Заявление </a:t>
            </a:r>
            <a:r>
              <a:rPr lang="ru-RU" sz="85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несовершеннолетнего в возрасте от 14 до 18 лет на снятие и расходование денежных средств;</a:t>
            </a:r>
          </a:p>
          <a:p>
            <a:pPr marL="171450" indent="-171450" algn="just" defTabSz="342900">
              <a:buFont typeface="Wingdings" panose="05000000000000000000" pitchFamily="2" charset="2"/>
              <a:buChar char="ü"/>
            </a:pPr>
            <a:r>
              <a:rPr lang="ru-RU" sz="85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Согласие </a:t>
            </a:r>
            <a:r>
              <a:rPr lang="ru-RU" sz="85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законных представителей на снятие и расходование денежных средств несовершеннолетнего;</a:t>
            </a:r>
          </a:p>
          <a:p>
            <a:pPr marL="171450" indent="-171450" algn="just" defTabSz="342900">
              <a:buFont typeface="Wingdings" panose="05000000000000000000" pitchFamily="2" charset="2"/>
              <a:buChar char="ü"/>
            </a:pPr>
            <a:r>
              <a:rPr lang="ru-RU" sz="85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Согласие </a:t>
            </a:r>
            <a:r>
              <a:rPr lang="ru-RU" sz="85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законных представителей на обработку </a:t>
            </a:r>
            <a:r>
              <a:rPr lang="ru-RU" sz="85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представленных персональных данных.</a:t>
            </a:r>
          </a:p>
          <a:p>
            <a:pPr marL="171450" indent="-171450" algn="just" defTabSz="342900">
              <a:buFont typeface="Wingdings" panose="05000000000000000000" pitchFamily="2" charset="2"/>
              <a:buChar char="ü"/>
            </a:pPr>
            <a:r>
              <a:rPr lang="ru-RU" sz="850" i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Для выдачи разрешения на получение пенсии по потере кормильца, пенсии по инвалидности дополнительно потребуется копия свидетельства о смерти второго родителя, либо копия справки медико-социальной экспертизы, копия пенсионного удостоверения</a:t>
            </a:r>
            <a:r>
              <a:rPr lang="ru-RU" sz="800" i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.</a:t>
            </a:r>
          </a:p>
          <a:p>
            <a:pPr algn="ctr" defTabSz="342900"/>
            <a:endParaRPr lang="ru-RU" sz="800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  <a:p>
            <a:pPr algn="ctr" defTabSz="342900"/>
            <a:endParaRPr lang="ru-RU" sz="800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698</TotalTime>
  <Words>705</Words>
  <Application>Microsoft Office PowerPoint</Application>
  <PresentationFormat>Экран (4:3)</PresentationFormat>
  <Paragraphs>57</Paragraphs>
  <Slides>3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5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3</vt:i4>
      </vt:variant>
    </vt:vector>
  </HeadingPairs>
  <TitlesOfParts>
    <vt:vector size="9" baseType="lpstr">
      <vt:lpstr>Arial</vt:lpstr>
      <vt:lpstr>Calibri</vt:lpstr>
      <vt:lpstr>Comic Sans MS</vt:lpstr>
      <vt:lpstr>Times New Roman</vt:lpstr>
      <vt:lpstr>Wingdings</vt:lpstr>
      <vt:lpstr>Тема Office</vt:lpstr>
      <vt:lpstr>Презентация PowerPoint</vt:lpstr>
      <vt:lpstr>Узнать информацию по вопросам прохождения подготовки  лиц, желающих принять на воспитание  в свою семью ребенка, оставшегося без попечения родителей, и другим вопросам воспитания детей, можно обратившись в Государственное областное бюджетное учреждение Мурманской области  «Центр психолого-педагогической, медицинской и социальной помощи»  Юридический адрес: Российская Федерация, 183010 г. Мурманск, ул. Советская, д. 9а.  Директор Центра: Майкович Мария Ярославовна Телефон: (8152) 25-66-30  Приемная Телефон: (8152) 25-66-49 http://www.cpmss.ru     л                      </vt:lpstr>
      <vt:lpstr>Совершение сделок с имуществом несовершеннолетних регламентируется Гражданским кодексом Российской Федерации (часть первая, ст. 26, 28), Семейным кодексом Российской Федерации (ст. 60).  В соответствии с п. 3 ст. 60 Семейного кодекса:  при осуществлении родителями правомочий по управлению имуществом ребенка на них распространяются правила, установленные гражданским законодательством в отношении распоряжения имуществом подопечного (статья 37 Гражданского кодекса Российской Федерации). Таким образом, для совершения сделок с имуществом несовершеннолетних: продажи собственности, распоряжения определенными видами денежных средств, законным представителям ребенка необходимо обратиться в орган опеки и попечительства для получения разрешения.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HP</dc:creator>
  <cp:lastModifiedBy>opekazaozersk</cp:lastModifiedBy>
  <cp:revision>32</cp:revision>
  <cp:lastPrinted>2022-03-07T11:48:19Z</cp:lastPrinted>
  <dcterms:created xsi:type="dcterms:W3CDTF">2022-02-28T16:14:30Z</dcterms:created>
  <dcterms:modified xsi:type="dcterms:W3CDTF">2022-03-07T11:55:05Z</dcterms:modified>
</cp:coreProperties>
</file>