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72" r:id="rId2"/>
    <p:sldId id="373" r:id="rId3"/>
    <p:sldId id="377" r:id="rId4"/>
    <p:sldId id="387" r:id="rId5"/>
    <p:sldId id="389" r:id="rId6"/>
    <p:sldId id="390" r:id="rId7"/>
    <p:sldId id="395" r:id="rId8"/>
    <p:sldId id="392" r:id="rId9"/>
    <p:sldId id="393" r:id="rId10"/>
    <p:sldId id="420" r:id="rId11"/>
    <p:sldId id="382" r:id="rId12"/>
    <p:sldId id="385" r:id="rId13"/>
    <p:sldId id="384" r:id="rId14"/>
    <p:sldId id="266" r:id="rId15"/>
    <p:sldId id="415" r:id="rId16"/>
    <p:sldId id="421" r:id="rId17"/>
    <p:sldId id="419" r:id="rId18"/>
    <p:sldId id="263" r:id="rId19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7AB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96" d="100"/>
          <a:sy n="96" d="100"/>
        </p:scale>
        <p:origin x="-1068" y="-3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9FE1AB2-F026-DCE0-0922-C2B7F45FF2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75C4DE32-877B-AAA5-D3C7-2E1A6223F6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BBEBE6F-2338-3921-B4D8-A46689494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35B9A6C-27F3-26F1-59C6-EE980AD00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DEF3E17-9D28-8393-B566-912CC6570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44200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D322975-5A45-06BB-0A69-5FDA4287B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AD7455B-BFAE-AEC2-9AF6-07EC0AA318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433821D-3CD9-7A29-D78F-09C488200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E0B0B6A-19DE-2700-345C-395592C17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80138C9-7446-5FC8-EC81-510D1129C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5694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0AFFB70-9543-A6B6-8CC6-5843BE233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27561BAD-1DD3-A8B6-BAB8-B1A3FE23E2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52F944E0-9548-53C8-8356-2D0EFD412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E956FCF-1762-D6B4-1597-E486C3E5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FB017F6-98B1-EE12-0A3B-8ED8440FD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01570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7FF1CF0-16EC-BA44-E631-455645CCC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5FC206C-8FD2-9D9C-FD75-8E42A4776E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90A6F4FD-8BE1-6BFD-0397-9C1A5159D6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2CF1B71B-5F77-27A3-B891-6429D0872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CA69EA1A-1DB3-E4D8-115D-5E5526CD3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47F3CA17-0360-B3CC-59F1-8E703BAD2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60045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80EA991-F37B-2331-BF59-237002037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4D7A2E1-1B9A-46DA-E743-9EE91AF640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051DC89A-A430-EC98-CF29-3491C260AD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C6D341B3-7471-FD47-EC7D-F23B6021D9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EF4396DA-0BB8-A665-DA30-C60BE7EADC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85EFB4A4-3521-1239-0593-2D054F64B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F3064EA2-82DA-921C-2AD0-2E270BE6D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DF287E5B-CE8D-AA4C-9300-4CE5F3FA7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1665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60F29EF-9F26-DFCE-19FE-6E4B50F4A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1C89B79C-4A42-9421-C683-9A5C26BF8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D6B73732-0E39-99EB-C0EF-0A9760F4B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5D83C5B0-6800-12D2-F0FE-2A2AD6730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00415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37DAA515-7E3F-CB06-B6D1-61CEA62B7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2582AB31-ABBC-41CD-70A5-AC7F4F76F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3DC0AB7A-AABC-FD73-75C1-566970195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64201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59844E4-F14F-E38B-3ED2-8EE1BEE97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9CA97BC-D24C-9607-70BF-50255EE5F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D0AAB77D-579E-391E-011E-C80B033534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7B0D1FC1-24CF-DC18-5514-6B1B07E82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B9EAAE92-8902-A88B-6742-AB32FC53B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A9AF4802-0C8C-FF38-C92A-C2CDBA9FD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10495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669140B-9FDF-132A-1A74-CF9A61983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1E263178-144E-FB28-5843-8A2E7D4A3F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57DF1EDE-96C1-6782-698E-D326715A57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39EDC0F5-FC5C-D2D4-FFF1-D2132045E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525BBC1-50A0-6FAB-8514-896C1D43C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DD7186AA-4E71-22F7-0F9F-A7331E9D1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93737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7EF3907-77A3-3EED-08FF-605A105A6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84B024F5-D550-A898-1C52-7D21734B83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C3A3B56-C619-D402-5F31-C0325D8E9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B3AF101F-ED6F-6CB8-3DEC-938FEDC13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5C2DD31-97D4-D9B3-ACA3-C985FF236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87831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34EC1032-AD19-303D-BE6A-794466B381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CD52159C-770D-0D67-4A0F-DFE7F732F4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31EFF669-0CCE-69EA-A092-055BBCBA5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87E22-DF90-4677-A8A5-575ABB499755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9618ACA-007A-ADFD-44A5-FDC18FA08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F24BAE63-E78D-DCAB-36F9-8FEC9708B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20327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1B49643-4FEF-9A3C-7E4B-B3D42EC1A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45C0FA4D-19BD-D97E-B9D8-FB15BE0032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625B757-1FFD-1CBA-5D63-93BB101CF7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87E22-DF90-4677-A8A5-575ABB499755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E1947A5D-3BBD-9C73-F4E2-6E5D054345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414FCEB-A8CA-07F3-5FDF-A0D69F2B25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82C680-6876-4147-A910-C9EAAE3608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90610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0.svg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image" Target="../media/image14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7.svg"/><Relationship Id="rId7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invest.nashsever51.ru/pages/preferentsii-rezidentov-azrf" TargetMode="External"/><Relationship Id="rId5" Type="http://schemas.openxmlformats.org/officeDocument/2006/relationships/image" Target="../media/image19.sv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29.svg"/><Relationship Id="rId18" Type="http://schemas.openxmlformats.org/officeDocument/2006/relationships/image" Target="../media/image21.png"/><Relationship Id="rId3" Type="http://schemas.openxmlformats.org/officeDocument/2006/relationships/image" Target="../media/image22.svg"/><Relationship Id="rId7" Type="http://schemas.microsoft.com/office/2007/relationships/hdphoto" Target="../media/hdphoto2.wdp"/><Relationship Id="rId12" Type="http://schemas.openxmlformats.org/officeDocument/2006/relationships/image" Target="../media/image18.png"/><Relationship Id="rId17" Type="http://schemas.openxmlformats.org/officeDocument/2006/relationships/image" Target="../media/image33.svg"/><Relationship Id="rId2" Type="http://schemas.openxmlformats.org/officeDocument/2006/relationships/image" Target="../media/image14.png"/><Relationship Id="rId16" Type="http://schemas.openxmlformats.org/officeDocument/2006/relationships/image" Target="../media/image20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7.svg"/><Relationship Id="rId5" Type="http://schemas.openxmlformats.org/officeDocument/2006/relationships/image" Target="../media/image24.svg"/><Relationship Id="rId15" Type="http://schemas.openxmlformats.org/officeDocument/2006/relationships/image" Target="../media/image31.svg"/><Relationship Id="rId10" Type="http://schemas.openxmlformats.org/officeDocument/2006/relationships/image" Target="../media/image17.png"/><Relationship Id="rId19" Type="http://schemas.openxmlformats.org/officeDocument/2006/relationships/image" Target="../media/image34.svg"/><Relationship Id="rId4" Type="http://schemas.openxmlformats.org/officeDocument/2006/relationships/image" Target="../media/image15.png"/><Relationship Id="rId9" Type="http://schemas.openxmlformats.org/officeDocument/2006/relationships/image" Target="../media/image10.svg"/><Relationship Id="rId1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7.sv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svg"/><Relationship Id="rId5" Type="http://schemas.openxmlformats.org/officeDocument/2006/relationships/image" Target="../media/image27.png"/><Relationship Id="rId10" Type="http://schemas.openxmlformats.org/officeDocument/2006/relationships/image" Target="../media/image44.svg"/><Relationship Id="rId4" Type="http://schemas.openxmlformats.org/officeDocument/2006/relationships/image" Target="../media/image38.svg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56.svg"/><Relationship Id="rId3" Type="http://schemas.openxmlformats.org/officeDocument/2006/relationships/image" Target="../media/image46.svg"/><Relationship Id="rId7" Type="http://schemas.openxmlformats.org/officeDocument/2006/relationships/image" Target="../media/image50.svg"/><Relationship Id="rId12" Type="http://schemas.openxmlformats.org/officeDocument/2006/relationships/image" Target="../media/image35.png"/><Relationship Id="rId2" Type="http://schemas.openxmlformats.org/officeDocument/2006/relationships/image" Target="../media/image30.png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54.svg"/><Relationship Id="rId5" Type="http://schemas.openxmlformats.org/officeDocument/2006/relationships/image" Target="../media/image48.svg"/><Relationship Id="rId15" Type="http://schemas.openxmlformats.org/officeDocument/2006/relationships/image" Target="../media/image58.svg"/><Relationship Id="rId10" Type="http://schemas.openxmlformats.org/officeDocument/2006/relationships/image" Target="../media/image34.png"/><Relationship Id="rId4" Type="http://schemas.openxmlformats.org/officeDocument/2006/relationships/image" Target="../media/image31.png"/><Relationship Id="rId9" Type="http://schemas.openxmlformats.org/officeDocument/2006/relationships/image" Target="../media/image52.svg"/><Relationship Id="rId14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13" Type="http://schemas.openxmlformats.org/officeDocument/2006/relationships/image" Target="../media/image45.jpeg"/><Relationship Id="rId3" Type="http://schemas.openxmlformats.org/officeDocument/2006/relationships/image" Target="../media/image60.svg"/><Relationship Id="rId7" Type="http://schemas.openxmlformats.org/officeDocument/2006/relationships/image" Target="../media/image64.svg"/><Relationship Id="rId12" Type="http://schemas.openxmlformats.org/officeDocument/2006/relationships/image" Target="../media/image44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43.jpeg"/><Relationship Id="rId5" Type="http://schemas.openxmlformats.org/officeDocument/2006/relationships/image" Target="../media/image62.svg"/><Relationship Id="rId10" Type="http://schemas.openxmlformats.org/officeDocument/2006/relationships/image" Target="../media/image42.jpeg"/><Relationship Id="rId4" Type="http://schemas.openxmlformats.org/officeDocument/2006/relationships/image" Target="../media/image38.png"/><Relationship Id="rId9" Type="http://schemas.openxmlformats.org/officeDocument/2006/relationships/image" Target="../media/image41.jpeg"/><Relationship Id="rId1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svg"/><Relationship Id="rId5" Type="http://schemas.openxmlformats.org/officeDocument/2006/relationships/image" Target="../media/image20.png"/><Relationship Id="rId4" Type="http://schemas.openxmlformats.org/officeDocument/2006/relationships/image" Target="../media/image4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49.png"/><Relationship Id="rId7" Type="http://schemas.openxmlformats.org/officeDocument/2006/relationships/image" Target="../media/image20.png"/><Relationship Id="rId2" Type="http://schemas.openxmlformats.org/officeDocument/2006/relationships/hyperlink" Target="https://www.zatozaozersk.ru/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46.png"/><Relationship Id="rId4" Type="http://schemas.openxmlformats.org/officeDocument/2006/relationships/image" Target="../media/image74.svg"/><Relationship Id="rId9" Type="http://schemas.openxmlformats.org/officeDocument/2006/relationships/hyperlink" Target="http://www.invest.nashsever51.ru/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&#1084;&#1086;&#1081;&#1073;&#1080;&#1079;.&#1088;&#1092;/" TargetMode="External"/><Relationship Id="rId13" Type="http://schemas.openxmlformats.org/officeDocument/2006/relationships/hyperlink" Target="https://mribi.ru/" TargetMode="External"/><Relationship Id="rId18" Type="http://schemas.openxmlformats.org/officeDocument/2006/relationships/image" Target="../media/image53.png"/><Relationship Id="rId26" Type="http://schemas.openxmlformats.org/officeDocument/2006/relationships/image" Target="../media/image60.png"/><Relationship Id="rId3" Type="http://schemas.openxmlformats.org/officeDocument/2006/relationships/image" Target="../media/image76.svg"/><Relationship Id="rId21" Type="http://schemas.openxmlformats.org/officeDocument/2006/relationships/image" Target="../media/image55.png"/><Relationship Id="rId7" Type="http://schemas.openxmlformats.org/officeDocument/2006/relationships/hyperlink" Target="https://erdc.ru/dzo/ooo-uk-stolitsa-arktiki/" TargetMode="External"/><Relationship Id="rId12" Type="http://schemas.openxmlformats.org/officeDocument/2006/relationships/hyperlink" Target="https://rck51.ru/" TargetMode="External"/><Relationship Id="rId17" Type="http://schemas.openxmlformats.org/officeDocument/2006/relationships/image" Target="../media/image80.svg"/><Relationship Id="rId25" Type="http://schemas.openxmlformats.org/officeDocument/2006/relationships/image" Target="../media/image59.png"/><Relationship Id="rId2" Type="http://schemas.openxmlformats.org/officeDocument/2006/relationships/image" Target="../media/image50.png"/><Relationship Id="rId16" Type="http://schemas.openxmlformats.org/officeDocument/2006/relationships/image" Target="../media/image52.png"/><Relationship Id="rId20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invest.nashsever51.ru/pages/korporatsiia-razvitiia" TargetMode="External"/><Relationship Id="rId11" Type="http://schemas.openxmlformats.org/officeDocument/2006/relationships/hyperlink" Target="https://www.export51.ru/" TargetMode="External"/><Relationship Id="rId24" Type="http://schemas.openxmlformats.org/officeDocument/2006/relationships/image" Target="../media/image58.png"/><Relationship Id="rId5" Type="http://schemas.openxmlformats.org/officeDocument/2006/relationships/image" Target="../media/image78.svg"/><Relationship Id="rId15" Type="http://schemas.openxmlformats.org/officeDocument/2006/relationships/hyperlink" Target="https://&#1084;&#1086;&#1081;&#1073;&#1080;&#1079;.&#1088;&#1092;/measures" TargetMode="External"/><Relationship Id="rId23" Type="http://schemas.openxmlformats.org/officeDocument/2006/relationships/image" Target="../media/image57.png"/><Relationship Id="rId28" Type="http://schemas.openxmlformats.org/officeDocument/2006/relationships/image" Target="../media/image61.png"/><Relationship Id="rId10" Type="http://schemas.openxmlformats.org/officeDocument/2006/relationships/hyperlink" Target="https://formap.ru/" TargetMode="External"/><Relationship Id="rId19" Type="http://schemas.openxmlformats.org/officeDocument/2006/relationships/image" Target="../media/image82.svg"/><Relationship Id="rId4" Type="http://schemas.openxmlformats.org/officeDocument/2006/relationships/image" Target="../media/image51.png"/><Relationship Id="rId9" Type="http://schemas.openxmlformats.org/officeDocument/2006/relationships/hyperlink" Target="https://www.&#1073;&#1080;&#1079;&#1085;&#1077;&#1089;51.&#1088;&#1092;/" TargetMode="External"/><Relationship Id="rId14" Type="http://schemas.openxmlformats.org/officeDocument/2006/relationships/hyperlink" Target="https://murmancluster.ru/" TargetMode="External"/><Relationship Id="rId22" Type="http://schemas.openxmlformats.org/officeDocument/2006/relationships/image" Target="../media/image56.png"/><Relationship Id="rId27" Type="http://schemas.openxmlformats.org/officeDocument/2006/relationships/image" Target="../media/image90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sport.gov-murman.ru/" TargetMode="External"/><Relationship Id="rId13" Type="http://schemas.openxmlformats.org/officeDocument/2006/relationships/hyperlink" Target="https://mpr.gov-murman.ru/" TargetMode="External"/><Relationship Id="rId3" Type="http://schemas.openxmlformats.org/officeDocument/2006/relationships/image" Target="../media/image76.svg"/><Relationship Id="rId7" Type="http://schemas.openxmlformats.org/officeDocument/2006/relationships/hyperlink" Target="https://minenergo.gov-murman.ru/" TargetMode="External"/><Relationship Id="rId12" Type="http://schemas.openxmlformats.org/officeDocument/2006/relationships/hyperlink" Target="https://minstroy.gov-murman.ru/" TargetMode="External"/><Relationship Id="rId17" Type="http://schemas.openxmlformats.org/officeDocument/2006/relationships/hyperlink" Target="https://tarif.gov-murman.ru/" TargetMode="External"/><Relationship Id="rId2" Type="http://schemas.openxmlformats.org/officeDocument/2006/relationships/image" Target="../media/image50.png"/><Relationship Id="rId16" Type="http://schemas.openxmlformats.org/officeDocument/2006/relationships/hyperlink" Target="https://it.gov-murman.ru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svg"/><Relationship Id="rId11" Type="http://schemas.openxmlformats.org/officeDocument/2006/relationships/hyperlink" Target="https://culture.gov-murman.ru/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s://mingrad.gov-murman.ru/" TargetMode="External"/><Relationship Id="rId10" Type="http://schemas.openxmlformats.org/officeDocument/2006/relationships/hyperlink" Target="https://mintrans.gov-murman.ru/" TargetMode="External"/><Relationship Id="rId4" Type="http://schemas.openxmlformats.org/officeDocument/2006/relationships/hyperlink" Target="https://minec.gov-murman.ru/" TargetMode="External"/><Relationship Id="rId9" Type="http://schemas.openxmlformats.org/officeDocument/2006/relationships/hyperlink" Target="https://property.gov-murman.ru/" TargetMode="External"/><Relationship Id="rId14" Type="http://schemas.openxmlformats.org/officeDocument/2006/relationships/hyperlink" Target="https://tourism.gov-murman.ru/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svg"/><Relationship Id="rId13" Type="http://schemas.openxmlformats.org/officeDocument/2006/relationships/hyperlink" Target="https://invest.nashsever51.ru/list/poisk-mer-podderzhki" TargetMode="External"/><Relationship Id="rId18" Type="http://schemas.openxmlformats.org/officeDocument/2006/relationships/image" Target="../media/image68.png"/><Relationship Id="rId3" Type="http://schemas.openxmlformats.org/officeDocument/2006/relationships/image" Target="../media/image93.svg"/><Relationship Id="rId21" Type="http://schemas.openxmlformats.org/officeDocument/2006/relationships/image" Target="../media/image70.png"/><Relationship Id="rId7" Type="http://schemas.openxmlformats.org/officeDocument/2006/relationships/image" Target="../media/image65.png"/><Relationship Id="rId12" Type="http://schemas.openxmlformats.org/officeDocument/2006/relationships/hyperlink" Target="https://invest.nashsever51.ru/registry/free-areas" TargetMode="External"/><Relationship Id="rId17" Type="http://schemas.openxmlformats.org/officeDocument/2006/relationships/image" Target="../media/image101.svg"/><Relationship Id="rId2" Type="http://schemas.openxmlformats.org/officeDocument/2006/relationships/image" Target="../media/image62.png"/><Relationship Id="rId16" Type="http://schemas.openxmlformats.org/officeDocument/2006/relationships/image" Target="../media/image67.png"/><Relationship Id="rId20" Type="http://schemas.openxmlformats.org/officeDocument/2006/relationships/image" Target="../media/image10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11" Type="http://schemas.openxmlformats.org/officeDocument/2006/relationships/hyperlink" Target="https://invest.nashsever51.ru/" TargetMode="External"/><Relationship Id="rId5" Type="http://schemas.openxmlformats.org/officeDocument/2006/relationships/image" Target="../media/image95.svg"/><Relationship Id="rId15" Type="http://schemas.openxmlformats.org/officeDocument/2006/relationships/image" Target="../media/image66.png"/><Relationship Id="rId23" Type="http://schemas.openxmlformats.org/officeDocument/2006/relationships/image" Target="../media/image107.svg"/><Relationship Id="rId10" Type="http://schemas.openxmlformats.org/officeDocument/2006/relationships/image" Target="../media/image78.svg"/><Relationship Id="rId19" Type="http://schemas.openxmlformats.org/officeDocument/2006/relationships/image" Target="../media/image69.png"/><Relationship Id="rId4" Type="http://schemas.openxmlformats.org/officeDocument/2006/relationships/image" Target="../media/image63.png"/><Relationship Id="rId9" Type="http://schemas.openxmlformats.org/officeDocument/2006/relationships/image" Target="../media/image51.png"/><Relationship Id="rId14" Type="http://schemas.openxmlformats.org/officeDocument/2006/relationships/hyperlink" Target="https://invest.nashsever51.ru/pages/biznes-dlia-biznesa" TargetMode="External"/><Relationship Id="rId22" Type="http://schemas.openxmlformats.org/officeDocument/2006/relationships/image" Target="../media/image7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svg"/><Relationship Id="rId3" Type="http://schemas.openxmlformats.org/officeDocument/2006/relationships/image" Target="../media/image93.svg"/><Relationship Id="rId7" Type="http://schemas.openxmlformats.org/officeDocument/2006/relationships/image" Target="../media/image7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5" Type="http://schemas.openxmlformats.org/officeDocument/2006/relationships/image" Target="../media/image95.svg"/><Relationship Id="rId4" Type="http://schemas.openxmlformats.org/officeDocument/2006/relationships/image" Target="../media/image63.png"/><Relationship Id="rId9" Type="http://schemas.openxmlformats.org/officeDocument/2006/relationships/hyperlink" Target="https://kursnasever51.ru/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4.svg"/><Relationship Id="rId18" Type="http://schemas.openxmlformats.org/officeDocument/2006/relationships/image" Target="../media/image33.svg"/><Relationship Id="rId3" Type="http://schemas.openxmlformats.org/officeDocument/2006/relationships/image" Target="../media/image10.svg"/><Relationship Id="rId21" Type="http://schemas.openxmlformats.org/officeDocument/2006/relationships/image" Target="../media/image78.png"/><Relationship Id="rId7" Type="http://schemas.openxmlformats.org/officeDocument/2006/relationships/image" Target="../media/image14.svg"/><Relationship Id="rId12" Type="http://schemas.openxmlformats.org/officeDocument/2006/relationships/image" Target="../media/image76.png"/><Relationship Id="rId17" Type="http://schemas.openxmlformats.org/officeDocument/2006/relationships/image" Target="../media/image20.png"/><Relationship Id="rId2" Type="http://schemas.openxmlformats.org/officeDocument/2006/relationships/image" Target="../media/image6.png"/><Relationship Id="rId16" Type="http://schemas.openxmlformats.org/officeDocument/2006/relationships/hyperlink" Target="https://moibiz51.ru/" TargetMode="External"/><Relationship Id="rId20" Type="http://schemas.openxmlformats.org/officeDocument/2006/relationships/image" Target="../media/image7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14.svg"/><Relationship Id="rId5" Type="http://schemas.openxmlformats.org/officeDocument/2006/relationships/image" Target="../media/image12.svg"/><Relationship Id="rId15" Type="http://schemas.openxmlformats.org/officeDocument/2006/relationships/hyperlink" Target="https://minec.gov-murman.ru/" TargetMode="External"/><Relationship Id="rId10" Type="http://schemas.openxmlformats.org/officeDocument/2006/relationships/image" Target="../media/image75.png"/><Relationship Id="rId19" Type="http://schemas.openxmlformats.org/officeDocument/2006/relationships/image" Target="../media/image77.png"/><Relationship Id="rId4" Type="http://schemas.openxmlformats.org/officeDocument/2006/relationships/image" Target="../media/image7.png"/><Relationship Id="rId9" Type="http://schemas.openxmlformats.org/officeDocument/2006/relationships/image" Target="../media/image112.svg"/><Relationship Id="rId14" Type="http://schemas.openxmlformats.org/officeDocument/2006/relationships/hyperlink" Target="https://invest.nashsever51.ru/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invest.nashsever51.ru/pages/kontakty" TargetMode="External"/><Relationship Id="rId3" Type="http://schemas.openxmlformats.org/officeDocument/2006/relationships/image" Target="../media/image93.svg"/><Relationship Id="rId7" Type="http://schemas.openxmlformats.org/officeDocument/2006/relationships/image" Target="../media/image80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png"/><Relationship Id="rId5" Type="http://schemas.openxmlformats.org/officeDocument/2006/relationships/image" Target="../media/image95.svg"/><Relationship Id="rId10" Type="http://schemas.openxmlformats.org/officeDocument/2006/relationships/image" Target="../media/image119.svg"/><Relationship Id="rId4" Type="http://schemas.openxmlformats.org/officeDocument/2006/relationships/image" Target="../media/image63.png"/><Relationship Id="rId9" Type="http://schemas.openxmlformats.org/officeDocument/2006/relationships/image" Target="../media/image8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sv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5CF62806-E498-435D-6357-7540B8FF37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1839" y="728663"/>
            <a:ext cx="1585912" cy="540095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7E2BDE1A-BBB5-BAEC-9E39-EB7643D7A1C1}"/>
              </a:ext>
            </a:extLst>
          </p:cNvPr>
          <p:cNvSpPr txBox="1"/>
          <p:nvPr/>
        </p:nvSpPr>
        <p:spPr>
          <a:xfrm>
            <a:off x="1003997" y="5540148"/>
            <a:ext cx="1406273" cy="82330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wrap="square" lIns="45719" tIns="45719" rIns="45719" bIns="45719" spcCol="38100">
            <a:spAutoFit/>
          </a:bodyPr>
          <a:lstStyle/>
          <a:p>
            <a:pPr marL="0" lvl="1">
              <a:lnSpc>
                <a:spcPts val="5700"/>
              </a:lnSpc>
              <a:defRPr/>
            </a:pPr>
            <a:r>
              <a:rPr lang="ru-RU" sz="2400" dirty="0" smtClean="0">
                <a:latin typeface="Corki" panose="00000500000000000000" pitchFamily="2" charset="-52"/>
              </a:rPr>
              <a:t>2026</a:t>
            </a:r>
            <a:endParaRPr lang="ru-RU" sz="2400" dirty="0">
              <a:latin typeface="Corki" panose="00000500000000000000" pitchFamily="2" charset="-52"/>
            </a:endParaRPr>
          </a:p>
        </p:txBody>
      </p:sp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2C170078-C7E7-E31B-B648-B0A7BF452C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6125" y="5883162"/>
            <a:ext cx="257872" cy="25787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0298840A-772F-5117-AC96-5D3CE0C5C37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505" r="17505"/>
          <a:stretch/>
        </p:blipFill>
        <p:spPr>
          <a:xfrm>
            <a:off x="5506385" y="0"/>
            <a:ext cx="6685614" cy="6858000"/>
          </a:xfrm>
          <a:custGeom>
            <a:avLst/>
            <a:gdLst>
              <a:gd name="connsiteX0" fmla="*/ 3450779 w 6685614"/>
              <a:gd name="connsiteY0" fmla="*/ 0 h 6858000"/>
              <a:gd name="connsiteX1" fmla="*/ 6685614 w 6685614"/>
              <a:gd name="connsiteY1" fmla="*/ 0 h 6858000"/>
              <a:gd name="connsiteX2" fmla="*/ 6685614 w 6685614"/>
              <a:gd name="connsiteY2" fmla="*/ 6858000 h 6858000"/>
              <a:gd name="connsiteX3" fmla="*/ 2941361 w 6685614"/>
              <a:gd name="connsiteY3" fmla="*/ 6858000 h 6858000"/>
              <a:gd name="connsiteX4" fmla="*/ 2925294 w 6685614"/>
              <a:gd name="connsiteY4" fmla="*/ 6855960 h 6858000"/>
              <a:gd name="connsiteX5" fmla="*/ 0 w 6685614"/>
              <a:gd name="connsiteY5" fmla="*/ 3447843 h 6858000"/>
              <a:gd name="connsiteX6" fmla="*/ 3273241 w 6685614"/>
              <a:gd name="connsiteY6" fmla="*/ 448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85614" h="6858000">
                <a:moveTo>
                  <a:pt x="3450779" y="0"/>
                </a:moveTo>
                <a:lnTo>
                  <a:pt x="6685614" y="0"/>
                </a:lnTo>
                <a:lnTo>
                  <a:pt x="6685614" y="6858000"/>
                </a:lnTo>
                <a:lnTo>
                  <a:pt x="2941361" y="6858000"/>
                </a:lnTo>
                <a:lnTo>
                  <a:pt x="2925294" y="6855960"/>
                </a:lnTo>
                <a:cubicBezTo>
                  <a:pt x="1268879" y="6603084"/>
                  <a:pt x="0" y="5173517"/>
                  <a:pt x="0" y="3447843"/>
                </a:cubicBezTo>
                <a:cubicBezTo>
                  <a:pt x="0" y="1603157"/>
                  <a:pt x="1449932" y="96829"/>
                  <a:pt x="3273241" y="4485"/>
                </a:cubicBezTo>
                <a:close/>
              </a:path>
            </a:pathLst>
          </a:custGeom>
        </p:spPr>
      </p:pic>
      <p:sp>
        <p:nvSpPr>
          <p:cNvPr id="23" name="TextBox 2">
            <a:extLst>
              <a:ext uri="{FF2B5EF4-FFF2-40B4-BE49-F238E27FC236}">
                <a16:creationId xmlns="" xmlns:a16="http://schemas.microsoft.com/office/drawing/2014/main" id="{6608FF5A-00E8-7C19-9589-CD6EE8A08B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209" y="5743877"/>
            <a:ext cx="1817160" cy="523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dirty="0">
                <a:solidFill>
                  <a:schemeClr val="bg1"/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#насевережить</a:t>
            </a:r>
          </a:p>
        </p:txBody>
      </p:sp>
      <p:sp>
        <p:nvSpPr>
          <p:cNvPr id="17" name="Полилиния: фигура 16">
            <a:extLst>
              <a:ext uri="{FF2B5EF4-FFF2-40B4-BE49-F238E27FC236}">
                <a16:creationId xmlns="" xmlns:a16="http://schemas.microsoft.com/office/drawing/2014/main" id="{4E37E2C1-60FE-5198-F1CD-4A2200AADE52}"/>
              </a:ext>
            </a:extLst>
          </p:cNvPr>
          <p:cNvSpPr/>
          <p:nvPr/>
        </p:nvSpPr>
        <p:spPr>
          <a:xfrm>
            <a:off x="1" y="1698170"/>
            <a:ext cx="8534399" cy="3875316"/>
          </a:xfrm>
          <a:custGeom>
            <a:avLst/>
            <a:gdLst>
              <a:gd name="connsiteX0" fmla="*/ 0 w 8040915"/>
              <a:gd name="connsiteY0" fmla="*/ 0 h 3875316"/>
              <a:gd name="connsiteX1" fmla="*/ 6103257 w 8040915"/>
              <a:gd name="connsiteY1" fmla="*/ 0 h 3875316"/>
              <a:gd name="connsiteX2" fmla="*/ 8040915 w 8040915"/>
              <a:gd name="connsiteY2" fmla="*/ 1937658 h 3875316"/>
              <a:gd name="connsiteX3" fmla="*/ 8040914 w 8040915"/>
              <a:gd name="connsiteY3" fmla="*/ 1937658 h 3875316"/>
              <a:gd name="connsiteX4" fmla="*/ 6103256 w 8040915"/>
              <a:gd name="connsiteY4" fmla="*/ 3875316 h 3875316"/>
              <a:gd name="connsiteX5" fmla="*/ 0 w 8040915"/>
              <a:gd name="connsiteY5" fmla="*/ 3875315 h 3875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40915" h="3875316">
                <a:moveTo>
                  <a:pt x="0" y="0"/>
                </a:moveTo>
                <a:lnTo>
                  <a:pt x="6103257" y="0"/>
                </a:lnTo>
                <a:cubicBezTo>
                  <a:pt x="7173396" y="0"/>
                  <a:pt x="8040915" y="867519"/>
                  <a:pt x="8040915" y="1937658"/>
                </a:cubicBezTo>
                <a:lnTo>
                  <a:pt x="8040914" y="1937658"/>
                </a:lnTo>
                <a:cubicBezTo>
                  <a:pt x="8040914" y="3007797"/>
                  <a:pt x="7173395" y="3875316"/>
                  <a:pt x="6103256" y="3875316"/>
                </a:cubicBezTo>
                <a:lnTo>
                  <a:pt x="0" y="3875315"/>
                </a:lnTo>
                <a:close/>
              </a:path>
            </a:pathLst>
          </a:custGeom>
          <a:solidFill>
            <a:srgbClr val="007ABB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1BD97A06-767B-ABE1-8A36-EE932725518F}"/>
              </a:ext>
            </a:extLst>
          </p:cNvPr>
          <p:cNvSpPr txBox="1"/>
          <p:nvPr/>
        </p:nvSpPr>
        <p:spPr>
          <a:xfrm>
            <a:off x="746125" y="2367249"/>
            <a:ext cx="3800475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32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Инвестиционный профиль </a:t>
            </a:r>
            <a:endParaRPr lang="en-US" sz="3200" dirty="0">
              <a:solidFill>
                <a:schemeClr val="bg1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909544BD-633E-6DE9-3A36-3590180FB542}"/>
              </a:ext>
            </a:extLst>
          </p:cNvPr>
          <p:cNvSpPr txBox="1"/>
          <p:nvPr/>
        </p:nvSpPr>
        <p:spPr>
          <a:xfrm>
            <a:off x="746125" y="3024410"/>
            <a:ext cx="4524375" cy="18466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7200"/>
              </a:lnSpc>
            </a:pPr>
            <a:r>
              <a:rPr lang="ru-RU" sz="80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ЗАТО </a:t>
            </a:r>
          </a:p>
          <a:p>
            <a:pPr>
              <a:lnSpc>
                <a:spcPts val="7200"/>
              </a:lnSpc>
            </a:pPr>
            <a:r>
              <a:rPr lang="ru-RU" sz="80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ЗАОЗЕРСК</a:t>
            </a:r>
            <a:endParaRPr lang="x-none" sz="8000" dirty="0">
              <a:solidFill>
                <a:schemeClr val="bg1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2F3089F-1D5B-F0F2-B342-F08E809C36F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991" y="3024410"/>
            <a:ext cx="1158413" cy="138044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32416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93AFF305-8486-20B2-C2B5-91BB669096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6">
            <a:extLst>
              <a:ext uri="{FF2B5EF4-FFF2-40B4-BE49-F238E27FC236}">
                <a16:creationId xmlns="" xmlns:a16="http://schemas.microsoft.com/office/drawing/2014/main" id="{9AD0C1E5-EC3E-D988-955A-62A4A3CD62A3}"/>
              </a:ext>
            </a:extLst>
          </p:cNvPr>
          <p:cNvSpPr txBox="1">
            <a:spLocks/>
          </p:cNvSpPr>
          <p:nvPr/>
        </p:nvSpPr>
        <p:spPr>
          <a:xfrm>
            <a:off x="11424280" y="6218603"/>
            <a:ext cx="347356" cy="316465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ki Regular"/>
                <a:ea typeface="Corki Regular"/>
                <a:cs typeface="Corki Regular"/>
                <a:sym typeface="Corki Regular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6CB4B4D-7CA3-9044-876B-883B54F8677D}" type="slidenum">
              <a:rPr lang="ru-RU" smtClean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rPr>
              <a:pPr/>
              <a:t>2</a:t>
            </a:fld>
            <a:endParaRPr lang="ru-RU" dirty="0">
              <a:solidFill>
                <a:schemeClr val="bg2">
                  <a:lumMod val="75000"/>
                </a:schemeClr>
              </a:solidFill>
              <a:latin typeface="Corki" panose="00000500000000000000" pitchFamily="50" charset="-52"/>
            </a:endParaRPr>
          </a:p>
        </p:txBody>
      </p:sp>
      <p:sp>
        <p:nvSpPr>
          <p:cNvPr id="14" name="TextBox 2">
            <a:extLst>
              <a:ext uri="{FF2B5EF4-FFF2-40B4-BE49-F238E27FC236}">
                <a16:creationId xmlns="" xmlns:a16="http://schemas.microsoft.com/office/drawing/2014/main" id="{CA340847-0FB4-DE2B-E743-8B675BE481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5466" y="6237930"/>
            <a:ext cx="8318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#насевережить</a:t>
            </a:r>
          </a:p>
        </p:txBody>
      </p:sp>
      <p:sp>
        <p:nvSpPr>
          <p:cNvPr id="2" name="Прямоугольник 56">
            <a:extLst>
              <a:ext uri="{FF2B5EF4-FFF2-40B4-BE49-F238E27FC236}">
                <a16:creationId xmlns="" xmlns:a16="http://schemas.microsoft.com/office/drawing/2014/main" id="{56128F77-1AD5-7ADE-2064-7823672F3F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9318" y="603557"/>
            <a:ext cx="3560589" cy="32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2000"/>
              </a:lnSpc>
            </a:pPr>
            <a:r>
              <a:rPr lang="ru-RU" altLang="ru-RU" sz="1600" dirty="0">
                <a:latin typeface="Corki" panose="00000500000000000000" pitchFamily="2" charset="-52"/>
              </a:rPr>
              <a:t>Уважаемые инвесторы!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8AD45A61-A490-3239-949D-A2E95F6486AA}"/>
              </a:ext>
            </a:extLst>
          </p:cNvPr>
          <p:cNvSpPr/>
          <p:nvPr/>
        </p:nvSpPr>
        <p:spPr>
          <a:xfrm>
            <a:off x="0" y="1"/>
            <a:ext cx="6095999" cy="687143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олилиния: фигура 23">
            <a:extLst>
              <a:ext uri="{FF2B5EF4-FFF2-40B4-BE49-F238E27FC236}">
                <a16:creationId xmlns="" xmlns:a16="http://schemas.microsoft.com/office/drawing/2014/main" id="{52DD4453-B78F-0E98-2C14-C8E42128942A}"/>
              </a:ext>
            </a:extLst>
          </p:cNvPr>
          <p:cNvSpPr/>
          <p:nvPr/>
        </p:nvSpPr>
        <p:spPr>
          <a:xfrm>
            <a:off x="1" y="0"/>
            <a:ext cx="1741714" cy="1768554"/>
          </a:xfrm>
          <a:custGeom>
            <a:avLst/>
            <a:gdLst>
              <a:gd name="connsiteX0" fmla="*/ 0 w 4145870"/>
              <a:gd name="connsiteY0" fmla="*/ 0 h 4209758"/>
              <a:gd name="connsiteX1" fmla="*/ 4145870 w 4145870"/>
              <a:gd name="connsiteY1" fmla="*/ 0 h 4209758"/>
              <a:gd name="connsiteX2" fmla="*/ 4145870 w 4145870"/>
              <a:gd name="connsiteY2" fmla="*/ 1685633 h 4209758"/>
              <a:gd name="connsiteX3" fmla="*/ 1621745 w 4145870"/>
              <a:gd name="connsiteY3" fmla="*/ 4209758 h 4209758"/>
              <a:gd name="connsiteX4" fmla="*/ 16167 w 4145870"/>
              <a:gd name="connsiteY4" fmla="*/ 3633371 h 4209758"/>
              <a:gd name="connsiteX5" fmla="*/ 0 w 4145870"/>
              <a:gd name="connsiteY5" fmla="*/ 3618677 h 420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45870" h="4209758">
                <a:moveTo>
                  <a:pt x="0" y="0"/>
                </a:moveTo>
                <a:lnTo>
                  <a:pt x="4145870" y="0"/>
                </a:lnTo>
                <a:lnTo>
                  <a:pt x="4145870" y="1685633"/>
                </a:lnTo>
                <a:cubicBezTo>
                  <a:pt x="4145870" y="3079669"/>
                  <a:pt x="3015781" y="4209758"/>
                  <a:pt x="1621745" y="4209758"/>
                </a:cubicBezTo>
                <a:cubicBezTo>
                  <a:pt x="1011854" y="4209758"/>
                  <a:pt x="452485" y="3993452"/>
                  <a:pt x="16167" y="3633371"/>
                </a:cubicBezTo>
                <a:lnTo>
                  <a:pt x="0" y="3618677"/>
                </a:lnTo>
                <a:close/>
              </a:path>
            </a:pathLst>
          </a:custGeom>
          <a:gradFill flip="none" rotWithShape="1">
            <a:gsLst>
              <a:gs pos="13000">
                <a:srgbClr val="007ABB"/>
              </a:gs>
              <a:gs pos="100000">
                <a:srgbClr val="64BEE6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07639C31-4029-D596-76A6-4358331DFE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529852" y="615641"/>
            <a:ext cx="671591" cy="537272"/>
          </a:xfrm>
          <a:prstGeom prst="rect">
            <a:avLst/>
          </a:prstGeom>
        </p:spPr>
      </p:pic>
      <p:sp>
        <p:nvSpPr>
          <p:cNvPr id="21" name="Прямоугольник 56">
            <a:extLst>
              <a:ext uri="{FF2B5EF4-FFF2-40B4-BE49-F238E27FC236}">
                <a16:creationId xmlns="" xmlns:a16="http://schemas.microsoft.com/office/drawing/2014/main" id="{BF537D91-1CF2-EE9B-F67C-598D8DCAA0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28856" y="959224"/>
            <a:ext cx="4913520" cy="402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sz="1600" dirty="0" smtClean="0">
                <a:latin typeface="Corki" pitchFamily="2" charset="-52"/>
              </a:rPr>
              <a:t>Наша команда приглашает вас к взаимовыгодному и долгосрочному сотрудничеству. </a:t>
            </a:r>
          </a:p>
          <a:p>
            <a:pPr algn="ctr"/>
            <a:endParaRPr lang="ru-RU" sz="1600" dirty="0" smtClean="0">
              <a:latin typeface="Corki" pitchFamily="2" charset="-52"/>
            </a:endParaRPr>
          </a:p>
          <a:p>
            <a:pPr algn="ctr"/>
            <a:r>
              <a:rPr lang="ru-RU" sz="1600" dirty="0" smtClean="0">
                <a:latin typeface="Corki" pitchFamily="2" charset="-52"/>
              </a:rPr>
              <a:t> Наша главная задача — сформировать в </a:t>
            </a:r>
            <a:r>
              <a:rPr lang="ru-RU" sz="1600" dirty="0" err="1" smtClean="0">
                <a:latin typeface="Corki" pitchFamily="2" charset="-52"/>
              </a:rPr>
              <a:t>Заозерске</a:t>
            </a:r>
            <a:r>
              <a:rPr lang="ru-RU" sz="1600" dirty="0" smtClean="0">
                <a:latin typeface="Corki" pitchFamily="2" charset="-52"/>
              </a:rPr>
              <a:t> комфортные и предсказуемые условия для ведения бизнеса, которые станут прочным фундаментом для вашего роста и процветания.</a:t>
            </a:r>
          </a:p>
          <a:p>
            <a:pPr algn="ctr"/>
            <a:endParaRPr lang="ru-RU" sz="1600" dirty="0" smtClean="0">
              <a:latin typeface="Corki" pitchFamily="2" charset="-52"/>
            </a:endParaRPr>
          </a:p>
          <a:p>
            <a:pPr algn="ctr"/>
            <a:r>
              <a:rPr lang="ru-RU" sz="1600" dirty="0" smtClean="0">
                <a:latin typeface="Corki" pitchFamily="2" charset="-52"/>
              </a:rPr>
              <a:t>Мы рассматриваем каждого инвестора не просто как партнёра, а как ключевого участника развития городской среды. Совместная работа позволит нам не только вывести экономику города на новый уровень, но и создать современные рабочие места, повысить качество жизни и сделать Заозерск ещё более привлекательным для его жителей.</a:t>
            </a:r>
          </a:p>
          <a:p>
            <a:pPr algn="ctr"/>
            <a:r>
              <a:rPr lang="ru-RU" sz="1600" dirty="0" smtClean="0">
                <a:latin typeface="Corki" pitchFamily="2" charset="-52"/>
              </a:rPr>
              <a:t> Мы гарантируем вам всестороннее сопровождение инвестиционных проектов, открытость диалога и соблюдение принципов стабильности на всех этапах реализации. </a:t>
            </a:r>
            <a:br>
              <a:rPr lang="ru-RU" sz="1600" dirty="0" smtClean="0">
                <a:latin typeface="Corki" pitchFamily="2" charset="-52"/>
              </a:rPr>
            </a:br>
            <a:endParaRPr lang="ru-RU" altLang="ru-RU" sz="1600" dirty="0">
              <a:latin typeface="Corki" pitchFamily="2" charset="-52"/>
            </a:endParaRP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016EA883-C2A4-C2B7-A4A4-11C043126E66}"/>
              </a:ext>
            </a:extLst>
          </p:cNvPr>
          <p:cNvCxnSpPr>
            <a:cxnSpLocks/>
          </p:cNvCxnSpPr>
          <p:nvPr/>
        </p:nvCxnSpPr>
        <p:spPr>
          <a:xfrm>
            <a:off x="6614786" y="5761585"/>
            <a:ext cx="5042867" cy="0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56">
            <a:extLst>
              <a:ext uri="{FF2B5EF4-FFF2-40B4-BE49-F238E27FC236}">
                <a16:creationId xmlns="" xmlns:a16="http://schemas.microsoft.com/office/drawing/2014/main" id="{7856270B-0D55-B724-4367-A169D3D237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07605" y="4807308"/>
            <a:ext cx="2488524" cy="57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4400"/>
              </a:lnSpc>
            </a:pPr>
            <a:r>
              <a:rPr lang="ru-RU" altLang="ru-RU" sz="2400" dirty="0" smtClean="0">
                <a:latin typeface="Corki" panose="00000500000000000000" pitchFamily="2" charset="-52"/>
              </a:rPr>
              <a:t>Олег </a:t>
            </a:r>
            <a:r>
              <a:rPr lang="ru-RU" altLang="ru-RU" sz="2400" dirty="0" err="1" smtClean="0">
                <a:latin typeface="Corki" panose="00000500000000000000" pitchFamily="2" charset="-52"/>
              </a:rPr>
              <a:t>Фокеев</a:t>
            </a:r>
            <a:endParaRPr lang="ru-RU" altLang="ru-RU" sz="2400" dirty="0">
              <a:latin typeface="Corki" panose="00000500000000000000" pitchFamily="2" charset="-52"/>
            </a:endParaRPr>
          </a:p>
        </p:txBody>
      </p:sp>
      <p:sp>
        <p:nvSpPr>
          <p:cNvPr id="10" name="Прямоугольник 56">
            <a:extLst>
              <a:ext uri="{FF2B5EF4-FFF2-40B4-BE49-F238E27FC236}">
                <a16:creationId xmlns="" xmlns:a16="http://schemas.microsoft.com/office/drawing/2014/main" id="{AE45E6D3-C9BC-B1CE-1FB2-36C463FD03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9586" y="5301454"/>
            <a:ext cx="2780052" cy="455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1500"/>
              </a:lnSpc>
            </a:pPr>
            <a:r>
              <a:rPr lang="ru-RU" altLang="ru-RU" sz="1200" dirty="0" smtClean="0">
                <a:latin typeface="Corki" panose="00000500000000000000" pitchFamily="2" charset="-52"/>
              </a:rPr>
              <a:t>Временно исполняющий полномочия</a:t>
            </a:r>
          </a:p>
          <a:p>
            <a:pPr algn="ctr">
              <a:lnSpc>
                <a:spcPts val="1500"/>
              </a:lnSpc>
            </a:pPr>
            <a:r>
              <a:rPr lang="ru-RU" altLang="ru-RU" sz="1200" dirty="0" smtClean="0">
                <a:latin typeface="Corki" panose="00000500000000000000" pitchFamily="2" charset="-52"/>
              </a:rPr>
              <a:t> Главы </a:t>
            </a:r>
            <a:r>
              <a:rPr lang="ru-RU" altLang="ru-RU" sz="1200" dirty="0">
                <a:latin typeface="Corki" panose="00000500000000000000" pitchFamily="2" charset="-52"/>
              </a:rPr>
              <a:t>ЗАТО город Заозерск</a:t>
            </a:r>
          </a:p>
        </p:txBody>
      </p:sp>
      <p:pic>
        <p:nvPicPr>
          <p:cNvPr id="25" name="Рисунок 24" descr="Маркер со сплошной заливкой">
            <a:extLst>
              <a:ext uri="{FF2B5EF4-FFF2-40B4-BE49-F238E27FC236}">
                <a16:creationId xmlns="" xmlns:a16="http://schemas.microsoft.com/office/drawing/2014/main" id="{CE64A5B0-634F-0786-17E7-66B01A7786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567161" y="5901350"/>
            <a:ext cx="180000" cy="180000"/>
          </a:xfrm>
          <a:prstGeom prst="rect">
            <a:avLst/>
          </a:prstGeom>
        </p:spPr>
      </p:pic>
      <p:pic>
        <p:nvPicPr>
          <p:cNvPr id="26" name="Рисунок 25" descr="Телефонная трубка со сплошной заливкой">
            <a:extLst>
              <a:ext uri="{FF2B5EF4-FFF2-40B4-BE49-F238E27FC236}">
                <a16:creationId xmlns="" xmlns:a16="http://schemas.microsoft.com/office/drawing/2014/main" id="{19A94201-280A-6F56-75A9-6B89ADCCE6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564678" y="5901350"/>
            <a:ext cx="180000" cy="180000"/>
          </a:xfrm>
          <a:prstGeom prst="rect">
            <a:avLst/>
          </a:prstGeom>
        </p:spPr>
      </p:pic>
      <p:sp>
        <p:nvSpPr>
          <p:cNvPr id="27" name="Прямоугольник 56">
            <a:extLst>
              <a:ext uri="{FF2B5EF4-FFF2-40B4-BE49-F238E27FC236}">
                <a16:creationId xmlns="" xmlns:a16="http://schemas.microsoft.com/office/drawing/2014/main" id="{22416560-82B5-60C7-1C2F-AACC75E28E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76563" y="5843526"/>
            <a:ext cx="1694007" cy="29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ru-RU" altLang="ru-RU" sz="1400" dirty="0">
                <a:latin typeface="Corki" panose="00000500000000000000" pitchFamily="2" charset="-52"/>
              </a:rPr>
              <a:t>Заозерск, пер. Школьный, 1                                                                              </a:t>
            </a:r>
          </a:p>
        </p:txBody>
      </p:sp>
      <p:sp>
        <p:nvSpPr>
          <p:cNvPr id="28" name="Прямоугольник 56">
            <a:extLst>
              <a:ext uri="{FF2B5EF4-FFF2-40B4-BE49-F238E27FC236}">
                <a16:creationId xmlns="" xmlns:a16="http://schemas.microsoft.com/office/drawing/2014/main" id="{B0052D12-328C-ACA4-F876-350D5F5B05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65487" y="5843526"/>
            <a:ext cx="1452098" cy="29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ru-RU" altLang="ru-RU" sz="1400" dirty="0">
                <a:latin typeface="Corki" panose="00000500000000000000" pitchFamily="2" charset="-52"/>
              </a:rPr>
              <a:t>+7 (815 56) 3-15-00</a:t>
            </a:r>
          </a:p>
        </p:txBody>
      </p:sp>
      <p:sp>
        <p:nvSpPr>
          <p:cNvPr id="29" name="Прямоугольник 56">
            <a:extLst>
              <a:ext uri="{FF2B5EF4-FFF2-40B4-BE49-F238E27FC236}">
                <a16:creationId xmlns="" xmlns:a16="http://schemas.microsoft.com/office/drawing/2014/main" id="{92899A69-B8FA-3089-0444-FE8370A5A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27919" y="5843527"/>
            <a:ext cx="1543717" cy="293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400" dirty="0">
                <a:latin typeface="Corki" panose="00000500000000000000" pitchFamily="2" charset="-52"/>
              </a:rPr>
              <a:t>zaozadm@zatozaozersk.ru</a:t>
            </a:r>
            <a:endParaRPr lang="ru-RU" altLang="ru-RU" sz="1400" dirty="0">
              <a:latin typeface="Corki" panose="00000500000000000000" pitchFamily="2" charset="-52"/>
            </a:endParaRPr>
          </a:p>
        </p:txBody>
      </p:sp>
      <p:pic>
        <p:nvPicPr>
          <p:cNvPr id="30" name="Рисунок 29" descr="Конверт со сплошной заливкой">
            <a:extLst>
              <a:ext uri="{FF2B5EF4-FFF2-40B4-BE49-F238E27FC236}">
                <a16:creationId xmlns="" xmlns:a16="http://schemas.microsoft.com/office/drawing/2014/main" id="{072AE6A2-34B4-C34B-EC32-7564387BCFF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108060" y="5913768"/>
            <a:ext cx="180000" cy="180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1441174"/>
            <a:ext cx="6096000" cy="5416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466720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19DB0FE-C905-AE02-CF4C-BDDDE597D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: скругленные углы 8">
            <a:extLst>
              <a:ext uri="{FF2B5EF4-FFF2-40B4-BE49-F238E27FC236}">
                <a16:creationId xmlns="" xmlns:a16="http://schemas.microsoft.com/office/drawing/2014/main" id="{F43A0357-8189-A1CB-4A89-7E1738FECAE6}"/>
              </a:ext>
            </a:extLst>
          </p:cNvPr>
          <p:cNvSpPr/>
          <p:nvPr/>
        </p:nvSpPr>
        <p:spPr>
          <a:xfrm>
            <a:off x="4005370" y="733132"/>
            <a:ext cx="3935413" cy="168417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73" name="Прямоугольник: скругленные углы 3072">
            <a:extLst>
              <a:ext uri="{FF2B5EF4-FFF2-40B4-BE49-F238E27FC236}">
                <a16:creationId xmlns="" xmlns:a16="http://schemas.microsoft.com/office/drawing/2014/main" id="{CA146EFA-8A84-534E-F34E-64AA7F52CC00}"/>
              </a:ext>
            </a:extLst>
          </p:cNvPr>
          <p:cNvSpPr/>
          <p:nvPr/>
        </p:nvSpPr>
        <p:spPr>
          <a:xfrm>
            <a:off x="4005370" y="2586913"/>
            <a:ext cx="3935413" cy="168417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86" name="Прямоугольник 3085">
            <a:extLst>
              <a:ext uri="{FF2B5EF4-FFF2-40B4-BE49-F238E27FC236}">
                <a16:creationId xmlns="" xmlns:a16="http://schemas.microsoft.com/office/drawing/2014/main" id="{C0EA78DE-03AB-D55E-EBDB-A893FC6656C3}"/>
              </a:ext>
            </a:extLst>
          </p:cNvPr>
          <p:cNvSpPr/>
          <p:nvPr/>
        </p:nvSpPr>
        <p:spPr>
          <a:xfrm>
            <a:off x="7605210" y="2591380"/>
            <a:ext cx="330424" cy="330424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87" name="Прямоугольник 3086">
            <a:extLst>
              <a:ext uri="{FF2B5EF4-FFF2-40B4-BE49-F238E27FC236}">
                <a16:creationId xmlns="" xmlns:a16="http://schemas.microsoft.com/office/drawing/2014/main" id="{437D468A-3C79-EF30-97FB-C594B1086287}"/>
              </a:ext>
            </a:extLst>
          </p:cNvPr>
          <p:cNvSpPr/>
          <p:nvPr/>
        </p:nvSpPr>
        <p:spPr>
          <a:xfrm>
            <a:off x="7602829" y="741442"/>
            <a:ext cx="330424" cy="330424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97" name="Прямоугольник 3096">
            <a:extLst>
              <a:ext uri="{FF2B5EF4-FFF2-40B4-BE49-F238E27FC236}">
                <a16:creationId xmlns="" xmlns:a16="http://schemas.microsoft.com/office/drawing/2014/main" id="{F9259DA8-EB5B-C60D-815F-BDA271DCD4B7}"/>
              </a:ext>
            </a:extLst>
          </p:cNvPr>
          <p:cNvSpPr/>
          <p:nvPr/>
        </p:nvSpPr>
        <p:spPr>
          <a:xfrm>
            <a:off x="906940" y="3840391"/>
            <a:ext cx="2242238" cy="70788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400"/>
              </a:lnSpc>
            </a:pPr>
            <a:r>
              <a:rPr lang="ru-RU" sz="2400" dirty="0">
                <a:latin typeface="Corki" panose="00000500000000000000" pitchFamily="2" charset="0"/>
              </a:rPr>
              <a:t>Колыбель атомного подводного флота</a:t>
            </a:r>
          </a:p>
        </p:txBody>
      </p:sp>
      <p:pic>
        <p:nvPicPr>
          <p:cNvPr id="3103" name="Рисунок 3102">
            <a:extLst>
              <a:ext uri="{FF2B5EF4-FFF2-40B4-BE49-F238E27FC236}">
                <a16:creationId xmlns="" xmlns:a16="http://schemas.microsoft.com/office/drawing/2014/main" id="{69C4B189-A130-3C1E-7341-499FF95104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1838" y="3910032"/>
            <a:ext cx="193016" cy="193016"/>
          </a:xfrm>
          <a:prstGeom prst="rect">
            <a:avLst/>
          </a:prstGeom>
        </p:spPr>
      </p:pic>
      <p:sp>
        <p:nvSpPr>
          <p:cNvPr id="3106" name="Полилиния: фигура 3105">
            <a:extLst>
              <a:ext uri="{FF2B5EF4-FFF2-40B4-BE49-F238E27FC236}">
                <a16:creationId xmlns="" xmlns:a16="http://schemas.microsoft.com/office/drawing/2014/main" id="{C992713A-8C36-EBB6-BBAB-17D236F3A293}"/>
              </a:ext>
            </a:extLst>
          </p:cNvPr>
          <p:cNvSpPr/>
          <p:nvPr/>
        </p:nvSpPr>
        <p:spPr>
          <a:xfrm>
            <a:off x="-1" y="-1"/>
            <a:ext cx="3474223" cy="3527761"/>
          </a:xfrm>
          <a:custGeom>
            <a:avLst/>
            <a:gdLst>
              <a:gd name="connsiteX0" fmla="*/ 0 w 4145870"/>
              <a:gd name="connsiteY0" fmla="*/ 0 h 4209758"/>
              <a:gd name="connsiteX1" fmla="*/ 4145870 w 4145870"/>
              <a:gd name="connsiteY1" fmla="*/ 0 h 4209758"/>
              <a:gd name="connsiteX2" fmla="*/ 4145870 w 4145870"/>
              <a:gd name="connsiteY2" fmla="*/ 1685633 h 4209758"/>
              <a:gd name="connsiteX3" fmla="*/ 1621745 w 4145870"/>
              <a:gd name="connsiteY3" fmla="*/ 4209758 h 4209758"/>
              <a:gd name="connsiteX4" fmla="*/ 16167 w 4145870"/>
              <a:gd name="connsiteY4" fmla="*/ 3633371 h 4209758"/>
              <a:gd name="connsiteX5" fmla="*/ 0 w 4145870"/>
              <a:gd name="connsiteY5" fmla="*/ 3618677 h 420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45870" h="4209758">
                <a:moveTo>
                  <a:pt x="0" y="0"/>
                </a:moveTo>
                <a:lnTo>
                  <a:pt x="4145870" y="0"/>
                </a:lnTo>
                <a:lnTo>
                  <a:pt x="4145870" y="1685633"/>
                </a:lnTo>
                <a:cubicBezTo>
                  <a:pt x="4145870" y="3079669"/>
                  <a:pt x="3015781" y="4209758"/>
                  <a:pt x="1621745" y="4209758"/>
                </a:cubicBezTo>
                <a:cubicBezTo>
                  <a:pt x="1011854" y="4209758"/>
                  <a:pt x="452485" y="3993452"/>
                  <a:pt x="16167" y="3633371"/>
                </a:cubicBezTo>
                <a:lnTo>
                  <a:pt x="0" y="3618677"/>
                </a:lnTo>
                <a:close/>
              </a:path>
            </a:pathLst>
          </a:custGeom>
          <a:gradFill flip="none" rotWithShape="1">
            <a:gsLst>
              <a:gs pos="13000">
                <a:srgbClr val="007ABB"/>
              </a:gs>
              <a:gs pos="100000">
                <a:srgbClr val="64BEE6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6" name="Прямоугольник 56">
            <a:extLst>
              <a:ext uri="{FF2B5EF4-FFF2-40B4-BE49-F238E27FC236}">
                <a16:creationId xmlns="" xmlns:a16="http://schemas.microsoft.com/office/drawing/2014/main" id="{00619A1E-EB66-C45E-57BE-8B3B54B750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5" y="475435"/>
            <a:ext cx="2478198" cy="1626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000"/>
              </a:lnSpc>
            </a:pPr>
            <a:r>
              <a:rPr lang="ru-RU" altLang="ru-RU" sz="2800" dirty="0">
                <a:solidFill>
                  <a:schemeClr val="bg1"/>
                </a:solidFill>
                <a:latin typeface="Corki" panose="00000500000000000000" pitchFamily="2" charset="-52"/>
              </a:rPr>
              <a:t>Преимущества</a:t>
            </a:r>
            <a:r>
              <a:rPr lang="ru-RU" altLang="ru-RU" sz="40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</a:p>
          <a:p>
            <a:pPr>
              <a:lnSpc>
                <a:spcPts val="4000"/>
              </a:lnSpc>
            </a:pPr>
            <a:r>
              <a:rPr lang="ru-RU" altLang="ru-RU" sz="4000" dirty="0">
                <a:solidFill>
                  <a:schemeClr val="bg1"/>
                </a:solidFill>
                <a:latin typeface="Corki" panose="00000500000000000000" pitchFamily="2" charset="-52"/>
              </a:rPr>
              <a:t>ЗАТО ГОРОД ЗАОЗЕРСК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FA2D1AA3-8354-7054-C0D8-302809DFA4D6}"/>
              </a:ext>
            </a:extLst>
          </p:cNvPr>
          <p:cNvSpPr/>
          <p:nvPr/>
        </p:nvSpPr>
        <p:spPr>
          <a:xfrm>
            <a:off x="4195398" y="994364"/>
            <a:ext cx="3246208" cy="348809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000"/>
              </a:lnSpc>
            </a:pPr>
            <a:r>
              <a:rPr lang="ru-RU" sz="2400" dirty="0">
                <a:latin typeface="Corki" panose="00000500000000000000" pitchFamily="2" charset="0"/>
              </a:rPr>
              <a:t>Близость к Баренцеву морю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90731345-ABAF-A589-6D08-87D4D99BDBA7}"/>
              </a:ext>
            </a:extLst>
          </p:cNvPr>
          <p:cNvSpPr/>
          <p:nvPr/>
        </p:nvSpPr>
        <p:spPr>
          <a:xfrm>
            <a:off x="4195398" y="2863275"/>
            <a:ext cx="2834356" cy="348809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000"/>
              </a:lnSpc>
            </a:pPr>
            <a:r>
              <a:rPr lang="ru-RU" sz="2400" dirty="0">
                <a:latin typeface="Corki" panose="00000500000000000000" pitchFamily="2" charset="0"/>
              </a:rPr>
              <a:t>Живописные озера</a:t>
            </a:r>
          </a:p>
        </p:txBody>
      </p:sp>
      <p:sp>
        <p:nvSpPr>
          <p:cNvPr id="30" name="Прямоугольник 29">
            <a:extLst>
              <a:ext uri="{FF2B5EF4-FFF2-40B4-BE49-F238E27FC236}">
                <a16:creationId xmlns="" xmlns:a16="http://schemas.microsoft.com/office/drawing/2014/main" id="{671C2F11-D14B-8CDF-ADE4-2E31D1558C39}"/>
              </a:ext>
            </a:extLst>
          </p:cNvPr>
          <p:cNvSpPr/>
          <p:nvPr/>
        </p:nvSpPr>
        <p:spPr>
          <a:xfrm>
            <a:off x="4209759" y="3334684"/>
            <a:ext cx="3525848" cy="477050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0"/>
              </a:rPr>
              <a:t>Неподалеку от города находятся десятки озер, которые служат излюбленными местами отдыха горожан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1317642A-CFB5-C09F-0890-27EA31C5266A}"/>
              </a:ext>
            </a:extLst>
          </p:cNvPr>
          <p:cNvSpPr/>
          <p:nvPr/>
        </p:nvSpPr>
        <p:spPr>
          <a:xfrm>
            <a:off x="906939" y="4513071"/>
            <a:ext cx="2567283" cy="477050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0"/>
              </a:rPr>
              <a:t>В Заозерске в 1959 году, зародился атомный подводный флот России</a:t>
            </a:r>
          </a:p>
        </p:txBody>
      </p:sp>
      <p:grpSp>
        <p:nvGrpSpPr>
          <p:cNvPr id="26" name="Группа 25">
            <a:extLst>
              <a:ext uri="{FF2B5EF4-FFF2-40B4-BE49-F238E27FC236}">
                <a16:creationId xmlns="" xmlns:a16="http://schemas.microsoft.com/office/drawing/2014/main" id="{01D53A45-5514-C5FE-AA7A-53EF295AB6F8}"/>
              </a:ext>
            </a:extLst>
          </p:cNvPr>
          <p:cNvGrpSpPr/>
          <p:nvPr/>
        </p:nvGrpSpPr>
        <p:grpSpPr>
          <a:xfrm>
            <a:off x="695625" y="6218603"/>
            <a:ext cx="10962028" cy="316465"/>
            <a:chOff x="695625" y="6218603"/>
            <a:chExt cx="10962028" cy="316465"/>
          </a:xfrm>
        </p:grpSpPr>
        <p:sp>
          <p:nvSpPr>
            <p:cNvPr id="28" name="Номер слайда 6">
              <a:extLst>
                <a:ext uri="{FF2B5EF4-FFF2-40B4-BE49-F238E27FC236}">
                  <a16:creationId xmlns="" xmlns:a16="http://schemas.microsoft.com/office/drawing/2014/main" id="{5BADEAC3-7085-EE0F-4070-25A1A94D15B1}"/>
                </a:ext>
              </a:extLst>
            </p:cNvPr>
            <p:cNvSpPr txBox="1">
              <a:spLocks/>
            </p:cNvSpPr>
            <p:nvPr/>
          </p:nvSpPr>
          <p:spPr>
            <a:xfrm>
              <a:off x="11310297" y="6218603"/>
              <a:ext cx="347356" cy="316465"/>
            </a:xfrm>
            <a:prstGeom prst="rect">
              <a:avLst/>
            </a:prstGeom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vert="horz" lIns="91440" tIns="45720" rIns="91440" bIns="45720" rtlCol="0" anchor="ctr"/>
            <a:lstStyle>
              <a:defPPr>
                <a:defRPr lang="ru-RU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Corki Regular"/>
                  <a:ea typeface="Corki Regular"/>
                  <a:cs typeface="Corki Regular"/>
                  <a:sym typeface="Corki Regular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fld id="{86CB4B4D-7CA3-9044-876B-883B54F8677D}" type="slidenum">
                <a:rPr lang="ru-RU" smtClean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50" charset="-52"/>
                </a:rPr>
                <a:pPr/>
                <a:t>3</a:t>
              </a:fld>
              <a:endParaRPr lang="ru-RU" dirty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endParaRPr>
            </a:p>
          </p:txBody>
        </p:sp>
        <p:sp>
          <p:nvSpPr>
            <p:cNvPr id="29" name="TextBox 2">
              <a:extLst>
                <a:ext uri="{FF2B5EF4-FFF2-40B4-BE49-F238E27FC236}">
                  <a16:creationId xmlns="" xmlns:a16="http://schemas.microsoft.com/office/drawing/2014/main" id="{CD567BE9-3DDD-3CFA-3860-63E239C9C2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80075" y="6237930"/>
              <a:ext cx="831850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#насевережить</a:t>
              </a:r>
            </a:p>
          </p:txBody>
        </p:sp>
        <p:sp>
          <p:nvSpPr>
            <p:cNvPr id="31" name="TextBox 2">
              <a:extLst>
                <a:ext uri="{FF2B5EF4-FFF2-40B4-BE49-F238E27FC236}">
                  <a16:creationId xmlns="" xmlns:a16="http://schemas.microsoft.com/office/drawing/2014/main" id="{82723FF6-E211-C156-A9A4-F12106E53A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5625" y="6237930"/>
              <a:ext cx="1998300" cy="27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Инвестиционный профиль ЗАТО Заозерск</a:t>
              </a:r>
            </a:p>
          </p:txBody>
        </p:sp>
      </p:grpSp>
      <p:sp>
        <p:nvSpPr>
          <p:cNvPr id="3078" name="Прямоугольник: скругленные углы 3077">
            <a:extLst>
              <a:ext uri="{FF2B5EF4-FFF2-40B4-BE49-F238E27FC236}">
                <a16:creationId xmlns="" xmlns:a16="http://schemas.microsoft.com/office/drawing/2014/main" id="{0650F233-553F-444E-0D2F-0901078E7BB9}"/>
              </a:ext>
            </a:extLst>
          </p:cNvPr>
          <p:cNvSpPr/>
          <p:nvPr/>
        </p:nvSpPr>
        <p:spPr>
          <a:xfrm>
            <a:off x="8102006" y="728662"/>
            <a:ext cx="3456898" cy="3542423"/>
          </a:xfrm>
          <a:prstGeom prst="roundRect">
            <a:avLst>
              <a:gd name="adj" fmla="val 0"/>
            </a:avLst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79" name="Прямоугольник 56">
            <a:extLst>
              <a:ext uri="{FF2B5EF4-FFF2-40B4-BE49-F238E27FC236}">
                <a16:creationId xmlns="" xmlns:a16="http://schemas.microsoft.com/office/drawing/2014/main" id="{0038C5AA-F7A6-F95E-7A76-F8B3CB1D70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24448" y="1040473"/>
            <a:ext cx="3134456" cy="652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2200"/>
              </a:lnSpc>
            </a:pPr>
            <a:r>
              <a:rPr lang="ru-RU" alt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Вся территория – </a:t>
            </a:r>
          </a:p>
          <a:p>
            <a:pPr>
              <a:lnSpc>
                <a:spcPts val="2200"/>
              </a:lnSpc>
            </a:pPr>
            <a:r>
              <a:rPr lang="ru-RU" alt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особая экономическая зона</a:t>
            </a:r>
          </a:p>
        </p:txBody>
      </p:sp>
      <p:sp>
        <p:nvSpPr>
          <p:cNvPr id="3080" name="Прямоугольник 56">
            <a:extLst>
              <a:ext uri="{FF2B5EF4-FFF2-40B4-BE49-F238E27FC236}">
                <a16:creationId xmlns="" xmlns:a16="http://schemas.microsoft.com/office/drawing/2014/main" id="{2513B6B5-FDC1-6264-C062-32FC0D2FE8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3247" y="1819653"/>
            <a:ext cx="2749271" cy="28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700"/>
              </a:lnSpc>
            </a:pPr>
            <a:r>
              <a: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Статус резидента Арктической зоны РФ:</a:t>
            </a:r>
          </a:p>
        </p:txBody>
      </p:sp>
      <p:sp>
        <p:nvSpPr>
          <p:cNvPr id="3081" name="Прямоугольник 56">
            <a:extLst>
              <a:ext uri="{FF2B5EF4-FFF2-40B4-BE49-F238E27FC236}">
                <a16:creationId xmlns="" xmlns:a16="http://schemas.microsoft.com/office/drawing/2014/main" id="{EFA24BDC-17D7-61FE-E0D0-12746989E3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3705" y="2064268"/>
            <a:ext cx="2780036" cy="741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700"/>
              </a:lnSpc>
            </a:pPr>
            <a:r>
              <a: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от 50% до 100% снижение по уплате налогов</a:t>
            </a:r>
          </a:p>
          <a:p>
            <a:pPr>
              <a:lnSpc>
                <a:spcPts val="1700"/>
              </a:lnSpc>
            </a:pPr>
            <a:r>
              <a: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земельные участки без проведения торгов</a:t>
            </a:r>
          </a:p>
          <a:p>
            <a:pPr>
              <a:lnSpc>
                <a:spcPts val="1700"/>
              </a:lnSpc>
            </a:pPr>
            <a:r>
              <a: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процедура свободной таможенной зоны</a:t>
            </a:r>
          </a:p>
        </p:txBody>
      </p:sp>
      <p:pic>
        <p:nvPicPr>
          <p:cNvPr id="3083" name="Рисунок 3082">
            <a:extLst>
              <a:ext uri="{FF2B5EF4-FFF2-40B4-BE49-F238E27FC236}">
                <a16:creationId xmlns="" xmlns:a16="http://schemas.microsoft.com/office/drawing/2014/main" id="{5182BC75-8159-768C-76B7-A3967966667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538500" y="2175295"/>
            <a:ext cx="90409" cy="90409"/>
          </a:xfrm>
          <a:prstGeom prst="rect">
            <a:avLst/>
          </a:prstGeom>
        </p:spPr>
      </p:pic>
      <p:pic>
        <p:nvPicPr>
          <p:cNvPr id="3085" name="Рисунок 3084">
            <a:extLst>
              <a:ext uri="{FF2B5EF4-FFF2-40B4-BE49-F238E27FC236}">
                <a16:creationId xmlns="" xmlns:a16="http://schemas.microsoft.com/office/drawing/2014/main" id="{00D70223-208E-1B5F-8FA5-25B54FA5865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538500" y="2379955"/>
            <a:ext cx="90409" cy="90409"/>
          </a:xfrm>
          <a:prstGeom prst="rect">
            <a:avLst/>
          </a:prstGeom>
        </p:spPr>
      </p:pic>
      <p:pic>
        <p:nvPicPr>
          <p:cNvPr id="3088" name="Рисунок 3087">
            <a:extLst>
              <a:ext uri="{FF2B5EF4-FFF2-40B4-BE49-F238E27FC236}">
                <a16:creationId xmlns="" xmlns:a16="http://schemas.microsoft.com/office/drawing/2014/main" id="{169CDEEE-1FE1-11C0-18C9-FFC2E2105A8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538500" y="2607682"/>
            <a:ext cx="90409" cy="90409"/>
          </a:xfrm>
          <a:prstGeom prst="rect">
            <a:avLst/>
          </a:prstGeom>
        </p:spPr>
      </p:pic>
      <p:sp>
        <p:nvSpPr>
          <p:cNvPr id="3090" name="Прямоугольник: скругленные углы 3089">
            <a:extLst>
              <a:ext uri="{FF2B5EF4-FFF2-40B4-BE49-F238E27FC236}">
                <a16:creationId xmlns="" xmlns:a16="http://schemas.microsoft.com/office/drawing/2014/main" id="{1C487D71-DEA8-98D1-062B-7F206C3739A0}"/>
              </a:ext>
            </a:extLst>
          </p:cNvPr>
          <p:cNvSpPr/>
          <p:nvPr/>
        </p:nvSpPr>
        <p:spPr>
          <a:xfrm>
            <a:off x="8538500" y="3064443"/>
            <a:ext cx="2605417" cy="384835"/>
          </a:xfrm>
          <a:prstGeom prst="roundRect">
            <a:avLst>
              <a:gd name="adj" fmla="val 50000"/>
            </a:avLst>
          </a:prstGeom>
          <a:solidFill>
            <a:srgbClr val="64BE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91" name="Прямоугольник 56">
            <a:extLst>
              <a:ext uri="{FF2B5EF4-FFF2-40B4-BE49-F238E27FC236}">
                <a16:creationId xmlns="" xmlns:a16="http://schemas.microsoft.com/office/drawing/2014/main" id="{D34530BF-5C10-5234-06F1-FC0EF83294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24447" y="3100712"/>
            <a:ext cx="2799104" cy="28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1700"/>
              </a:lnSpc>
            </a:pPr>
            <a:r>
              <a: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от 1 млн рублей капвложений в проект</a:t>
            </a:r>
          </a:p>
        </p:txBody>
      </p:sp>
      <p:sp>
        <p:nvSpPr>
          <p:cNvPr id="3092" name="Прямоугольник 3091">
            <a:extLst>
              <a:ext uri="{FF2B5EF4-FFF2-40B4-BE49-F238E27FC236}">
                <a16:creationId xmlns="" xmlns:a16="http://schemas.microsoft.com/office/drawing/2014/main" id="{B7F15BE9-97CF-D16D-6EE9-D2CD06D36E30}"/>
              </a:ext>
            </a:extLst>
          </p:cNvPr>
          <p:cNvSpPr/>
          <p:nvPr/>
        </p:nvSpPr>
        <p:spPr>
          <a:xfrm>
            <a:off x="11231951" y="728663"/>
            <a:ext cx="330424" cy="330424"/>
          </a:xfrm>
          <a:prstGeom prst="rect">
            <a:avLst/>
          </a:prstGeom>
          <a:solidFill>
            <a:srgbClr val="64BE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95" name="Прямоугольник: скругленные углы 3094">
            <a:extLst>
              <a:ext uri="{FF2B5EF4-FFF2-40B4-BE49-F238E27FC236}">
                <a16:creationId xmlns="" xmlns:a16="http://schemas.microsoft.com/office/drawing/2014/main" id="{29655E3C-89C6-EAC9-4C24-3A97A4B6DDC9}"/>
              </a:ext>
            </a:extLst>
          </p:cNvPr>
          <p:cNvSpPr/>
          <p:nvPr/>
        </p:nvSpPr>
        <p:spPr>
          <a:xfrm>
            <a:off x="10296525" y="3562485"/>
            <a:ext cx="847392" cy="31202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96" name="Прямоугольник 56">
            <a:extLst>
              <a:ext uri="{FF2B5EF4-FFF2-40B4-BE49-F238E27FC236}">
                <a16:creationId xmlns="" xmlns:a16="http://schemas.microsoft.com/office/drawing/2014/main" id="{4DD2194A-F1BF-13E0-B418-3F5CDDDE30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89960" y="3563106"/>
            <a:ext cx="660522" cy="28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1700"/>
              </a:lnSpc>
            </a:pPr>
            <a:r>
              <a:rPr lang="ru-RU" altLang="ru-RU" sz="1200" dirty="0">
                <a:latin typeface="Corki" panose="00000500000000000000" pitchFamily="2" charset="-52"/>
                <a:hlinkClick r:id="rId6"/>
              </a:rPr>
              <a:t>Подробнее</a:t>
            </a:r>
            <a:endParaRPr lang="ru-RU" altLang="ru-RU" sz="1200" dirty="0">
              <a:latin typeface="Corki" panose="00000500000000000000" pitchFamily="2" charset="-52"/>
            </a:endParaRPr>
          </a:p>
        </p:txBody>
      </p:sp>
      <p:sp>
        <p:nvSpPr>
          <p:cNvPr id="3099" name="Прямоугольник 3098">
            <a:extLst>
              <a:ext uri="{FF2B5EF4-FFF2-40B4-BE49-F238E27FC236}">
                <a16:creationId xmlns="" xmlns:a16="http://schemas.microsoft.com/office/drawing/2014/main" id="{4975AEAD-C710-3C71-5054-FFA9009AA48E}"/>
              </a:ext>
            </a:extLst>
          </p:cNvPr>
          <p:cNvSpPr/>
          <p:nvPr/>
        </p:nvSpPr>
        <p:spPr>
          <a:xfrm>
            <a:off x="11189035" y="914097"/>
            <a:ext cx="349412" cy="453775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000"/>
              </a:lnSpc>
            </a:pPr>
            <a:r>
              <a:rPr lang="ru-RU" sz="6000" dirty="0">
                <a:solidFill>
                  <a:schemeClr val="bg1"/>
                </a:solidFill>
                <a:latin typeface="Corki" panose="00000500000000000000" pitchFamily="2" charset="0"/>
              </a:rPr>
              <a:t>+</a:t>
            </a:r>
          </a:p>
        </p:txBody>
      </p:sp>
      <p:sp>
        <p:nvSpPr>
          <p:cNvPr id="3101" name="Прямоугольник 3100">
            <a:extLst>
              <a:ext uri="{FF2B5EF4-FFF2-40B4-BE49-F238E27FC236}">
                <a16:creationId xmlns="" xmlns:a16="http://schemas.microsoft.com/office/drawing/2014/main" id="{A8E7DC5D-A2BD-3C3A-0D71-062197FB49ED}"/>
              </a:ext>
            </a:extLst>
          </p:cNvPr>
          <p:cNvSpPr/>
          <p:nvPr/>
        </p:nvSpPr>
        <p:spPr>
          <a:xfrm>
            <a:off x="7560901" y="914097"/>
            <a:ext cx="349412" cy="453775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000"/>
              </a:lnSpc>
            </a:pPr>
            <a:r>
              <a:rPr lang="ru-RU" sz="6000" dirty="0">
                <a:solidFill>
                  <a:schemeClr val="bg1"/>
                </a:solidFill>
                <a:latin typeface="Corki" panose="00000500000000000000" pitchFamily="2" charset="0"/>
              </a:rPr>
              <a:t>+</a:t>
            </a:r>
          </a:p>
        </p:txBody>
      </p:sp>
      <p:sp>
        <p:nvSpPr>
          <p:cNvPr id="3102" name="Прямоугольник 3101">
            <a:extLst>
              <a:ext uri="{FF2B5EF4-FFF2-40B4-BE49-F238E27FC236}">
                <a16:creationId xmlns="" xmlns:a16="http://schemas.microsoft.com/office/drawing/2014/main" id="{A23E03AB-4B6F-D31A-A7E5-04067E883BF9}"/>
              </a:ext>
            </a:extLst>
          </p:cNvPr>
          <p:cNvSpPr/>
          <p:nvPr/>
        </p:nvSpPr>
        <p:spPr>
          <a:xfrm>
            <a:off x="7560901" y="2754942"/>
            <a:ext cx="349412" cy="453775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000"/>
              </a:lnSpc>
            </a:pPr>
            <a:r>
              <a:rPr lang="ru-RU" sz="6000" dirty="0">
                <a:solidFill>
                  <a:schemeClr val="bg1"/>
                </a:solidFill>
                <a:latin typeface="Corki" panose="00000500000000000000" pitchFamily="2" charset="0"/>
              </a:rPr>
              <a:t>+</a:t>
            </a:r>
          </a:p>
        </p:txBody>
      </p:sp>
      <p:sp>
        <p:nvSpPr>
          <p:cNvPr id="3104" name="Прямоугольник 3103">
            <a:extLst>
              <a:ext uri="{FF2B5EF4-FFF2-40B4-BE49-F238E27FC236}">
                <a16:creationId xmlns="" xmlns:a16="http://schemas.microsoft.com/office/drawing/2014/main" id="{F3E41BBE-9BA1-792A-FB3A-524B0AD7ECC1}"/>
              </a:ext>
            </a:extLst>
          </p:cNvPr>
          <p:cNvSpPr/>
          <p:nvPr/>
        </p:nvSpPr>
        <p:spPr>
          <a:xfrm>
            <a:off x="4195397" y="1514629"/>
            <a:ext cx="3407431" cy="669410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0"/>
              </a:rPr>
              <a:t>Город расположен на берегу губы Западная Лица </a:t>
            </a:r>
          </a:p>
          <a:p>
            <a:pPr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0"/>
              </a:rPr>
              <a:t>в Мотовском заливе Баренцева моря в 100 км </a:t>
            </a:r>
          </a:p>
          <a:p>
            <a:pPr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0"/>
              </a:rPr>
              <a:t>от областного центра — города Мурманска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27E5E706-BD6E-2EEF-DDC6-C09AF655B19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8" y="2102270"/>
            <a:ext cx="541073" cy="64477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6AD0D66A-37FC-CD8C-6018-74A949F1DAF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rcRect l="14514"/>
          <a:stretch/>
        </p:blipFill>
        <p:spPr>
          <a:xfrm>
            <a:off x="4005370" y="4427677"/>
            <a:ext cx="7553534" cy="1684286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F51836FC-3078-E033-615C-167B9D789C00}"/>
              </a:ext>
            </a:extLst>
          </p:cNvPr>
          <p:cNvSpPr/>
          <p:nvPr/>
        </p:nvSpPr>
        <p:spPr>
          <a:xfrm>
            <a:off x="906940" y="5144670"/>
            <a:ext cx="2242238" cy="70788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400"/>
              </a:lnSpc>
            </a:pPr>
            <a:r>
              <a:rPr lang="ru-RU" sz="2400" dirty="0">
                <a:latin typeface="Corki" panose="00000500000000000000" pitchFamily="2" charset="0"/>
              </a:rPr>
              <a:t>База подводных лодок «Западная Лица» 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C268F45F-D492-3CC0-F99A-7CA62F7438F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1838" y="5194436"/>
            <a:ext cx="193016" cy="193016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0652FA82-0249-4F43-E0D8-09FB6260374B}"/>
              </a:ext>
            </a:extLst>
          </p:cNvPr>
          <p:cNvSpPr/>
          <p:nvPr/>
        </p:nvSpPr>
        <p:spPr>
          <a:xfrm>
            <a:off x="906939" y="5776770"/>
            <a:ext cx="2947306" cy="284689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0"/>
              </a:rPr>
              <a:t>Краснознаменной флотилии Северного флота</a:t>
            </a:r>
          </a:p>
        </p:txBody>
      </p:sp>
    </p:spTree>
    <p:extLst>
      <p:ext uri="{BB962C8B-B14F-4D97-AF65-F5344CB8AC3E}">
        <p14:creationId xmlns="" xmlns:p14="http://schemas.microsoft.com/office/powerpoint/2010/main" val="767351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19DB0FE-C905-AE02-CF4C-BDDDE597D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8" name="Прямоугольник 56">
            <a:extLst>
              <a:ext uri="{FF2B5EF4-FFF2-40B4-BE49-F238E27FC236}">
                <a16:creationId xmlns="" xmlns:a16="http://schemas.microsoft.com/office/drawing/2014/main" id="{A0921A9A-1C84-F2EE-4E8B-8CAD44099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5" y="476045"/>
            <a:ext cx="5275876" cy="1062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3800"/>
              </a:lnSpc>
            </a:pPr>
            <a:r>
              <a:rPr lang="ru-RU" altLang="ru-RU" sz="2800" dirty="0">
                <a:solidFill>
                  <a:srgbClr val="007ABB"/>
                </a:solidFill>
                <a:latin typeface="Corki" panose="00000500000000000000" pitchFamily="2" charset="-52"/>
              </a:rPr>
              <a:t>Общая</a:t>
            </a:r>
            <a:endParaRPr lang="ru-RU" altLang="ru-RU" sz="4000" dirty="0">
              <a:solidFill>
                <a:srgbClr val="007ABB"/>
              </a:solidFill>
              <a:latin typeface="Corki" panose="00000500000000000000" pitchFamily="2" charset="-52"/>
            </a:endParaRPr>
          </a:p>
          <a:p>
            <a:pPr>
              <a:lnSpc>
                <a:spcPts val="38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ХАРАКТЕРИСТИКА</a:t>
            </a:r>
          </a:p>
        </p:txBody>
      </p:sp>
      <p:sp>
        <p:nvSpPr>
          <p:cNvPr id="17" name="Скругленный прямоугольник 91">
            <a:extLst>
              <a:ext uri="{FF2B5EF4-FFF2-40B4-BE49-F238E27FC236}">
                <a16:creationId xmlns="" xmlns:a16="http://schemas.microsoft.com/office/drawing/2014/main" id="{FD6D2C89-CB95-034C-B0B8-4AA255106ED0}"/>
              </a:ext>
            </a:extLst>
          </p:cNvPr>
          <p:cNvSpPr/>
          <p:nvPr/>
        </p:nvSpPr>
        <p:spPr>
          <a:xfrm>
            <a:off x="6828478" y="5234940"/>
            <a:ext cx="5363522" cy="1623060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="" xmlns:a16="http://schemas.microsoft.com/office/drawing/2014/main" id="{4846A396-531B-E1E5-EBA8-9903E86B550B}"/>
              </a:ext>
            </a:extLst>
          </p:cNvPr>
          <p:cNvSpPr/>
          <p:nvPr/>
        </p:nvSpPr>
        <p:spPr>
          <a:xfrm>
            <a:off x="731839" y="2193447"/>
            <a:ext cx="2769123" cy="119763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="" xmlns:a16="http://schemas.microsoft.com/office/drawing/2014/main" id="{1F1B77BF-4AAF-BB9E-1784-DC9D1EAF3349}"/>
              </a:ext>
            </a:extLst>
          </p:cNvPr>
          <p:cNvSpPr/>
          <p:nvPr/>
        </p:nvSpPr>
        <p:spPr>
          <a:xfrm>
            <a:off x="3650149" y="2193447"/>
            <a:ext cx="2769123" cy="120576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8A60D78D-64F5-8BA7-29A0-EE5DFD45509F}"/>
              </a:ext>
            </a:extLst>
          </p:cNvPr>
          <p:cNvSpPr/>
          <p:nvPr/>
        </p:nvSpPr>
        <p:spPr>
          <a:xfrm>
            <a:off x="3059132" y="2193447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D97AD545-C675-7A7F-ADEC-A26978E76800}"/>
              </a:ext>
            </a:extLst>
          </p:cNvPr>
          <p:cNvSpPr/>
          <p:nvPr/>
        </p:nvSpPr>
        <p:spPr>
          <a:xfrm>
            <a:off x="5977442" y="2195398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91">
            <a:extLst>
              <a:ext uri="{FF2B5EF4-FFF2-40B4-BE49-F238E27FC236}">
                <a16:creationId xmlns="" xmlns:a16="http://schemas.microsoft.com/office/drawing/2014/main" id="{35CA7CBB-B064-90BF-4BE9-5C3E8374E4F5}"/>
              </a:ext>
            </a:extLst>
          </p:cNvPr>
          <p:cNvSpPr/>
          <p:nvPr/>
        </p:nvSpPr>
        <p:spPr>
          <a:xfrm>
            <a:off x="731839" y="4360100"/>
            <a:ext cx="1820619" cy="1197637"/>
          </a:xfrm>
          <a:prstGeom prst="roundRect">
            <a:avLst>
              <a:gd name="adj" fmla="val 0"/>
            </a:avLst>
          </a:prstGeom>
          <a:solidFill>
            <a:srgbClr val="007ABB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6" name="Скругленный прямоугольник 91">
            <a:extLst>
              <a:ext uri="{FF2B5EF4-FFF2-40B4-BE49-F238E27FC236}">
                <a16:creationId xmlns="" xmlns:a16="http://schemas.microsoft.com/office/drawing/2014/main" id="{11B3946E-F941-4D36-17E4-B478C66E4CC6}"/>
              </a:ext>
            </a:extLst>
          </p:cNvPr>
          <p:cNvSpPr/>
          <p:nvPr/>
        </p:nvSpPr>
        <p:spPr>
          <a:xfrm>
            <a:off x="2665246" y="4360100"/>
            <a:ext cx="1820619" cy="1197637"/>
          </a:xfrm>
          <a:prstGeom prst="roundRect">
            <a:avLst>
              <a:gd name="adj" fmla="val 0"/>
            </a:avLst>
          </a:prstGeom>
          <a:solidFill>
            <a:srgbClr val="007ABB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7" name="Скругленный прямоугольник 91">
            <a:extLst>
              <a:ext uri="{FF2B5EF4-FFF2-40B4-BE49-F238E27FC236}">
                <a16:creationId xmlns="" xmlns:a16="http://schemas.microsoft.com/office/drawing/2014/main" id="{4968EDBF-5A99-E51E-7F56-D9B1FDD303E1}"/>
              </a:ext>
            </a:extLst>
          </p:cNvPr>
          <p:cNvSpPr/>
          <p:nvPr/>
        </p:nvSpPr>
        <p:spPr>
          <a:xfrm>
            <a:off x="4598653" y="4360100"/>
            <a:ext cx="1820619" cy="1197637"/>
          </a:xfrm>
          <a:prstGeom prst="roundRect">
            <a:avLst>
              <a:gd name="adj" fmla="val 0"/>
            </a:avLst>
          </a:prstGeom>
          <a:solidFill>
            <a:srgbClr val="007ABB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1" name="Прямоугольник 30">
            <a:extLst>
              <a:ext uri="{FF2B5EF4-FFF2-40B4-BE49-F238E27FC236}">
                <a16:creationId xmlns="" xmlns:a16="http://schemas.microsoft.com/office/drawing/2014/main" id="{91B4691E-4AA8-813F-EF16-0597352DCE4E}"/>
              </a:ext>
            </a:extLst>
          </p:cNvPr>
          <p:cNvSpPr/>
          <p:nvPr/>
        </p:nvSpPr>
        <p:spPr>
          <a:xfrm>
            <a:off x="629625" y="3921765"/>
            <a:ext cx="3691713" cy="374457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200"/>
              </a:lnSpc>
            </a:pPr>
            <a:r>
              <a:rPr lang="ru-RU" sz="2400" dirty="0">
                <a:latin typeface="Corki" panose="00000500000000000000" pitchFamily="2" charset="0"/>
              </a:rPr>
              <a:t>Транспортная доступность </a:t>
            </a:r>
          </a:p>
        </p:txBody>
      </p:sp>
      <p:sp>
        <p:nvSpPr>
          <p:cNvPr id="3168" name="Прямоугольник 3167">
            <a:extLst>
              <a:ext uri="{FF2B5EF4-FFF2-40B4-BE49-F238E27FC236}">
                <a16:creationId xmlns="" xmlns:a16="http://schemas.microsoft.com/office/drawing/2014/main" id="{3EF98C14-4E04-84AB-795E-EA168B25EA64}"/>
              </a:ext>
            </a:extLst>
          </p:cNvPr>
          <p:cNvSpPr/>
          <p:nvPr/>
        </p:nvSpPr>
        <p:spPr>
          <a:xfrm>
            <a:off x="817645" y="4419773"/>
            <a:ext cx="1194138" cy="350028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200"/>
              </a:lnSpc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0"/>
              </a:rPr>
              <a:t>Автотранспорт</a:t>
            </a:r>
          </a:p>
        </p:txBody>
      </p:sp>
      <p:sp>
        <p:nvSpPr>
          <p:cNvPr id="3169" name="Прямоугольник 3168">
            <a:extLst>
              <a:ext uri="{FF2B5EF4-FFF2-40B4-BE49-F238E27FC236}">
                <a16:creationId xmlns="" xmlns:a16="http://schemas.microsoft.com/office/drawing/2014/main" id="{66DC71BF-D7AA-98BE-27E4-16BF7C5920AC}"/>
              </a:ext>
            </a:extLst>
          </p:cNvPr>
          <p:cNvSpPr/>
          <p:nvPr/>
        </p:nvSpPr>
        <p:spPr>
          <a:xfrm>
            <a:off x="2792680" y="4419773"/>
            <a:ext cx="552403" cy="350028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200"/>
              </a:lnSpc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0"/>
              </a:rPr>
              <a:t>Ж/д</a:t>
            </a:r>
          </a:p>
        </p:txBody>
      </p:sp>
      <p:sp>
        <p:nvSpPr>
          <p:cNvPr id="3175" name="TextBox 3174">
            <a:extLst>
              <a:ext uri="{FF2B5EF4-FFF2-40B4-BE49-F238E27FC236}">
                <a16:creationId xmlns="" xmlns:a16="http://schemas.microsoft.com/office/drawing/2014/main" id="{E30AD397-117B-01E7-AEDA-76D37C980012}"/>
              </a:ext>
            </a:extLst>
          </p:cNvPr>
          <p:cNvSpPr txBox="1"/>
          <p:nvPr/>
        </p:nvSpPr>
        <p:spPr>
          <a:xfrm>
            <a:off x="939809" y="2951130"/>
            <a:ext cx="254439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численность населения на </a:t>
            </a:r>
            <a:r>
              <a:rPr lang="ru-RU" sz="1400" dirty="0" smtClean="0">
                <a:latin typeface="Corki" panose="00000500000000000000" pitchFamily="2" charset="-52"/>
                <a:cs typeface="Arial" panose="020B0604020202020204" pitchFamily="34" charset="0"/>
              </a:rPr>
              <a:t>01.01.2025 </a:t>
            </a: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г. </a:t>
            </a:r>
          </a:p>
        </p:txBody>
      </p:sp>
      <p:sp>
        <p:nvSpPr>
          <p:cNvPr id="3177" name="TextBox 3176">
            <a:extLst>
              <a:ext uri="{FF2B5EF4-FFF2-40B4-BE49-F238E27FC236}">
                <a16:creationId xmlns="" xmlns:a16="http://schemas.microsoft.com/office/drawing/2014/main" id="{9ED10352-6395-5FAA-8124-C05BB8ABF97D}"/>
              </a:ext>
            </a:extLst>
          </p:cNvPr>
          <p:cNvSpPr txBox="1"/>
          <p:nvPr/>
        </p:nvSpPr>
        <p:spPr>
          <a:xfrm>
            <a:off x="3877176" y="2942728"/>
            <a:ext cx="1524379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площадь</a:t>
            </a:r>
          </a:p>
        </p:txBody>
      </p:sp>
      <p:sp>
        <p:nvSpPr>
          <p:cNvPr id="3182" name="TextBox 3181">
            <a:extLst>
              <a:ext uri="{FF2B5EF4-FFF2-40B4-BE49-F238E27FC236}">
                <a16:creationId xmlns="" xmlns:a16="http://schemas.microsoft.com/office/drawing/2014/main" id="{176AC87A-69E0-3243-59FA-E9A00438FAA9}"/>
              </a:ext>
            </a:extLst>
          </p:cNvPr>
          <p:cNvSpPr txBox="1"/>
          <p:nvPr/>
        </p:nvSpPr>
        <p:spPr>
          <a:xfrm>
            <a:off x="939810" y="2312539"/>
            <a:ext cx="80296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4400" dirty="0" smtClean="0">
                <a:latin typeface="Corki" panose="00000500000000000000" pitchFamily="2" charset="-52"/>
                <a:cs typeface="Arial" panose="020B0604020202020204" pitchFamily="34" charset="0"/>
              </a:rPr>
              <a:t>7,74</a:t>
            </a:r>
            <a:endParaRPr lang="ru-RU" sz="440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183" name="TextBox 3182">
            <a:extLst>
              <a:ext uri="{FF2B5EF4-FFF2-40B4-BE49-F238E27FC236}">
                <a16:creationId xmlns="" xmlns:a16="http://schemas.microsoft.com/office/drawing/2014/main" id="{343EA389-282B-3A6E-30D4-FCC46B7045B6}"/>
              </a:ext>
            </a:extLst>
          </p:cNvPr>
          <p:cNvSpPr txBox="1"/>
          <p:nvPr/>
        </p:nvSpPr>
        <p:spPr>
          <a:xfrm>
            <a:off x="1802214" y="2549859"/>
            <a:ext cx="116716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dirty="0">
                <a:latin typeface="Corki" panose="00000500000000000000" pitchFamily="2" charset="-52"/>
                <a:cs typeface="Arial" panose="020B0604020202020204" pitchFamily="34" charset="0"/>
              </a:rPr>
              <a:t>тыс. чел.</a:t>
            </a:r>
          </a:p>
        </p:txBody>
      </p:sp>
      <p:sp>
        <p:nvSpPr>
          <p:cNvPr id="3186" name="TextBox 3185">
            <a:extLst>
              <a:ext uri="{FF2B5EF4-FFF2-40B4-BE49-F238E27FC236}">
                <a16:creationId xmlns="" xmlns:a16="http://schemas.microsoft.com/office/drawing/2014/main" id="{ADFC5606-14B0-645B-E847-3D8C34D3448D}"/>
              </a:ext>
            </a:extLst>
          </p:cNvPr>
          <p:cNvSpPr txBox="1"/>
          <p:nvPr/>
        </p:nvSpPr>
        <p:spPr>
          <a:xfrm>
            <a:off x="3858120" y="2343811"/>
            <a:ext cx="1161107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4400" dirty="0">
                <a:latin typeface="Corki" panose="00000500000000000000" pitchFamily="2" charset="-52"/>
                <a:cs typeface="Arial" panose="020B0604020202020204" pitchFamily="34" charset="0"/>
              </a:rPr>
              <a:t>516,04</a:t>
            </a:r>
          </a:p>
        </p:txBody>
      </p:sp>
      <p:sp>
        <p:nvSpPr>
          <p:cNvPr id="3187" name="TextBox 3186">
            <a:extLst>
              <a:ext uri="{FF2B5EF4-FFF2-40B4-BE49-F238E27FC236}">
                <a16:creationId xmlns="" xmlns:a16="http://schemas.microsoft.com/office/drawing/2014/main" id="{F5333B21-24CD-EF3A-E8A5-925A8756D269}"/>
              </a:ext>
            </a:extLst>
          </p:cNvPr>
          <p:cNvSpPr txBox="1"/>
          <p:nvPr/>
        </p:nvSpPr>
        <p:spPr>
          <a:xfrm>
            <a:off x="5070294" y="2611611"/>
            <a:ext cx="116716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dirty="0">
                <a:latin typeface="Corki" panose="00000500000000000000" pitchFamily="2" charset="-52"/>
                <a:cs typeface="Arial" panose="020B0604020202020204" pitchFamily="34" charset="0"/>
              </a:rPr>
              <a:t>кв. км</a:t>
            </a:r>
          </a:p>
        </p:txBody>
      </p:sp>
      <p:pic>
        <p:nvPicPr>
          <p:cNvPr id="3189" name="Рисунок 3188">
            <a:extLst>
              <a:ext uri="{FF2B5EF4-FFF2-40B4-BE49-F238E27FC236}">
                <a16:creationId xmlns="" xmlns:a16="http://schemas.microsoft.com/office/drawing/2014/main" id="{CA6EA509-16A9-A975-7B63-89E27754B0F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77805" y="2319962"/>
            <a:ext cx="204484" cy="204484"/>
          </a:xfrm>
          <a:prstGeom prst="rect">
            <a:avLst/>
          </a:prstGeom>
        </p:spPr>
      </p:pic>
      <p:pic>
        <p:nvPicPr>
          <p:cNvPr id="3191" name="Рисунок 3190">
            <a:extLst>
              <a:ext uri="{FF2B5EF4-FFF2-40B4-BE49-F238E27FC236}">
                <a16:creationId xmlns="" xmlns:a16="http://schemas.microsoft.com/office/drawing/2014/main" id="{BDF23C79-E0EC-F72C-7E53-76A60332FDF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84062" y="2301310"/>
            <a:ext cx="238259" cy="23825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8C557264-209E-ABC5-5B4E-5ECF088D50A0}"/>
              </a:ext>
            </a:extLst>
          </p:cNvPr>
          <p:cNvSpPr txBox="1"/>
          <p:nvPr/>
        </p:nvSpPr>
        <p:spPr>
          <a:xfrm>
            <a:off x="7051191" y="5413764"/>
            <a:ext cx="1524379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Условные обозначения: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E8B7EE14-6FB0-CC61-FA4B-2CC2222BD970}"/>
              </a:ext>
            </a:extLst>
          </p:cNvPr>
          <p:cNvSpPr/>
          <p:nvPr/>
        </p:nvSpPr>
        <p:spPr>
          <a:xfrm>
            <a:off x="4727116" y="4419773"/>
            <a:ext cx="1584095" cy="34496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200"/>
              </a:lnSpc>
            </a:pPr>
            <a:r>
              <a:rPr lang="ru-RU" sz="1600" dirty="0">
                <a:solidFill>
                  <a:schemeClr val="bg1"/>
                </a:solidFill>
                <a:latin typeface="Corki" panose="00000500000000000000" pitchFamily="2" charset="0"/>
              </a:rPr>
              <a:t>Авиатранспорт</a:t>
            </a:r>
          </a:p>
        </p:txBody>
      </p:sp>
      <p:grpSp>
        <p:nvGrpSpPr>
          <p:cNvPr id="16" name="Группа 15">
            <a:extLst>
              <a:ext uri="{FF2B5EF4-FFF2-40B4-BE49-F238E27FC236}">
                <a16:creationId xmlns="" xmlns:a16="http://schemas.microsoft.com/office/drawing/2014/main" id="{03B942D5-A5CA-CBD7-194F-4470CB5E49C0}"/>
              </a:ext>
            </a:extLst>
          </p:cNvPr>
          <p:cNvGrpSpPr/>
          <p:nvPr/>
        </p:nvGrpSpPr>
        <p:grpSpPr>
          <a:xfrm>
            <a:off x="695625" y="6218603"/>
            <a:ext cx="10962028" cy="316465"/>
            <a:chOff x="695625" y="6218603"/>
            <a:chExt cx="10962028" cy="316465"/>
          </a:xfrm>
        </p:grpSpPr>
        <p:sp>
          <p:nvSpPr>
            <p:cNvPr id="20" name="Номер слайда 6">
              <a:extLst>
                <a:ext uri="{FF2B5EF4-FFF2-40B4-BE49-F238E27FC236}">
                  <a16:creationId xmlns="" xmlns:a16="http://schemas.microsoft.com/office/drawing/2014/main" id="{82B00199-D825-5D77-2A12-A984B3735703}"/>
                </a:ext>
              </a:extLst>
            </p:cNvPr>
            <p:cNvSpPr txBox="1">
              <a:spLocks/>
            </p:cNvSpPr>
            <p:nvPr/>
          </p:nvSpPr>
          <p:spPr>
            <a:xfrm>
              <a:off x="11310297" y="6218603"/>
              <a:ext cx="347356" cy="316465"/>
            </a:xfrm>
            <a:prstGeom prst="rect">
              <a:avLst/>
            </a:prstGeom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vert="horz" lIns="91440" tIns="45720" rIns="91440" bIns="45720" rtlCol="0" anchor="ctr"/>
            <a:lstStyle>
              <a:defPPr>
                <a:defRPr lang="ru-RU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Corki Regular"/>
                  <a:ea typeface="Corki Regular"/>
                  <a:cs typeface="Corki Regular"/>
                  <a:sym typeface="Corki Regular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fld id="{86CB4B4D-7CA3-9044-876B-883B54F8677D}" type="slidenum">
                <a:rPr lang="ru-RU" smtClean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50" charset="-52"/>
                </a:rPr>
                <a:pPr/>
                <a:t>4</a:t>
              </a:fld>
              <a:endParaRPr lang="ru-RU" dirty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endParaRPr>
            </a:p>
          </p:txBody>
        </p:sp>
        <p:sp>
          <p:nvSpPr>
            <p:cNvPr id="21" name="TextBox 2">
              <a:extLst>
                <a:ext uri="{FF2B5EF4-FFF2-40B4-BE49-F238E27FC236}">
                  <a16:creationId xmlns="" xmlns:a16="http://schemas.microsoft.com/office/drawing/2014/main" id="{3356443D-B08E-21DD-094A-C58F74380F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87422" y="6237930"/>
              <a:ext cx="831850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#насевережить</a:t>
              </a:r>
            </a:p>
          </p:txBody>
        </p:sp>
        <p:sp>
          <p:nvSpPr>
            <p:cNvPr id="23" name="TextBox 2">
              <a:extLst>
                <a:ext uri="{FF2B5EF4-FFF2-40B4-BE49-F238E27FC236}">
                  <a16:creationId xmlns="" xmlns:a16="http://schemas.microsoft.com/office/drawing/2014/main" id="{23721551-85AC-CE37-6ACD-9BF055D2EF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5625" y="6237930"/>
              <a:ext cx="1998300" cy="27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Инвестиционный профиль ЗАТО Заозерск</a:t>
              </a:r>
            </a:p>
          </p:txBody>
        </p:sp>
      </p:grpSp>
      <p:grpSp>
        <p:nvGrpSpPr>
          <p:cNvPr id="30" name="Группа 29">
            <a:extLst>
              <a:ext uri="{FF2B5EF4-FFF2-40B4-BE49-F238E27FC236}">
                <a16:creationId xmlns="" xmlns:a16="http://schemas.microsoft.com/office/drawing/2014/main" id="{F6D962C6-9EBE-CD99-7080-8806A1A15F6D}"/>
              </a:ext>
            </a:extLst>
          </p:cNvPr>
          <p:cNvGrpSpPr/>
          <p:nvPr/>
        </p:nvGrpSpPr>
        <p:grpSpPr>
          <a:xfrm>
            <a:off x="6828477" y="-1"/>
            <a:ext cx="5363523" cy="5238750"/>
            <a:chOff x="4498720" y="1456015"/>
            <a:chExt cx="5320479" cy="5196708"/>
          </a:xfrm>
        </p:grpSpPr>
        <p:pic>
          <p:nvPicPr>
            <p:cNvPr id="28" name="Рисунок 27">
              <a:extLst>
                <a:ext uri="{FF2B5EF4-FFF2-40B4-BE49-F238E27FC236}">
                  <a16:creationId xmlns="" xmlns:a16="http://schemas.microsoft.com/office/drawing/2014/main" id="{69DBEA86-5E42-F93C-0B6D-625E71E7986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="" xmlns:a14="http://schemas.microsoft.com/office/drawing/2010/main">
                    <a14:imgLayer r:embed="rId7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rcRect l="36899" t="17790" r="19462" b="6434"/>
            <a:stretch/>
          </p:blipFill>
          <p:spPr>
            <a:xfrm>
              <a:off x="4498720" y="1456015"/>
              <a:ext cx="5320479" cy="5196708"/>
            </a:xfrm>
            <a:prstGeom prst="rect">
              <a:avLst/>
            </a:prstGeom>
          </p:spPr>
        </p:pic>
        <p:sp>
          <p:nvSpPr>
            <p:cNvPr id="29" name="Полилиния: фигура 28">
              <a:extLst>
                <a:ext uri="{FF2B5EF4-FFF2-40B4-BE49-F238E27FC236}">
                  <a16:creationId xmlns="" xmlns:a16="http://schemas.microsoft.com/office/drawing/2014/main" id="{575901D0-5DF6-82EF-333F-BFFDA894CAF6}"/>
                </a:ext>
              </a:extLst>
            </p:cNvPr>
            <p:cNvSpPr/>
            <p:nvPr/>
          </p:nvSpPr>
          <p:spPr>
            <a:xfrm>
              <a:off x="5349240" y="1927860"/>
              <a:ext cx="1551940" cy="1724660"/>
            </a:xfrm>
            <a:custGeom>
              <a:avLst/>
              <a:gdLst>
                <a:gd name="connsiteX0" fmla="*/ 769620 w 1551940"/>
                <a:gd name="connsiteY0" fmla="*/ 17780 h 1724660"/>
                <a:gd name="connsiteX1" fmla="*/ 693420 w 1551940"/>
                <a:gd name="connsiteY1" fmla="*/ 0 h 1724660"/>
                <a:gd name="connsiteX2" fmla="*/ 586740 w 1551940"/>
                <a:gd name="connsiteY2" fmla="*/ 223520 h 1724660"/>
                <a:gd name="connsiteX3" fmla="*/ 505460 w 1551940"/>
                <a:gd name="connsiteY3" fmla="*/ 327660 h 1724660"/>
                <a:gd name="connsiteX4" fmla="*/ 462280 w 1551940"/>
                <a:gd name="connsiteY4" fmla="*/ 419100 h 1724660"/>
                <a:gd name="connsiteX5" fmla="*/ 342900 w 1551940"/>
                <a:gd name="connsiteY5" fmla="*/ 508000 h 1724660"/>
                <a:gd name="connsiteX6" fmla="*/ 205740 w 1551940"/>
                <a:gd name="connsiteY6" fmla="*/ 551180 h 1724660"/>
                <a:gd name="connsiteX7" fmla="*/ 157480 w 1551940"/>
                <a:gd name="connsiteY7" fmla="*/ 640080 h 1724660"/>
                <a:gd name="connsiteX8" fmla="*/ 58420 w 1551940"/>
                <a:gd name="connsiteY8" fmla="*/ 693420 h 1724660"/>
                <a:gd name="connsiteX9" fmla="*/ 0 w 1551940"/>
                <a:gd name="connsiteY9" fmla="*/ 934720 h 1724660"/>
                <a:gd name="connsiteX10" fmla="*/ 63500 w 1551940"/>
                <a:gd name="connsiteY10" fmla="*/ 1028700 h 1724660"/>
                <a:gd name="connsiteX11" fmla="*/ 43180 w 1551940"/>
                <a:gd name="connsiteY11" fmla="*/ 1109980 h 1724660"/>
                <a:gd name="connsiteX12" fmla="*/ 109220 w 1551940"/>
                <a:gd name="connsiteY12" fmla="*/ 1183640 h 1724660"/>
                <a:gd name="connsiteX13" fmla="*/ 152400 w 1551940"/>
                <a:gd name="connsiteY13" fmla="*/ 1300480 h 1724660"/>
                <a:gd name="connsiteX14" fmla="*/ 236220 w 1551940"/>
                <a:gd name="connsiteY14" fmla="*/ 1285240 h 1724660"/>
                <a:gd name="connsiteX15" fmla="*/ 391160 w 1551940"/>
                <a:gd name="connsiteY15" fmla="*/ 1427480 h 1724660"/>
                <a:gd name="connsiteX16" fmla="*/ 538480 w 1551940"/>
                <a:gd name="connsiteY16" fmla="*/ 1508760 h 1724660"/>
                <a:gd name="connsiteX17" fmla="*/ 805180 w 1551940"/>
                <a:gd name="connsiteY17" fmla="*/ 1546860 h 1724660"/>
                <a:gd name="connsiteX18" fmla="*/ 939800 w 1551940"/>
                <a:gd name="connsiteY18" fmla="*/ 1635760 h 1724660"/>
                <a:gd name="connsiteX19" fmla="*/ 937260 w 1551940"/>
                <a:gd name="connsiteY19" fmla="*/ 1724660 h 1724660"/>
                <a:gd name="connsiteX20" fmla="*/ 1198880 w 1551940"/>
                <a:gd name="connsiteY20" fmla="*/ 1724660 h 1724660"/>
                <a:gd name="connsiteX21" fmla="*/ 1231900 w 1551940"/>
                <a:gd name="connsiteY21" fmla="*/ 1704340 h 1724660"/>
                <a:gd name="connsiteX22" fmla="*/ 1214120 w 1551940"/>
                <a:gd name="connsiteY22" fmla="*/ 1610360 h 1724660"/>
                <a:gd name="connsiteX23" fmla="*/ 1336040 w 1551940"/>
                <a:gd name="connsiteY23" fmla="*/ 1480820 h 1724660"/>
                <a:gd name="connsiteX24" fmla="*/ 1285240 w 1551940"/>
                <a:gd name="connsiteY24" fmla="*/ 1490980 h 1724660"/>
                <a:gd name="connsiteX25" fmla="*/ 1282700 w 1551940"/>
                <a:gd name="connsiteY25" fmla="*/ 1468120 h 1724660"/>
                <a:gd name="connsiteX26" fmla="*/ 1333500 w 1551940"/>
                <a:gd name="connsiteY26" fmla="*/ 1447800 h 1724660"/>
                <a:gd name="connsiteX27" fmla="*/ 1330960 w 1551940"/>
                <a:gd name="connsiteY27" fmla="*/ 1391920 h 1724660"/>
                <a:gd name="connsiteX28" fmla="*/ 1295400 w 1551940"/>
                <a:gd name="connsiteY28" fmla="*/ 1358900 h 1724660"/>
                <a:gd name="connsiteX29" fmla="*/ 1414780 w 1551940"/>
                <a:gd name="connsiteY29" fmla="*/ 1046480 h 1724660"/>
                <a:gd name="connsiteX30" fmla="*/ 1366520 w 1551940"/>
                <a:gd name="connsiteY30" fmla="*/ 988060 h 1724660"/>
                <a:gd name="connsiteX31" fmla="*/ 1320800 w 1551940"/>
                <a:gd name="connsiteY31" fmla="*/ 970280 h 1724660"/>
                <a:gd name="connsiteX32" fmla="*/ 1308100 w 1551940"/>
                <a:gd name="connsiteY32" fmla="*/ 845820 h 1724660"/>
                <a:gd name="connsiteX33" fmla="*/ 1460500 w 1551940"/>
                <a:gd name="connsiteY33" fmla="*/ 706120 h 1724660"/>
                <a:gd name="connsiteX34" fmla="*/ 1435100 w 1551940"/>
                <a:gd name="connsiteY34" fmla="*/ 670560 h 1724660"/>
                <a:gd name="connsiteX35" fmla="*/ 1551940 w 1551940"/>
                <a:gd name="connsiteY35" fmla="*/ 383540 h 1724660"/>
                <a:gd name="connsiteX36" fmla="*/ 1122680 w 1551940"/>
                <a:gd name="connsiteY36" fmla="*/ 304800 h 1724660"/>
                <a:gd name="connsiteX37" fmla="*/ 914400 w 1551940"/>
                <a:gd name="connsiteY37" fmla="*/ 198120 h 1724660"/>
                <a:gd name="connsiteX38" fmla="*/ 769620 w 1551940"/>
                <a:gd name="connsiteY38" fmla="*/ 17780 h 1724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1551940" h="1724660">
                  <a:moveTo>
                    <a:pt x="769620" y="17780"/>
                  </a:moveTo>
                  <a:lnTo>
                    <a:pt x="693420" y="0"/>
                  </a:lnTo>
                  <a:lnTo>
                    <a:pt x="586740" y="223520"/>
                  </a:lnTo>
                  <a:lnTo>
                    <a:pt x="505460" y="327660"/>
                  </a:lnTo>
                  <a:lnTo>
                    <a:pt x="462280" y="419100"/>
                  </a:lnTo>
                  <a:lnTo>
                    <a:pt x="342900" y="508000"/>
                  </a:lnTo>
                  <a:lnTo>
                    <a:pt x="205740" y="551180"/>
                  </a:lnTo>
                  <a:lnTo>
                    <a:pt x="157480" y="640080"/>
                  </a:lnTo>
                  <a:lnTo>
                    <a:pt x="58420" y="693420"/>
                  </a:lnTo>
                  <a:lnTo>
                    <a:pt x="0" y="934720"/>
                  </a:lnTo>
                  <a:lnTo>
                    <a:pt x="63500" y="1028700"/>
                  </a:lnTo>
                  <a:lnTo>
                    <a:pt x="43180" y="1109980"/>
                  </a:lnTo>
                  <a:lnTo>
                    <a:pt x="109220" y="1183640"/>
                  </a:lnTo>
                  <a:lnTo>
                    <a:pt x="152400" y="1300480"/>
                  </a:lnTo>
                  <a:lnTo>
                    <a:pt x="236220" y="1285240"/>
                  </a:lnTo>
                  <a:lnTo>
                    <a:pt x="391160" y="1427480"/>
                  </a:lnTo>
                  <a:lnTo>
                    <a:pt x="538480" y="1508760"/>
                  </a:lnTo>
                  <a:lnTo>
                    <a:pt x="805180" y="1546860"/>
                  </a:lnTo>
                  <a:lnTo>
                    <a:pt x="939800" y="1635760"/>
                  </a:lnTo>
                  <a:cubicBezTo>
                    <a:pt x="938953" y="1665393"/>
                    <a:pt x="938107" y="1695027"/>
                    <a:pt x="937260" y="1724660"/>
                  </a:cubicBezTo>
                  <a:lnTo>
                    <a:pt x="1198880" y="1724660"/>
                  </a:lnTo>
                  <a:lnTo>
                    <a:pt x="1231900" y="1704340"/>
                  </a:lnTo>
                  <a:lnTo>
                    <a:pt x="1214120" y="1610360"/>
                  </a:lnTo>
                  <a:lnTo>
                    <a:pt x="1336040" y="1480820"/>
                  </a:lnTo>
                  <a:lnTo>
                    <a:pt x="1285240" y="1490980"/>
                  </a:lnTo>
                  <a:lnTo>
                    <a:pt x="1282700" y="1468120"/>
                  </a:lnTo>
                  <a:lnTo>
                    <a:pt x="1333500" y="1447800"/>
                  </a:lnTo>
                  <a:lnTo>
                    <a:pt x="1330960" y="1391920"/>
                  </a:lnTo>
                  <a:lnTo>
                    <a:pt x="1295400" y="1358900"/>
                  </a:lnTo>
                  <a:lnTo>
                    <a:pt x="1414780" y="1046480"/>
                  </a:lnTo>
                  <a:lnTo>
                    <a:pt x="1366520" y="988060"/>
                  </a:lnTo>
                  <a:lnTo>
                    <a:pt x="1320800" y="970280"/>
                  </a:lnTo>
                  <a:lnTo>
                    <a:pt x="1308100" y="845820"/>
                  </a:lnTo>
                  <a:lnTo>
                    <a:pt x="1460500" y="706120"/>
                  </a:lnTo>
                  <a:lnTo>
                    <a:pt x="1435100" y="670560"/>
                  </a:lnTo>
                  <a:lnTo>
                    <a:pt x="1551940" y="383540"/>
                  </a:lnTo>
                  <a:lnTo>
                    <a:pt x="1122680" y="304800"/>
                  </a:lnTo>
                  <a:lnTo>
                    <a:pt x="914400" y="198120"/>
                  </a:lnTo>
                  <a:lnTo>
                    <a:pt x="769620" y="17780"/>
                  </a:lnTo>
                  <a:close/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72" name="Полилиния: фигура 3171">
            <a:extLst>
              <a:ext uri="{FF2B5EF4-FFF2-40B4-BE49-F238E27FC236}">
                <a16:creationId xmlns="" xmlns:a16="http://schemas.microsoft.com/office/drawing/2014/main" id="{4350D603-8A30-1629-72CF-40FA56B702AD}"/>
              </a:ext>
            </a:extLst>
          </p:cNvPr>
          <p:cNvSpPr/>
          <p:nvPr/>
        </p:nvSpPr>
        <p:spPr>
          <a:xfrm>
            <a:off x="6831330" y="1076325"/>
            <a:ext cx="1169670" cy="996315"/>
          </a:xfrm>
          <a:custGeom>
            <a:avLst/>
            <a:gdLst>
              <a:gd name="connsiteX0" fmla="*/ 1135380 w 1169670"/>
              <a:gd name="connsiteY0" fmla="*/ 996315 h 996315"/>
              <a:gd name="connsiteX1" fmla="*/ 1139190 w 1169670"/>
              <a:gd name="connsiteY1" fmla="*/ 986790 h 996315"/>
              <a:gd name="connsiteX2" fmla="*/ 1148715 w 1169670"/>
              <a:gd name="connsiteY2" fmla="*/ 971550 h 996315"/>
              <a:gd name="connsiteX3" fmla="*/ 1154430 w 1169670"/>
              <a:gd name="connsiteY3" fmla="*/ 952500 h 996315"/>
              <a:gd name="connsiteX4" fmla="*/ 1156335 w 1169670"/>
              <a:gd name="connsiteY4" fmla="*/ 946785 h 996315"/>
              <a:gd name="connsiteX5" fmla="*/ 1158240 w 1169670"/>
              <a:gd name="connsiteY5" fmla="*/ 939165 h 996315"/>
              <a:gd name="connsiteX6" fmla="*/ 1162050 w 1169670"/>
              <a:gd name="connsiteY6" fmla="*/ 931545 h 996315"/>
              <a:gd name="connsiteX7" fmla="*/ 1169670 w 1169670"/>
              <a:gd name="connsiteY7" fmla="*/ 906780 h 996315"/>
              <a:gd name="connsiteX8" fmla="*/ 1167765 w 1169670"/>
              <a:gd name="connsiteY8" fmla="*/ 862965 h 996315"/>
              <a:gd name="connsiteX9" fmla="*/ 1165860 w 1169670"/>
              <a:gd name="connsiteY9" fmla="*/ 857250 h 996315"/>
              <a:gd name="connsiteX10" fmla="*/ 1158240 w 1169670"/>
              <a:gd name="connsiteY10" fmla="*/ 849630 h 996315"/>
              <a:gd name="connsiteX11" fmla="*/ 1154430 w 1169670"/>
              <a:gd name="connsiteY11" fmla="*/ 843915 h 996315"/>
              <a:gd name="connsiteX12" fmla="*/ 1148715 w 1169670"/>
              <a:gd name="connsiteY12" fmla="*/ 840105 h 996315"/>
              <a:gd name="connsiteX13" fmla="*/ 1137285 w 1169670"/>
              <a:gd name="connsiteY13" fmla="*/ 828675 h 996315"/>
              <a:gd name="connsiteX14" fmla="*/ 1135380 w 1169670"/>
              <a:gd name="connsiteY14" fmla="*/ 822960 h 996315"/>
              <a:gd name="connsiteX15" fmla="*/ 1131570 w 1169670"/>
              <a:gd name="connsiteY15" fmla="*/ 817245 h 996315"/>
              <a:gd name="connsiteX16" fmla="*/ 1127760 w 1169670"/>
              <a:gd name="connsiteY16" fmla="*/ 809625 h 996315"/>
              <a:gd name="connsiteX17" fmla="*/ 1123950 w 1169670"/>
              <a:gd name="connsiteY17" fmla="*/ 794385 h 996315"/>
              <a:gd name="connsiteX18" fmla="*/ 1118235 w 1169670"/>
              <a:gd name="connsiteY18" fmla="*/ 782955 h 996315"/>
              <a:gd name="connsiteX19" fmla="*/ 1116330 w 1169670"/>
              <a:gd name="connsiteY19" fmla="*/ 777240 h 996315"/>
              <a:gd name="connsiteX20" fmla="*/ 1110615 w 1169670"/>
              <a:gd name="connsiteY20" fmla="*/ 773430 h 996315"/>
              <a:gd name="connsiteX21" fmla="*/ 1102995 w 1169670"/>
              <a:gd name="connsiteY21" fmla="*/ 760095 h 996315"/>
              <a:gd name="connsiteX22" fmla="*/ 1099185 w 1169670"/>
              <a:gd name="connsiteY22" fmla="*/ 750570 h 996315"/>
              <a:gd name="connsiteX23" fmla="*/ 1083945 w 1169670"/>
              <a:gd name="connsiteY23" fmla="*/ 737235 h 996315"/>
              <a:gd name="connsiteX24" fmla="*/ 1066800 w 1169670"/>
              <a:gd name="connsiteY24" fmla="*/ 725805 h 996315"/>
              <a:gd name="connsiteX25" fmla="*/ 1053465 w 1169670"/>
              <a:gd name="connsiteY25" fmla="*/ 721995 h 996315"/>
              <a:gd name="connsiteX26" fmla="*/ 1047750 w 1169670"/>
              <a:gd name="connsiteY26" fmla="*/ 720090 h 996315"/>
              <a:gd name="connsiteX27" fmla="*/ 1034415 w 1169670"/>
              <a:gd name="connsiteY27" fmla="*/ 716280 h 996315"/>
              <a:gd name="connsiteX28" fmla="*/ 1024890 w 1169670"/>
              <a:gd name="connsiteY28" fmla="*/ 712470 h 996315"/>
              <a:gd name="connsiteX29" fmla="*/ 1003935 w 1169670"/>
              <a:gd name="connsiteY29" fmla="*/ 701040 h 996315"/>
              <a:gd name="connsiteX30" fmla="*/ 986790 w 1169670"/>
              <a:gd name="connsiteY30" fmla="*/ 697230 h 996315"/>
              <a:gd name="connsiteX31" fmla="*/ 982980 w 1169670"/>
              <a:gd name="connsiteY31" fmla="*/ 691515 h 996315"/>
              <a:gd name="connsiteX32" fmla="*/ 977265 w 1169670"/>
              <a:gd name="connsiteY32" fmla="*/ 678180 h 996315"/>
              <a:gd name="connsiteX33" fmla="*/ 973455 w 1169670"/>
              <a:gd name="connsiteY33" fmla="*/ 653415 h 996315"/>
              <a:gd name="connsiteX34" fmla="*/ 971550 w 1169670"/>
              <a:gd name="connsiteY34" fmla="*/ 643890 h 996315"/>
              <a:gd name="connsiteX35" fmla="*/ 965835 w 1169670"/>
              <a:gd name="connsiteY35" fmla="*/ 624840 h 996315"/>
              <a:gd name="connsiteX36" fmla="*/ 956310 w 1169670"/>
              <a:gd name="connsiteY36" fmla="*/ 600075 h 996315"/>
              <a:gd name="connsiteX37" fmla="*/ 954405 w 1169670"/>
              <a:gd name="connsiteY37" fmla="*/ 594360 h 996315"/>
              <a:gd name="connsiteX38" fmla="*/ 948690 w 1169670"/>
              <a:gd name="connsiteY38" fmla="*/ 584835 h 996315"/>
              <a:gd name="connsiteX39" fmla="*/ 942975 w 1169670"/>
              <a:gd name="connsiteY39" fmla="*/ 569595 h 996315"/>
              <a:gd name="connsiteX40" fmla="*/ 937260 w 1169670"/>
              <a:gd name="connsiteY40" fmla="*/ 563880 h 996315"/>
              <a:gd name="connsiteX41" fmla="*/ 933450 w 1169670"/>
              <a:gd name="connsiteY41" fmla="*/ 558165 h 996315"/>
              <a:gd name="connsiteX42" fmla="*/ 927735 w 1169670"/>
              <a:gd name="connsiteY42" fmla="*/ 550545 h 996315"/>
              <a:gd name="connsiteX43" fmla="*/ 920115 w 1169670"/>
              <a:gd name="connsiteY43" fmla="*/ 537210 h 996315"/>
              <a:gd name="connsiteX44" fmla="*/ 914400 w 1169670"/>
              <a:gd name="connsiteY44" fmla="*/ 529590 h 996315"/>
              <a:gd name="connsiteX45" fmla="*/ 906780 w 1169670"/>
              <a:gd name="connsiteY45" fmla="*/ 520065 h 996315"/>
              <a:gd name="connsiteX46" fmla="*/ 899160 w 1169670"/>
              <a:gd name="connsiteY46" fmla="*/ 504825 h 996315"/>
              <a:gd name="connsiteX47" fmla="*/ 901065 w 1169670"/>
              <a:gd name="connsiteY47" fmla="*/ 464820 h 996315"/>
              <a:gd name="connsiteX48" fmla="*/ 902970 w 1169670"/>
              <a:gd name="connsiteY48" fmla="*/ 455295 h 996315"/>
              <a:gd name="connsiteX49" fmla="*/ 893445 w 1169670"/>
              <a:gd name="connsiteY49" fmla="*/ 398145 h 996315"/>
              <a:gd name="connsiteX50" fmla="*/ 883920 w 1169670"/>
              <a:gd name="connsiteY50" fmla="*/ 377190 h 996315"/>
              <a:gd name="connsiteX51" fmla="*/ 878205 w 1169670"/>
              <a:gd name="connsiteY51" fmla="*/ 375285 h 996315"/>
              <a:gd name="connsiteX52" fmla="*/ 872490 w 1169670"/>
              <a:gd name="connsiteY52" fmla="*/ 369570 h 996315"/>
              <a:gd name="connsiteX53" fmla="*/ 853440 w 1169670"/>
              <a:gd name="connsiteY53" fmla="*/ 354330 h 996315"/>
              <a:gd name="connsiteX54" fmla="*/ 842010 w 1169670"/>
              <a:gd name="connsiteY54" fmla="*/ 340995 h 996315"/>
              <a:gd name="connsiteX55" fmla="*/ 828675 w 1169670"/>
              <a:gd name="connsiteY55" fmla="*/ 325755 h 996315"/>
              <a:gd name="connsiteX56" fmla="*/ 819150 w 1169670"/>
              <a:gd name="connsiteY56" fmla="*/ 314325 h 996315"/>
              <a:gd name="connsiteX57" fmla="*/ 813435 w 1169670"/>
              <a:gd name="connsiteY57" fmla="*/ 306705 h 996315"/>
              <a:gd name="connsiteX58" fmla="*/ 811530 w 1169670"/>
              <a:gd name="connsiteY58" fmla="*/ 300990 h 996315"/>
              <a:gd name="connsiteX59" fmla="*/ 788670 w 1169670"/>
              <a:gd name="connsiteY59" fmla="*/ 278130 h 996315"/>
              <a:gd name="connsiteX60" fmla="*/ 782955 w 1169670"/>
              <a:gd name="connsiteY60" fmla="*/ 274320 h 996315"/>
              <a:gd name="connsiteX61" fmla="*/ 762000 w 1169670"/>
              <a:gd name="connsiteY61" fmla="*/ 268605 h 996315"/>
              <a:gd name="connsiteX62" fmla="*/ 756285 w 1169670"/>
              <a:gd name="connsiteY62" fmla="*/ 266700 h 996315"/>
              <a:gd name="connsiteX63" fmla="*/ 742950 w 1169670"/>
              <a:gd name="connsiteY63" fmla="*/ 259080 h 996315"/>
              <a:gd name="connsiteX64" fmla="*/ 727710 w 1169670"/>
              <a:gd name="connsiteY64" fmla="*/ 249555 h 996315"/>
              <a:gd name="connsiteX65" fmla="*/ 697230 w 1169670"/>
              <a:gd name="connsiteY65" fmla="*/ 241935 h 996315"/>
              <a:gd name="connsiteX66" fmla="*/ 678180 w 1169670"/>
              <a:gd name="connsiteY66" fmla="*/ 236220 h 996315"/>
              <a:gd name="connsiteX67" fmla="*/ 640080 w 1169670"/>
              <a:gd name="connsiteY67" fmla="*/ 228600 h 996315"/>
              <a:gd name="connsiteX68" fmla="*/ 615315 w 1169670"/>
              <a:gd name="connsiteY68" fmla="*/ 215265 h 996315"/>
              <a:gd name="connsiteX69" fmla="*/ 605790 w 1169670"/>
              <a:gd name="connsiteY69" fmla="*/ 213360 h 996315"/>
              <a:gd name="connsiteX70" fmla="*/ 594360 w 1169670"/>
              <a:gd name="connsiteY70" fmla="*/ 200025 h 996315"/>
              <a:gd name="connsiteX71" fmla="*/ 588645 w 1169670"/>
              <a:gd name="connsiteY71" fmla="*/ 196215 h 996315"/>
              <a:gd name="connsiteX72" fmla="*/ 581025 w 1169670"/>
              <a:gd name="connsiteY72" fmla="*/ 190500 h 996315"/>
              <a:gd name="connsiteX73" fmla="*/ 575310 w 1169670"/>
              <a:gd name="connsiteY73" fmla="*/ 186690 h 996315"/>
              <a:gd name="connsiteX74" fmla="*/ 569595 w 1169670"/>
              <a:gd name="connsiteY74" fmla="*/ 180975 h 996315"/>
              <a:gd name="connsiteX75" fmla="*/ 560070 w 1169670"/>
              <a:gd name="connsiteY75" fmla="*/ 175260 h 996315"/>
              <a:gd name="connsiteX76" fmla="*/ 554355 w 1169670"/>
              <a:gd name="connsiteY76" fmla="*/ 171450 h 996315"/>
              <a:gd name="connsiteX77" fmla="*/ 544830 w 1169670"/>
              <a:gd name="connsiteY77" fmla="*/ 161925 h 996315"/>
              <a:gd name="connsiteX78" fmla="*/ 533400 w 1169670"/>
              <a:gd name="connsiteY78" fmla="*/ 152400 h 996315"/>
              <a:gd name="connsiteX79" fmla="*/ 527685 w 1169670"/>
              <a:gd name="connsiteY79" fmla="*/ 146685 h 996315"/>
              <a:gd name="connsiteX80" fmla="*/ 512445 w 1169670"/>
              <a:gd name="connsiteY80" fmla="*/ 135255 h 996315"/>
              <a:gd name="connsiteX81" fmla="*/ 499110 w 1169670"/>
              <a:gd name="connsiteY81" fmla="*/ 123825 h 996315"/>
              <a:gd name="connsiteX82" fmla="*/ 470535 w 1169670"/>
              <a:gd name="connsiteY82" fmla="*/ 100965 h 996315"/>
              <a:gd name="connsiteX83" fmla="*/ 462915 w 1169670"/>
              <a:gd name="connsiteY83" fmla="*/ 95250 h 996315"/>
              <a:gd name="connsiteX84" fmla="*/ 449580 w 1169670"/>
              <a:gd name="connsiteY84" fmla="*/ 81915 h 996315"/>
              <a:gd name="connsiteX85" fmla="*/ 436245 w 1169670"/>
              <a:gd name="connsiteY85" fmla="*/ 57150 h 996315"/>
              <a:gd name="connsiteX86" fmla="*/ 430530 w 1169670"/>
              <a:gd name="connsiteY86" fmla="*/ 47625 h 996315"/>
              <a:gd name="connsiteX87" fmla="*/ 421005 w 1169670"/>
              <a:gd name="connsiteY87" fmla="*/ 45720 h 996315"/>
              <a:gd name="connsiteX88" fmla="*/ 417195 w 1169670"/>
              <a:gd name="connsiteY88" fmla="*/ 40005 h 996315"/>
              <a:gd name="connsiteX89" fmla="*/ 384810 w 1169670"/>
              <a:gd name="connsiteY89" fmla="*/ 13335 h 996315"/>
              <a:gd name="connsiteX90" fmla="*/ 371475 w 1169670"/>
              <a:gd name="connsiteY90" fmla="*/ 7620 h 996315"/>
              <a:gd name="connsiteX91" fmla="*/ 363855 w 1169670"/>
              <a:gd name="connsiteY91" fmla="*/ 1905 h 996315"/>
              <a:gd name="connsiteX92" fmla="*/ 342900 w 1169670"/>
              <a:gd name="connsiteY92" fmla="*/ 0 h 996315"/>
              <a:gd name="connsiteX93" fmla="*/ 323850 w 1169670"/>
              <a:gd name="connsiteY93" fmla="*/ 3810 h 996315"/>
              <a:gd name="connsiteX94" fmla="*/ 318135 w 1169670"/>
              <a:gd name="connsiteY94" fmla="*/ 9525 h 996315"/>
              <a:gd name="connsiteX95" fmla="*/ 310515 w 1169670"/>
              <a:gd name="connsiteY95" fmla="*/ 19050 h 996315"/>
              <a:gd name="connsiteX96" fmla="*/ 300990 w 1169670"/>
              <a:gd name="connsiteY96" fmla="*/ 30480 h 996315"/>
              <a:gd name="connsiteX97" fmla="*/ 270510 w 1169670"/>
              <a:gd name="connsiteY97" fmla="*/ 43815 h 996315"/>
              <a:gd name="connsiteX98" fmla="*/ 257175 w 1169670"/>
              <a:gd name="connsiteY98" fmla="*/ 45720 h 996315"/>
              <a:gd name="connsiteX99" fmla="*/ 228600 w 1169670"/>
              <a:gd name="connsiteY99" fmla="*/ 43815 h 996315"/>
              <a:gd name="connsiteX100" fmla="*/ 217170 w 1169670"/>
              <a:gd name="connsiteY100" fmla="*/ 40005 h 996315"/>
              <a:gd name="connsiteX101" fmla="*/ 209550 w 1169670"/>
              <a:gd name="connsiteY101" fmla="*/ 38100 h 996315"/>
              <a:gd name="connsiteX102" fmla="*/ 186690 w 1169670"/>
              <a:gd name="connsiteY102" fmla="*/ 30480 h 996315"/>
              <a:gd name="connsiteX103" fmla="*/ 163830 w 1169670"/>
              <a:gd name="connsiteY103" fmla="*/ 19050 h 996315"/>
              <a:gd name="connsiteX104" fmla="*/ 156210 w 1169670"/>
              <a:gd name="connsiteY104" fmla="*/ 17145 h 996315"/>
              <a:gd name="connsiteX105" fmla="*/ 135255 w 1169670"/>
              <a:gd name="connsiteY105" fmla="*/ 20955 h 996315"/>
              <a:gd name="connsiteX106" fmla="*/ 129540 w 1169670"/>
              <a:gd name="connsiteY106" fmla="*/ 24765 h 996315"/>
              <a:gd name="connsiteX107" fmla="*/ 121920 w 1169670"/>
              <a:gd name="connsiteY107" fmla="*/ 28575 h 996315"/>
              <a:gd name="connsiteX108" fmla="*/ 106680 w 1169670"/>
              <a:gd name="connsiteY108" fmla="*/ 32385 h 996315"/>
              <a:gd name="connsiteX109" fmla="*/ 99060 w 1169670"/>
              <a:gd name="connsiteY109" fmla="*/ 38100 h 996315"/>
              <a:gd name="connsiteX110" fmla="*/ 93345 w 1169670"/>
              <a:gd name="connsiteY110" fmla="*/ 43815 h 996315"/>
              <a:gd name="connsiteX111" fmla="*/ 74295 w 1169670"/>
              <a:gd name="connsiteY111" fmla="*/ 55245 h 996315"/>
              <a:gd name="connsiteX112" fmla="*/ 64770 w 1169670"/>
              <a:gd name="connsiteY112" fmla="*/ 60960 h 996315"/>
              <a:gd name="connsiteX113" fmla="*/ 51435 w 1169670"/>
              <a:gd name="connsiteY113" fmla="*/ 62865 h 996315"/>
              <a:gd name="connsiteX114" fmla="*/ 45720 w 1169670"/>
              <a:gd name="connsiteY114" fmla="*/ 66675 h 996315"/>
              <a:gd name="connsiteX115" fmla="*/ 30480 w 1169670"/>
              <a:gd name="connsiteY115" fmla="*/ 72390 h 996315"/>
              <a:gd name="connsiteX116" fmla="*/ 19050 w 1169670"/>
              <a:gd name="connsiteY116" fmla="*/ 81915 h 996315"/>
              <a:gd name="connsiteX117" fmla="*/ 11430 w 1169670"/>
              <a:gd name="connsiteY117" fmla="*/ 83820 h 996315"/>
              <a:gd name="connsiteX118" fmla="*/ 5715 w 1169670"/>
              <a:gd name="connsiteY118" fmla="*/ 87630 h 996315"/>
              <a:gd name="connsiteX119" fmla="*/ 0 w 1169670"/>
              <a:gd name="connsiteY119" fmla="*/ 89535 h 996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1169670" h="996315">
                <a:moveTo>
                  <a:pt x="1135380" y="996315"/>
                </a:moveTo>
                <a:cubicBezTo>
                  <a:pt x="1136650" y="993140"/>
                  <a:pt x="1137661" y="989849"/>
                  <a:pt x="1139190" y="986790"/>
                </a:cubicBezTo>
                <a:cubicBezTo>
                  <a:pt x="1148348" y="968475"/>
                  <a:pt x="1136495" y="998433"/>
                  <a:pt x="1148715" y="971550"/>
                </a:cubicBezTo>
                <a:cubicBezTo>
                  <a:pt x="1152197" y="963889"/>
                  <a:pt x="1152304" y="959940"/>
                  <a:pt x="1154430" y="952500"/>
                </a:cubicBezTo>
                <a:cubicBezTo>
                  <a:pt x="1154982" y="950569"/>
                  <a:pt x="1155783" y="948716"/>
                  <a:pt x="1156335" y="946785"/>
                </a:cubicBezTo>
                <a:cubicBezTo>
                  <a:pt x="1157054" y="944268"/>
                  <a:pt x="1157321" y="941616"/>
                  <a:pt x="1158240" y="939165"/>
                </a:cubicBezTo>
                <a:cubicBezTo>
                  <a:pt x="1159237" y="936506"/>
                  <a:pt x="1161031" y="934196"/>
                  <a:pt x="1162050" y="931545"/>
                </a:cubicBezTo>
                <a:cubicBezTo>
                  <a:pt x="1166724" y="919394"/>
                  <a:pt x="1167116" y="916994"/>
                  <a:pt x="1169670" y="906780"/>
                </a:cubicBezTo>
                <a:cubicBezTo>
                  <a:pt x="1169035" y="892175"/>
                  <a:pt x="1168886" y="877541"/>
                  <a:pt x="1167765" y="862965"/>
                </a:cubicBezTo>
                <a:cubicBezTo>
                  <a:pt x="1167611" y="860963"/>
                  <a:pt x="1167027" y="858884"/>
                  <a:pt x="1165860" y="857250"/>
                </a:cubicBezTo>
                <a:cubicBezTo>
                  <a:pt x="1163772" y="854327"/>
                  <a:pt x="1160578" y="852357"/>
                  <a:pt x="1158240" y="849630"/>
                </a:cubicBezTo>
                <a:cubicBezTo>
                  <a:pt x="1156750" y="847892"/>
                  <a:pt x="1156049" y="845534"/>
                  <a:pt x="1154430" y="843915"/>
                </a:cubicBezTo>
                <a:cubicBezTo>
                  <a:pt x="1152811" y="842296"/>
                  <a:pt x="1150426" y="841626"/>
                  <a:pt x="1148715" y="840105"/>
                </a:cubicBezTo>
                <a:cubicBezTo>
                  <a:pt x="1144688" y="836525"/>
                  <a:pt x="1137285" y="828675"/>
                  <a:pt x="1137285" y="828675"/>
                </a:cubicBezTo>
                <a:cubicBezTo>
                  <a:pt x="1136650" y="826770"/>
                  <a:pt x="1136278" y="824756"/>
                  <a:pt x="1135380" y="822960"/>
                </a:cubicBezTo>
                <a:cubicBezTo>
                  <a:pt x="1134356" y="820912"/>
                  <a:pt x="1132706" y="819233"/>
                  <a:pt x="1131570" y="817245"/>
                </a:cubicBezTo>
                <a:cubicBezTo>
                  <a:pt x="1130161" y="814779"/>
                  <a:pt x="1129030" y="812165"/>
                  <a:pt x="1127760" y="809625"/>
                </a:cubicBezTo>
                <a:cubicBezTo>
                  <a:pt x="1126749" y="804571"/>
                  <a:pt x="1126080" y="799178"/>
                  <a:pt x="1123950" y="794385"/>
                </a:cubicBezTo>
                <a:cubicBezTo>
                  <a:pt x="1122220" y="790492"/>
                  <a:pt x="1119965" y="786848"/>
                  <a:pt x="1118235" y="782955"/>
                </a:cubicBezTo>
                <a:cubicBezTo>
                  <a:pt x="1117419" y="781120"/>
                  <a:pt x="1117584" y="778808"/>
                  <a:pt x="1116330" y="777240"/>
                </a:cubicBezTo>
                <a:cubicBezTo>
                  <a:pt x="1114900" y="775452"/>
                  <a:pt x="1112520" y="774700"/>
                  <a:pt x="1110615" y="773430"/>
                </a:cubicBezTo>
                <a:cubicBezTo>
                  <a:pt x="1106004" y="759597"/>
                  <a:pt x="1112606" y="777395"/>
                  <a:pt x="1102995" y="760095"/>
                </a:cubicBezTo>
                <a:cubicBezTo>
                  <a:pt x="1101334" y="757106"/>
                  <a:pt x="1101082" y="753415"/>
                  <a:pt x="1099185" y="750570"/>
                </a:cubicBezTo>
                <a:cubicBezTo>
                  <a:pt x="1096275" y="746205"/>
                  <a:pt x="1088291" y="740244"/>
                  <a:pt x="1083945" y="737235"/>
                </a:cubicBezTo>
                <a:cubicBezTo>
                  <a:pt x="1078298" y="733325"/>
                  <a:pt x="1073404" y="727692"/>
                  <a:pt x="1066800" y="725805"/>
                </a:cubicBezTo>
                <a:lnTo>
                  <a:pt x="1053465" y="721995"/>
                </a:lnTo>
                <a:cubicBezTo>
                  <a:pt x="1051542" y="721418"/>
                  <a:pt x="1049673" y="720667"/>
                  <a:pt x="1047750" y="720090"/>
                </a:cubicBezTo>
                <a:cubicBezTo>
                  <a:pt x="1043322" y="718762"/>
                  <a:pt x="1038801" y="717742"/>
                  <a:pt x="1034415" y="716280"/>
                </a:cubicBezTo>
                <a:cubicBezTo>
                  <a:pt x="1031171" y="715199"/>
                  <a:pt x="1027949" y="713999"/>
                  <a:pt x="1024890" y="712470"/>
                </a:cubicBezTo>
                <a:cubicBezTo>
                  <a:pt x="1015618" y="707834"/>
                  <a:pt x="1018324" y="703918"/>
                  <a:pt x="1003935" y="701040"/>
                </a:cubicBezTo>
                <a:cubicBezTo>
                  <a:pt x="991843" y="698622"/>
                  <a:pt x="997551" y="699920"/>
                  <a:pt x="986790" y="697230"/>
                </a:cubicBezTo>
                <a:cubicBezTo>
                  <a:pt x="985520" y="695325"/>
                  <a:pt x="984116" y="693503"/>
                  <a:pt x="982980" y="691515"/>
                </a:cubicBezTo>
                <a:cubicBezTo>
                  <a:pt x="980557" y="687275"/>
                  <a:pt x="978452" y="682929"/>
                  <a:pt x="977265" y="678180"/>
                </a:cubicBezTo>
                <a:cubicBezTo>
                  <a:pt x="974644" y="667697"/>
                  <a:pt x="975306" y="665445"/>
                  <a:pt x="973455" y="653415"/>
                </a:cubicBezTo>
                <a:cubicBezTo>
                  <a:pt x="972963" y="650215"/>
                  <a:pt x="972252" y="647051"/>
                  <a:pt x="971550" y="643890"/>
                </a:cubicBezTo>
                <a:cubicBezTo>
                  <a:pt x="969961" y="636739"/>
                  <a:pt x="968494" y="632058"/>
                  <a:pt x="965835" y="624840"/>
                </a:cubicBezTo>
                <a:cubicBezTo>
                  <a:pt x="962777" y="616541"/>
                  <a:pt x="959107" y="608466"/>
                  <a:pt x="956310" y="600075"/>
                </a:cubicBezTo>
                <a:cubicBezTo>
                  <a:pt x="955675" y="598170"/>
                  <a:pt x="955303" y="596156"/>
                  <a:pt x="954405" y="594360"/>
                </a:cubicBezTo>
                <a:cubicBezTo>
                  <a:pt x="952749" y="591048"/>
                  <a:pt x="950595" y="588010"/>
                  <a:pt x="948690" y="584835"/>
                </a:cubicBezTo>
                <a:cubicBezTo>
                  <a:pt x="947156" y="578699"/>
                  <a:pt x="946806" y="574959"/>
                  <a:pt x="942975" y="569595"/>
                </a:cubicBezTo>
                <a:cubicBezTo>
                  <a:pt x="941409" y="567403"/>
                  <a:pt x="938985" y="565950"/>
                  <a:pt x="937260" y="563880"/>
                </a:cubicBezTo>
                <a:cubicBezTo>
                  <a:pt x="935794" y="562121"/>
                  <a:pt x="934781" y="560028"/>
                  <a:pt x="933450" y="558165"/>
                </a:cubicBezTo>
                <a:cubicBezTo>
                  <a:pt x="931605" y="555581"/>
                  <a:pt x="929580" y="553129"/>
                  <a:pt x="927735" y="550545"/>
                </a:cubicBezTo>
                <a:cubicBezTo>
                  <a:pt x="917248" y="535863"/>
                  <a:pt x="931277" y="555069"/>
                  <a:pt x="920115" y="537210"/>
                </a:cubicBezTo>
                <a:cubicBezTo>
                  <a:pt x="918432" y="534518"/>
                  <a:pt x="916305" y="532130"/>
                  <a:pt x="914400" y="529590"/>
                </a:cubicBezTo>
                <a:cubicBezTo>
                  <a:pt x="910691" y="518464"/>
                  <a:pt x="915397" y="528682"/>
                  <a:pt x="906780" y="520065"/>
                </a:cubicBezTo>
                <a:cubicBezTo>
                  <a:pt x="902975" y="516260"/>
                  <a:pt x="900979" y="509373"/>
                  <a:pt x="899160" y="504825"/>
                </a:cubicBezTo>
                <a:cubicBezTo>
                  <a:pt x="899795" y="491490"/>
                  <a:pt x="900041" y="478131"/>
                  <a:pt x="901065" y="464820"/>
                </a:cubicBezTo>
                <a:cubicBezTo>
                  <a:pt x="901313" y="461592"/>
                  <a:pt x="903338" y="458512"/>
                  <a:pt x="902970" y="455295"/>
                </a:cubicBezTo>
                <a:cubicBezTo>
                  <a:pt x="900777" y="436107"/>
                  <a:pt x="896944" y="417138"/>
                  <a:pt x="893445" y="398145"/>
                </a:cubicBezTo>
                <a:cubicBezTo>
                  <a:pt x="891602" y="388140"/>
                  <a:pt x="891989" y="382570"/>
                  <a:pt x="883920" y="377190"/>
                </a:cubicBezTo>
                <a:cubicBezTo>
                  <a:pt x="882249" y="376076"/>
                  <a:pt x="880110" y="375920"/>
                  <a:pt x="878205" y="375285"/>
                </a:cubicBezTo>
                <a:cubicBezTo>
                  <a:pt x="876300" y="373380"/>
                  <a:pt x="874547" y="371310"/>
                  <a:pt x="872490" y="369570"/>
                </a:cubicBezTo>
                <a:cubicBezTo>
                  <a:pt x="866282" y="364317"/>
                  <a:pt x="859190" y="360080"/>
                  <a:pt x="853440" y="354330"/>
                </a:cubicBezTo>
                <a:cubicBezTo>
                  <a:pt x="845480" y="346370"/>
                  <a:pt x="849341" y="350770"/>
                  <a:pt x="842010" y="340995"/>
                </a:cubicBezTo>
                <a:cubicBezTo>
                  <a:pt x="838851" y="325199"/>
                  <a:pt x="843552" y="335673"/>
                  <a:pt x="828675" y="325755"/>
                </a:cubicBezTo>
                <a:cubicBezTo>
                  <a:pt x="823824" y="322521"/>
                  <a:pt x="822345" y="318798"/>
                  <a:pt x="819150" y="314325"/>
                </a:cubicBezTo>
                <a:cubicBezTo>
                  <a:pt x="817305" y="311741"/>
                  <a:pt x="815340" y="309245"/>
                  <a:pt x="813435" y="306705"/>
                </a:cubicBezTo>
                <a:cubicBezTo>
                  <a:pt x="812800" y="304800"/>
                  <a:pt x="812845" y="302507"/>
                  <a:pt x="811530" y="300990"/>
                </a:cubicBezTo>
                <a:cubicBezTo>
                  <a:pt x="804472" y="292846"/>
                  <a:pt x="797636" y="284108"/>
                  <a:pt x="788670" y="278130"/>
                </a:cubicBezTo>
                <a:cubicBezTo>
                  <a:pt x="786765" y="276860"/>
                  <a:pt x="785047" y="275250"/>
                  <a:pt x="782955" y="274320"/>
                </a:cubicBezTo>
                <a:cubicBezTo>
                  <a:pt x="772446" y="269649"/>
                  <a:pt x="772244" y="271166"/>
                  <a:pt x="762000" y="268605"/>
                </a:cubicBezTo>
                <a:cubicBezTo>
                  <a:pt x="760052" y="268118"/>
                  <a:pt x="758190" y="267335"/>
                  <a:pt x="756285" y="266700"/>
                </a:cubicBezTo>
                <a:cubicBezTo>
                  <a:pt x="728660" y="245981"/>
                  <a:pt x="763313" y="270716"/>
                  <a:pt x="742950" y="259080"/>
                </a:cubicBezTo>
                <a:cubicBezTo>
                  <a:pt x="735167" y="254633"/>
                  <a:pt x="736283" y="252127"/>
                  <a:pt x="727710" y="249555"/>
                </a:cubicBezTo>
                <a:cubicBezTo>
                  <a:pt x="717679" y="246546"/>
                  <a:pt x="707165" y="245247"/>
                  <a:pt x="697230" y="241935"/>
                </a:cubicBezTo>
                <a:cubicBezTo>
                  <a:pt x="690919" y="239831"/>
                  <a:pt x="684722" y="237674"/>
                  <a:pt x="678180" y="236220"/>
                </a:cubicBezTo>
                <a:cubicBezTo>
                  <a:pt x="665537" y="233410"/>
                  <a:pt x="652367" y="232696"/>
                  <a:pt x="640080" y="228600"/>
                </a:cubicBezTo>
                <a:cubicBezTo>
                  <a:pt x="621707" y="222476"/>
                  <a:pt x="656859" y="234652"/>
                  <a:pt x="615315" y="215265"/>
                </a:cubicBezTo>
                <a:cubicBezTo>
                  <a:pt x="612381" y="213896"/>
                  <a:pt x="608965" y="213995"/>
                  <a:pt x="605790" y="213360"/>
                </a:cubicBezTo>
                <a:cubicBezTo>
                  <a:pt x="601296" y="206619"/>
                  <a:pt x="601546" y="206184"/>
                  <a:pt x="594360" y="200025"/>
                </a:cubicBezTo>
                <a:cubicBezTo>
                  <a:pt x="592622" y="198535"/>
                  <a:pt x="590508" y="197546"/>
                  <a:pt x="588645" y="196215"/>
                </a:cubicBezTo>
                <a:cubicBezTo>
                  <a:pt x="586061" y="194370"/>
                  <a:pt x="583609" y="192345"/>
                  <a:pt x="581025" y="190500"/>
                </a:cubicBezTo>
                <a:cubicBezTo>
                  <a:pt x="579162" y="189169"/>
                  <a:pt x="577069" y="188156"/>
                  <a:pt x="575310" y="186690"/>
                </a:cubicBezTo>
                <a:cubicBezTo>
                  <a:pt x="573240" y="184965"/>
                  <a:pt x="571750" y="182591"/>
                  <a:pt x="569595" y="180975"/>
                </a:cubicBezTo>
                <a:cubicBezTo>
                  <a:pt x="566633" y="178753"/>
                  <a:pt x="563210" y="177222"/>
                  <a:pt x="560070" y="175260"/>
                </a:cubicBezTo>
                <a:cubicBezTo>
                  <a:pt x="558128" y="174047"/>
                  <a:pt x="556260" y="172720"/>
                  <a:pt x="554355" y="171450"/>
                </a:cubicBezTo>
                <a:cubicBezTo>
                  <a:pt x="548103" y="162072"/>
                  <a:pt x="553622" y="168763"/>
                  <a:pt x="544830" y="161925"/>
                </a:cubicBezTo>
                <a:cubicBezTo>
                  <a:pt x="540915" y="158880"/>
                  <a:pt x="537107" y="155695"/>
                  <a:pt x="533400" y="152400"/>
                </a:cubicBezTo>
                <a:cubicBezTo>
                  <a:pt x="531386" y="150610"/>
                  <a:pt x="529770" y="148391"/>
                  <a:pt x="527685" y="146685"/>
                </a:cubicBezTo>
                <a:cubicBezTo>
                  <a:pt x="522770" y="142664"/>
                  <a:pt x="516935" y="139745"/>
                  <a:pt x="512445" y="135255"/>
                </a:cubicBezTo>
                <a:cubicBezTo>
                  <a:pt x="502930" y="125740"/>
                  <a:pt x="510718" y="132989"/>
                  <a:pt x="499110" y="123825"/>
                </a:cubicBezTo>
                <a:cubicBezTo>
                  <a:pt x="489536" y="116267"/>
                  <a:pt x="480109" y="108523"/>
                  <a:pt x="470535" y="100965"/>
                </a:cubicBezTo>
                <a:cubicBezTo>
                  <a:pt x="468043" y="98998"/>
                  <a:pt x="464676" y="97892"/>
                  <a:pt x="462915" y="95250"/>
                </a:cubicBezTo>
                <a:cubicBezTo>
                  <a:pt x="456850" y="86152"/>
                  <a:pt x="460893" y="90965"/>
                  <a:pt x="449580" y="81915"/>
                </a:cubicBezTo>
                <a:cubicBezTo>
                  <a:pt x="441041" y="61991"/>
                  <a:pt x="447513" y="74857"/>
                  <a:pt x="436245" y="57150"/>
                </a:cubicBezTo>
                <a:cubicBezTo>
                  <a:pt x="434257" y="54026"/>
                  <a:pt x="433492" y="49847"/>
                  <a:pt x="430530" y="47625"/>
                </a:cubicBezTo>
                <a:cubicBezTo>
                  <a:pt x="427940" y="45682"/>
                  <a:pt x="424180" y="46355"/>
                  <a:pt x="421005" y="45720"/>
                </a:cubicBezTo>
                <a:cubicBezTo>
                  <a:pt x="419735" y="43815"/>
                  <a:pt x="418735" y="41699"/>
                  <a:pt x="417195" y="40005"/>
                </a:cubicBezTo>
                <a:cubicBezTo>
                  <a:pt x="405524" y="27167"/>
                  <a:pt x="399877" y="21810"/>
                  <a:pt x="384810" y="13335"/>
                </a:cubicBezTo>
                <a:cubicBezTo>
                  <a:pt x="380595" y="10964"/>
                  <a:pt x="375721" y="9936"/>
                  <a:pt x="371475" y="7620"/>
                </a:cubicBezTo>
                <a:cubicBezTo>
                  <a:pt x="368688" y="6100"/>
                  <a:pt x="366923" y="2723"/>
                  <a:pt x="363855" y="1905"/>
                </a:cubicBezTo>
                <a:cubicBezTo>
                  <a:pt x="357078" y="98"/>
                  <a:pt x="349885" y="635"/>
                  <a:pt x="342900" y="0"/>
                </a:cubicBezTo>
                <a:cubicBezTo>
                  <a:pt x="342205" y="116"/>
                  <a:pt x="326190" y="2473"/>
                  <a:pt x="323850" y="3810"/>
                </a:cubicBezTo>
                <a:cubicBezTo>
                  <a:pt x="321511" y="5147"/>
                  <a:pt x="319909" y="7498"/>
                  <a:pt x="318135" y="9525"/>
                </a:cubicBezTo>
                <a:cubicBezTo>
                  <a:pt x="315458" y="12585"/>
                  <a:pt x="312955" y="15797"/>
                  <a:pt x="310515" y="19050"/>
                </a:cubicBezTo>
                <a:cubicBezTo>
                  <a:pt x="306767" y="24047"/>
                  <a:pt x="306493" y="26628"/>
                  <a:pt x="300990" y="30480"/>
                </a:cubicBezTo>
                <a:cubicBezTo>
                  <a:pt x="292203" y="36631"/>
                  <a:pt x="281192" y="41873"/>
                  <a:pt x="270510" y="43815"/>
                </a:cubicBezTo>
                <a:cubicBezTo>
                  <a:pt x="266092" y="44618"/>
                  <a:pt x="261620" y="45085"/>
                  <a:pt x="257175" y="45720"/>
                </a:cubicBezTo>
                <a:cubicBezTo>
                  <a:pt x="247650" y="45085"/>
                  <a:pt x="238050" y="45165"/>
                  <a:pt x="228600" y="43815"/>
                </a:cubicBezTo>
                <a:cubicBezTo>
                  <a:pt x="224624" y="43247"/>
                  <a:pt x="221017" y="41159"/>
                  <a:pt x="217170" y="40005"/>
                </a:cubicBezTo>
                <a:cubicBezTo>
                  <a:pt x="214662" y="39253"/>
                  <a:pt x="212034" y="38928"/>
                  <a:pt x="209550" y="38100"/>
                </a:cubicBezTo>
                <a:cubicBezTo>
                  <a:pt x="176389" y="27046"/>
                  <a:pt x="229464" y="42701"/>
                  <a:pt x="186690" y="30480"/>
                </a:cubicBezTo>
                <a:cubicBezTo>
                  <a:pt x="176539" y="24389"/>
                  <a:pt x="175970" y="23464"/>
                  <a:pt x="163830" y="19050"/>
                </a:cubicBezTo>
                <a:cubicBezTo>
                  <a:pt x="161369" y="18155"/>
                  <a:pt x="158750" y="17780"/>
                  <a:pt x="156210" y="17145"/>
                </a:cubicBezTo>
                <a:cubicBezTo>
                  <a:pt x="149225" y="18415"/>
                  <a:pt x="142081" y="19005"/>
                  <a:pt x="135255" y="20955"/>
                </a:cubicBezTo>
                <a:cubicBezTo>
                  <a:pt x="133054" y="21584"/>
                  <a:pt x="131528" y="23629"/>
                  <a:pt x="129540" y="24765"/>
                </a:cubicBezTo>
                <a:cubicBezTo>
                  <a:pt x="127074" y="26174"/>
                  <a:pt x="124614" y="27677"/>
                  <a:pt x="121920" y="28575"/>
                </a:cubicBezTo>
                <a:cubicBezTo>
                  <a:pt x="116952" y="30231"/>
                  <a:pt x="111760" y="31115"/>
                  <a:pt x="106680" y="32385"/>
                </a:cubicBezTo>
                <a:cubicBezTo>
                  <a:pt x="104140" y="34290"/>
                  <a:pt x="101471" y="36034"/>
                  <a:pt x="99060" y="38100"/>
                </a:cubicBezTo>
                <a:cubicBezTo>
                  <a:pt x="97015" y="39853"/>
                  <a:pt x="95472" y="42161"/>
                  <a:pt x="93345" y="43815"/>
                </a:cubicBezTo>
                <a:cubicBezTo>
                  <a:pt x="81726" y="52852"/>
                  <a:pt x="84663" y="49485"/>
                  <a:pt x="74295" y="55245"/>
                </a:cubicBezTo>
                <a:cubicBezTo>
                  <a:pt x="71058" y="57043"/>
                  <a:pt x="68283" y="59789"/>
                  <a:pt x="64770" y="60960"/>
                </a:cubicBezTo>
                <a:cubicBezTo>
                  <a:pt x="60510" y="62380"/>
                  <a:pt x="55880" y="62230"/>
                  <a:pt x="51435" y="62865"/>
                </a:cubicBezTo>
                <a:cubicBezTo>
                  <a:pt x="49530" y="64135"/>
                  <a:pt x="47768" y="65651"/>
                  <a:pt x="45720" y="66675"/>
                </a:cubicBezTo>
                <a:cubicBezTo>
                  <a:pt x="41164" y="68953"/>
                  <a:pt x="35426" y="70741"/>
                  <a:pt x="30480" y="72390"/>
                </a:cubicBezTo>
                <a:cubicBezTo>
                  <a:pt x="27047" y="75823"/>
                  <a:pt x="23691" y="79926"/>
                  <a:pt x="19050" y="81915"/>
                </a:cubicBezTo>
                <a:cubicBezTo>
                  <a:pt x="16644" y="82946"/>
                  <a:pt x="13970" y="83185"/>
                  <a:pt x="11430" y="83820"/>
                </a:cubicBezTo>
                <a:cubicBezTo>
                  <a:pt x="9525" y="85090"/>
                  <a:pt x="7763" y="86606"/>
                  <a:pt x="5715" y="87630"/>
                </a:cubicBezTo>
                <a:cubicBezTo>
                  <a:pt x="3919" y="88528"/>
                  <a:pt x="0" y="89535"/>
                  <a:pt x="0" y="89535"/>
                </a:cubicBezTo>
              </a:path>
            </a:pathLst>
          </a:custGeom>
          <a:noFill/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73" name="Полилиния: фигура 3172">
            <a:extLst>
              <a:ext uri="{FF2B5EF4-FFF2-40B4-BE49-F238E27FC236}">
                <a16:creationId xmlns="" xmlns:a16="http://schemas.microsoft.com/office/drawing/2014/main" id="{9844C577-F662-A18E-95ED-0D0558EBDE47}"/>
              </a:ext>
            </a:extLst>
          </p:cNvPr>
          <p:cNvSpPr/>
          <p:nvPr/>
        </p:nvSpPr>
        <p:spPr>
          <a:xfrm>
            <a:off x="7837170" y="2061210"/>
            <a:ext cx="647700" cy="923925"/>
          </a:xfrm>
          <a:custGeom>
            <a:avLst/>
            <a:gdLst>
              <a:gd name="connsiteX0" fmla="*/ 137160 w 647700"/>
              <a:gd name="connsiteY0" fmla="*/ 0 h 923925"/>
              <a:gd name="connsiteX1" fmla="*/ 127635 w 647700"/>
              <a:gd name="connsiteY1" fmla="*/ 7620 h 923925"/>
              <a:gd name="connsiteX2" fmla="*/ 112395 w 647700"/>
              <a:gd name="connsiteY2" fmla="*/ 28575 h 923925"/>
              <a:gd name="connsiteX3" fmla="*/ 106680 w 647700"/>
              <a:gd name="connsiteY3" fmla="*/ 32385 h 923925"/>
              <a:gd name="connsiteX4" fmla="*/ 99060 w 647700"/>
              <a:gd name="connsiteY4" fmla="*/ 38100 h 923925"/>
              <a:gd name="connsiteX5" fmla="*/ 83820 w 647700"/>
              <a:gd name="connsiteY5" fmla="*/ 49530 h 923925"/>
              <a:gd name="connsiteX6" fmla="*/ 72390 w 647700"/>
              <a:gd name="connsiteY6" fmla="*/ 62865 h 923925"/>
              <a:gd name="connsiteX7" fmla="*/ 57150 w 647700"/>
              <a:gd name="connsiteY7" fmla="*/ 76200 h 923925"/>
              <a:gd name="connsiteX8" fmla="*/ 51435 w 647700"/>
              <a:gd name="connsiteY8" fmla="*/ 78105 h 923925"/>
              <a:gd name="connsiteX9" fmla="*/ 45720 w 647700"/>
              <a:gd name="connsiteY9" fmla="*/ 85725 h 923925"/>
              <a:gd name="connsiteX10" fmla="*/ 36195 w 647700"/>
              <a:gd name="connsiteY10" fmla="*/ 102870 h 923925"/>
              <a:gd name="connsiteX11" fmla="*/ 30480 w 647700"/>
              <a:gd name="connsiteY11" fmla="*/ 108585 h 923925"/>
              <a:gd name="connsiteX12" fmla="*/ 24765 w 647700"/>
              <a:gd name="connsiteY12" fmla="*/ 118110 h 923925"/>
              <a:gd name="connsiteX13" fmla="*/ 13335 w 647700"/>
              <a:gd name="connsiteY13" fmla="*/ 131445 h 923925"/>
              <a:gd name="connsiteX14" fmla="*/ 9525 w 647700"/>
              <a:gd name="connsiteY14" fmla="*/ 137160 h 923925"/>
              <a:gd name="connsiteX15" fmla="*/ 0 w 647700"/>
              <a:gd name="connsiteY15" fmla="*/ 160020 h 923925"/>
              <a:gd name="connsiteX16" fmla="*/ 1905 w 647700"/>
              <a:gd name="connsiteY16" fmla="*/ 198120 h 923925"/>
              <a:gd name="connsiteX17" fmla="*/ 9525 w 647700"/>
              <a:gd name="connsiteY17" fmla="*/ 213360 h 923925"/>
              <a:gd name="connsiteX18" fmla="*/ 13335 w 647700"/>
              <a:gd name="connsiteY18" fmla="*/ 220980 h 923925"/>
              <a:gd name="connsiteX19" fmla="*/ 22860 w 647700"/>
              <a:gd name="connsiteY19" fmla="*/ 232410 h 923925"/>
              <a:gd name="connsiteX20" fmla="*/ 24765 w 647700"/>
              <a:gd name="connsiteY20" fmla="*/ 238125 h 923925"/>
              <a:gd name="connsiteX21" fmla="*/ 30480 w 647700"/>
              <a:gd name="connsiteY21" fmla="*/ 247650 h 923925"/>
              <a:gd name="connsiteX22" fmla="*/ 32385 w 647700"/>
              <a:gd name="connsiteY22" fmla="*/ 260985 h 923925"/>
              <a:gd name="connsiteX23" fmla="*/ 40005 w 647700"/>
              <a:gd name="connsiteY23" fmla="*/ 278130 h 923925"/>
              <a:gd name="connsiteX24" fmla="*/ 45720 w 647700"/>
              <a:gd name="connsiteY24" fmla="*/ 285750 h 923925"/>
              <a:gd name="connsiteX25" fmla="*/ 51435 w 647700"/>
              <a:gd name="connsiteY25" fmla="*/ 289560 h 923925"/>
              <a:gd name="connsiteX26" fmla="*/ 66675 w 647700"/>
              <a:gd name="connsiteY26" fmla="*/ 300990 h 923925"/>
              <a:gd name="connsiteX27" fmla="*/ 72390 w 647700"/>
              <a:gd name="connsiteY27" fmla="*/ 304800 h 923925"/>
              <a:gd name="connsiteX28" fmla="*/ 83820 w 647700"/>
              <a:gd name="connsiteY28" fmla="*/ 310515 h 923925"/>
              <a:gd name="connsiteX29" fmla="*/ 89535 w 647700"/>
              <a:gd name="connsiteY29" fmla="*/ 318135 h 923925"/>
              <a:gd name="connsiteX30" fmla="*/ 91440 w 647700"/>
              <a:gd name="connsiteY30" fmla="*/ 325755 h 923925"/>
              <a:gd name="connsiteX31" fmla="*/ 95250 w 647700"/>
              <a:gd name="connsiteY31" fmla="*/ 331470 h 923925"/>
              <a:gd name="connsiteX32" fmla="*/ 97155 w 647700"/>
              <a:gd name="connsiteY32" fmla="*/ 346710 h 923925"/>
              <a:gd name="connsiteX33" fmla="*/ 100965 w 647700"/>
              <a:gd name="connsiteY33" fmla="*/ 352425 h 923925"/>
              <a:gd name="connsiteX34" fmla="*/ 118110 w 647700"/>
              <a:gd name="connsiteY34" fmla="*/ 379095 h 923925"/>
              <a:gd name="connsiteX35" fmla="*/ 121920 w 647700"/>
              <a:gd name="connsiteY35" fmla="*/ 384810 h 923925"/>
              <a:gd name="connsiteX36" fmla="*/ 123825 w 647700"/>
              <a:gd name="connsiteY36" fmla="*/ 390525 h 923925"/>
              <a:gd name="connsiteX37" fmla="*/ 131445 w 647700"/>
              <a:gd name="connsiteY37" fmla="*/ 398145 h 923925"/>
              <a:gd name="connsiteX38" fmla="*/ 140970 w 647700"/>
              <a:gd name="connsiteY38" fmla="*/ 411480 h 923925"/>
              <a:gd name="connsiteX39" fmla="*/ 144780 w 647700"/>
              <a:gd name="connsiteY39" fmla="*/ 419100 h 923925"/>
              <a:gd name="connsiteX40" fmla="*/ 150495 w 647700"/>
              <a:gd name="connsiteY40" fmla="*/ 424815 h 923925"/>
              <a:gd name="connsiteX41" fmla="*/ 163830 w 647700"/>
              <a:gd name="connsiteY41" fmla="*/ 440055 h 923925"/>
              <a:gd name="connsiteX42" fmla="*/ 171450 w 647700"/>
              <a:gd name="connsiteY42" fmla="*/ 441960 h 923925"/>
              <a:gd name="connsiteX43" fmla="*/ 184785 w 647700"/>
              <a:gd name="connsiteY43" fmla="*/ 447675 h 923925"/>
              <a:gd name="connsiteX44" fmla="*/ 198120 w 647700"/>
              <a:gd name="connsiteY44" fmla="*/ 449580 h 923925"/>
              <a:gd name="connsiteX45" fmla="*/ 209550 w 647700"/>
              <a:gd name="connsiteY45" fmla="*/ 451485 h 923925"/>
              <a:gd name="connsiteX46" fmla="*/ 217170 w 647700"/>
              <a:gd name="connsiteY46" fmla="*/ 453390 h 923925"/>
              <a:gd name="connsiteX47" fmla="*/ 226695 w 647700"/>
              <a:gd name="connsiteY47" fmla="*/ 455295 h 923925"/>
              <a:gd name="connsiteX48" fmla="*/ 230505 w 647700"/>
              <a:gd name="connsiteY48" fmla="*/ 461010 h 923925"/>
              <a:gd name="connsiteX49" fmla="*/ 238125 w 647700"/>
              <a:gd name="connsiteY49" fmla="*/ 468630 h 923925"/>
              <a:gd name="connsiteX50" fmla="*/ 240030 w 647700"/>
              <a:gd name="connsiteY50" fmla="*/ 481965 h 923925"/>
              <a:gd name="connsiteX51" fmla="*/ 245745 w 647700"/>
              <a:gd name="connsiteY51" fmla="*/ 501015 h 923925"/>
              <a:gd name="connsiteX52" fmla="*/ 257175 w 647700"/>
              <a:gd name="connsiteY52" fmla="*/ 544830 h 923925"/>
              <a:gd name="connsiteX53" fmla="*/ 262890 w 647700"/>
              <a:gd name="connsiteY53" fmla="*/ 571500 h 923925"/>
              <a:gd name="connsiteX54" fmla="*/ 285750 w 647700"/>
              <a:gd name="connsiteY54" fmla="*/ 588645 h 923925"/>
              <a:gd name="connsiteX55" fmla="*/ 287655 w 647700"/>
              <a:gd name="connsiteY55" fmla="*/ 603885 h 923925"/>
              <a:gd name="connsiteX56" fmla="*/ 291465 w 647700"/>
              <a:gd name="connsiteY56" fmla="*/ 611505 h 923925"/>
              <a:gd name="connsiteX57" fmla="*/ 293370 w 647700"/>
              <a:gd name="connsiteY57" fmla="*/ 617220 h 923925"/>
              <a:gd name="connsiteX58" fmla="*/ 300990 w 647700"/>
              <a:gd name="connsiteY58" fmla="*/ 628650 h 923925"/>
              <a:gd name="connsiteX59" fmla="*/ 306705 w 647700"/>
              <a:gd name="connsiteY59" fmla="*/ 638175 h 923925"/>
              <a:gd name="connsiteX60" fmla="*/ 314325 w 647700"/>
              <a:gd name="connsiteY60" fmla="*/ 645795 h 923925"/>
              <a:gd name="connsiteX61" fmla="*/ 318135 w 647700"/>
              <a:gd name="connsiteY61" fmla="*/ 651510 h 923925"/>
              <a:gd name="connsiteX62" fmla="*/ 329565 w 647700"/>
              <a:gd name="connsiteY62" fmla="*/ 666750 h 923925"/>
              <a:gd name="connsiteX63" fmla="*/ 337185 w 647700"/>
              <a:gd name="connsiteY63" fmla="*/ 680085 h 923925"/>
              <a:gd name="connsiteX64" fmla="*/ 348615 w 647700"/>
              <a:gd name="connsiteY64" fmla="*/ 695325 h 923925"/>
              <a:gd name="connsiteX65" fmla="*/ 360045 w 647700"/>
              <a:gd name="connsiteY65" fmla="*/ 716280 h 923925"/>
              <a:gd name="connsiteX66" fmla="*/ 373380 w 647700"/>
              <a:gd name="connsiteY66" fmla="*/ 733425 h 923925"/>
              <a:gd name="connsiteX67" fmla="*/ 382905 w 647700"/>
              <a:gd name="connsiteY67" fmla="*/ 739140 h 923925"/>
              <a:gd name="connsiteX68" fmla="*/ 388620 w 647700"/>
              <a:gd name="connsiteY68" fmla="*/ 742950 h 923925"/>
              <a:gd name="connsiteX69" fmla="*/ 394335 w 647700"/>
              <a:gd name="connsiteY69" fmla="*/ 744855 h 923925"/>
              <a:gd name="connsiteX70" fmla="*/ 407670 w 647700"/>
              <a:gd name="connsiteY70" fmla="*/ 750570 h 923925"/>
              <a:gd name="connsiteX71" fmla="*/ 413385 w 647700"/>
              <a:gd name="connsiteY71" fmla="*/ 752475 h 923925"/>
              <a:gd name="connsiteX72" fmla="*/ 449580 w 647700"/>
              <a:gd name="connsiteY72" fmla="*/ 754380 h 923925"/>
              <a:gd name="connsiteX73" fmla="*/ 457200 w 647700"/>
              <a:gd name="connsiteY73" fmla="*/ 758190 h 923925"/>
              <a:gd name="connsiteX74" fmla="*/ 462915 w 647700"/>
              <a:gd name="connsiteY74" fmla="*/ 775335 h 923925"/>
              <a:gd name="connsiteX75" fmla="*/ 464820 w 647700"/>
              <a:gd name="connsiteY75" fmla="*/ 792480 h 923925"/>
              <a:gd name="connsiteX76" fmla="*/ 472440 w 647700"/>
              <a:gd name="connsiteY76" fmla="*/ 798195 h 923925"/>
              <a:gd name="connsiteX77" fmla="*/ 476250 w 647700"/>
              <a:gd name="connsiteY77" fmla="*/ 803910 h 923925"/>
              <a:gd name="connsiteX78" fmla="*/ 499110 w 647700"/>
              <a:gd name="connsiteY78" fmla="*/ 817245 h 923925"/>
              <a:gd name="connsiteX79" fmla="*/ 504825 w 647700"/>
              <a:gd name="connsiteY79" fmla="*/ 821055 h 923925"/>
              <a:gd name="connsiteX80" fmla="*/ 512445 w 647700"/>
              <a:gd name="connsiteY80" fmla="*/ 824865 h 923925"/>
              <a:gd name="connsiteX81" fmla="*/ 531495 w 647700"/>
              <a:gd name="connsiteY81" fmla="*/ 838200 h 923925"/>
              <a:gd name="connsiteX82" fmla="*/ 542925 w 647700"/>
              <a:gd name="connsiteY82" fmla="*/ 842010 h 923925"/>
              <a:gd name="connsiteX83" fmla="*/ 550545 w 647700"/>
              <a:gd name="connsiteY83" fmla="*/ 845820 h 923925"/>
              <a:gd name="connsiteX84" fmla="*/ 560070 w 647700"/>
              <a:gd name="connsiteY84" fmla="*/ 849630 h 923925"/>
              <a:gd name="connsiteX85" fmla="*/ 571500 w 647700"/>
              <a:gd name="connsiteY85" fmla="*/ 853440 h 923925"/>
              <a:gd name="connsiteX86" fmla="*/ 586740 w 647700"/>
              <a:gd name="connsiteY86" fmla="*/ 864870 h 923925"/>
              <a:gd name="connsiteX87" fmla="*/ 603885 w 647700"/>
              <a:gd name="connsiteY87" fmla="*/ 882015 h 923925"/>
              <a:gd name="connsiteX88" fmla="*/ 609600 w 647700"/>
              <a:gd name="connsiteY88" fmla="*/ 887730 h 923925"/>
              <a:gd name="connsiteX89" fmla="*/ 617220 w 647700"/>
              <a:gd name="connsiteY89" fmla="*/ 895350 h 923925"/>
              <a:gd name="connsiteX90" fmla="*/ 630555 w 647700"/>
              <a:gd name="connsiteY90" fmla="*/ 914400 h 923925"/>
              <a:gd name="connsiteX91" fmla="*/ 647700 w 647700"/>
              <a:gd name="connsiteY91" fmla="*/ 923925 h 923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647700" h="923925">
                <a:moveTo>
                  <a:pt x="137160" y="0"/>
                </a:moveTo>
                <a:cubicBezTo>
                  <a:pt x="133985" y="2540"/>
                  <a:pt x="130175" y="4445"/>
                  <a:pt x="127635" y="7620"/>
                </a:cubicBezTo>
                <a:cubicBezTo>
                  <a:pt x="108430" y="31626"/>
                  <a:pt x="137035" y="7015"/>
                  <a:pt x="112395" y="28575"/>
                </a:cubicBezTo>
                <a:cubicBezTo>
                  <a:pt x="110672" y="30083"/>
                  <a:pt x="108543" y="31054"/>
                  <a:pt x="106680" y="32385"/>
                </a:cubicBezTo>
                <a:cubicBezTo>
                  <a:pt x="104096" y="34230"/>
                  <a:pt x="101644" y="36255"/>
                  <a:pt x="99060" y="38100"/>
                </a:cubicBezTo>
                <a:cubicBezTo>
                  <a:pt x="90239" y="44401"/>
                  <a:pt x="94641" y="40062"/>
                  <a:pt x="83820" y="49530"/>
                </a:cubicBezTo>
                <a:cubicBezTo>
                  <a:pt x="75151" y="57116"/>
                  <a:pt x="80557" y="53531"/>
                  <a:pt x="72390" y="62865"/>
                </a:cubicBezTo>
                <a:cubicBezTo>
                  <a:pt x="68701" y="67081"/>
                  <a:pt x="62185" y="73323"/>
                  <a:pt x="57150" y="76200"/>
                </a:cubicBezTo>
                <a:cubicBezTo>
                  <a:pt x="55407" y="77196"/>
                  <a:pt x="53340" y="77470"/>
                  <a:pt x="51435" y="78105"/>
                </a:cubicBezTo>
                <a:cubicBezTo>
                  <a:pt x="49530" y="80645"/>
                  <a:pt x="47403" y="83033"/>
                  <a:pt x="45720" y="85725"/>
                </a:cubicBezTo>
                <a:cubicBezTo>
                  <a:pt x="38935" y="96581"/>
                  <a:pt x="45091" y="91009"/>
                  <a:pt x="36195" y="102870"/>
                </a:cubicBezTo>
                <a:cubicBezTo>
                  <a:pt x="34579" y="105025"/>
                  <a:pt x="32096" y="106430"/>
                  <a:pt x="30480" y="108585"/>
                </a:cubicBezTo>
                <a:cubicBezTo>
                  <a:pt x="28258" y="111547"/>
                  <a:pt x="26819" y="115029"/>
                  <a:pt x="24765" y="118110"/>
                </a:cubicBezTo>
                <a:cubicBezTo>
                  <a:pt x="15253" y="132379"/>
                  <a:pt x="23146" y="119672"/>
                  <a:pt x="13335" y="131445"/>
                </a:cubicBezTo>
                <a:cubicBezTo>
                  <a:pt x="11869" y="133204"/>
                  <a:pt x="10493" y="135085"/>
                  <a:pt x="9525" y="137160"/>
                </a:cubicBezTo>
                <a:cubicBezTo>
                  <a:pt x="6034" y="144641"/>
                  <a:pt x="0" y="160020"/>
                  <a:pt x="0" y="160020"/>
                </a:cubicBezTo>
                <a:cubicBezTo>
                  <a:pt x="635" y="172720"/>
                  <a:pt x="849" y="185448"/>
                  <a:pt x="1905" y="198120"/>
                </a:cubicBezTo>
                <a:cubicBezTo>
                  <a:pt x="2676" y="207376"/>
                  <a:pt x="4548" y="205396"/>
                  <a:pt x="9525" y="213360"/>
                </a:cubicBezTo>
                <a:cubicBezTo>
                  <a:pt x="11030" y="215768"/>
                  <a:pt x="11926" y="218514"/>
                  <a:pt x="13335" y="220980"/>
                </a:cubicBezTo>
                <a:cubicBezTo>
                  <a:pt x="16871" y="227168"/>
                  <a:pt x="17607" y="227157"/>
                  <a:pt x="22860" y="232410"/>
                </a:cubicBezTo>
                <a:cubicBezTo>
                  <a:pt x="23495" y="234315"/>
                  <a:pt x="23867" y="236329"/>
                  <a:pt x="24765" y="238125"/>
                </a:cubicBezTo>
                <a:cubicBezTo>
                  <a:pt x="26421" y="241437"/>
                  <a:pt x="29309" y="244137"/>
                  <a:pt x="30480" y="247650"/>
                </a:cubicBezTo>
                <a:cubicBezTo>
                  <a:pt x="31900" y="251910"/>
                  <a:pt x="31582" y="256567"/>
                  <a:pt x="32385" y="260985"/>
                </a:cubicBezTo>
                <a:cubicBezTo>
                  <a:pt x="33929" y="269476"/>
                  <a:pt x="34724" y="270208"/>
                  <a:pt x="40005" y="278130"/>
                </a:cubicBezTo>
                <a:cubicBezTo>
                  <a:pt x="41766" y="280772"/>
                  <a:pt x="43475" y="283505"/>
                  <a:pt x="45720" y="285750"/>
                </a:cubicBezTo>
                <a:cubicBezTo>
                  <a:pt x="47339" y="287369"/>
                  <a:pt x="49583" y="288213"/>
                  <a:pt x="51435" y="289560"/>
                </a:cubicBezTo>
                <a:cubicBezTo>
                  <a:pt x="56570" y="293295"/>
                  <a:pt x="61540" y="297255"/>
                  <a:pt x="66675" y="300990"/>
                </a:cubicBezTo>
                <a:cubicBezTo>
                  <a:pt x="68527" y="302337"/>
                  <a:pt x="70342" y="303776"/>
                  <a:pt x="72390" y="304800"/>
                </a:cubicBezTo>
                <a:cubicBezTo>
                  <a:pt x="78588" y="307899"/>
                  <a:pt x="78361" y="305056"/>
                  <a:pt x="83820" y="310515"/>
                </a:cubicBezTo>
                <a:cubicBezTo>
                  <a:pt x="86065" y="312760"/>
                  <a:pt x="87630" y="315595"/>
                  <a:pt x="89535" y="318135"/>
                </a:cubicBezTo>
                <a:cubicBezTo>
                  <a:pt x="90170" y="320675"/>
                  <a:pt x="90409" y="323349"/>
                  <a:pt x="91440" y="325755"/>
                </a:cubicBezTo>
                <a:cubicBezTo>
                  <a:pt x="92342" y="327859"/>
                  <a:pt x="94648" y="329261"/>
                  <a:pt x="95250" y="331470"/>
                </a:cubicBezTo>
                <a:cubicBezTo>
                  <a:pt x="96597" y="336409"/>
                  <a:pt x="95808" y="341771"/>
                  <a:pt x="97155" y="346710"/>
                </a:cubicBezTo>
                <a:cubicBezTo>
                  <a:pt x="97757" y="348919"/>
                  <a:pt x="99888" y="350405"/>
                  <a:pt x="100965" y="352425"/>
                </a:cubicBezTo>
                <a:cubicBezTo>
                  <a:pt x="114707" y="378192"/>
                  <a:pt x="104960" y="370328"/>
                  <a:pt x="118110" y="379095"/>
                </a:cubicBezTo>
                <a:cubicBezTo>
                  <a:pt x="119380" y="381000"/>
                  <a:pt x="120896" y="382762"/>
                  <a:pt x="121920" y="384810"/>
                </a:cubicBezTo>
                <a:cubicBezTo>
                  <a:pt x="122818" y="386606"/>
                  <a:pt x="122658" y="388891"/>
                  <a:pt x="123825" y="390525"/>
                </a:cubicBezTo>
                <a:cubicBezTo>
                  <a:pt x="125913" y="393448"/>
                  <a:pt x="128905" y="395605"/>
                  <a:pt x="131445" y="398145"/>
                </a:cubicBezTo>
                <a:cubicBezTo>
                  <a:pt x="135298" y="413557"/>
                  <a:pt x="129827" y="398480"/>
                  <a:pt x="140970" y="411480"/>
                </a:cubicBezTo>
                <a:cubicBezTo>
                  <a:pt x="142818" y="413636"/>
                  <a:pt x="143129" y="416789"/>
                  <a:pt x="144780" y="419100"/>
                </a:cubicBezTo>
                <a:cubicBezTo>
                  <a:pt x="146346" y="421292"/>
                  <a:pt x="148742" y="422770"/>
                  <a:pt x="150495" y="424815"/>
                </a:cubicBezTo>
                <a:cubicBezTo>
                  <a:pt x="154750" y="429779"/>
                  <a:pt x="158055" y="436446"/>
                  <a:pt x="163830" y="440055"/>
                </a:cubicBezTo>
                <a:cubicBezTo>
                  <a:pt x="166050" y="441443"/>
                  <a:pt x="168999" y="441041"/>
                  <a:pt x="171450" y="441960"/>
                </a:cubicBezTo>
                <a:cubicBezTo>
                  <a:pt x="178531" y="444615"/>
                  <a:pt x="178027" y="446323"/>
                  <a:pt x="184785" y="447675"/>
                </a:cubicBezTo>
                <a:cubicBezTo>
                  <a:pt x="189188" y="448556"/>
                  <a:pt x="193682" y="448897"/>
                  <a:pt x="198120" y="449580"/>
                </a:cubicBezTo>
                <a:cubicBezTo>
                  <a:pt x="201938" y="450167"/>
                  <a:pt x="205762" y="450727"/>
                  <a:pt x="209550" y="451485"/>
                </a:cubicBezTo>
                <a:cubicBezTo>
                  <a:pt x="212117" y="451998"/>
                  <a:pt x="214614" y="452822"/>
                  <a:pt x="217170" y="453390"/>
                </a:cubicBezTo>
                <a:cubicBezTo>
                  <a:pt x="220331" y="454092"/>
                  <a:pt x="223520" y="454660"/>
                  <a:pt x="226695" y="455295"/>
                </a:cubicBezTo>
                <a:cubicBezTo>
                  <a:pt x="227965" y="457200"/>
                  <a:pt x="229015" y="459272"/>
                  <a:pt x="230505" y="461010"/>
                </a:cubicBezTo>
                <a:cubicBezTo>
                  <a:pt x="232843" y="463737"/>
                  <a:pt x="236639" y="465360"/>
                  <a:pt x="238125" y="468630"/>
                </a:cubicBezTo>
                <a:cubicBezTo>
                  <a:pt x="239983" y="472718"/>
                  <a:pt x="239089" y="477575"/>
                  <a:pt x="240030" y="481965"/>
                </a:cubicBezTo>
                <a:cubicBezTo>
                  <a:pt x="242513" y="493552"/>
                  <a:pt x="243194" y="492512"/>
                  <a:pt x="245745" y="501015"/>
                </a:cubicBezTo>
                <a:cubicBezTo>
                  <a:pt x="250104" y="515546"/>
                  <a:pt x="253707" y="529968"/>
                  <a:pt x="257175" y="544830"/>
                </a:cubicBezTo>
                <a:cubicBezTo>
                  <a:pt x="259241" y="553684"/>
                  <a:pt x="258998" y="563283"/>
                  <a:pt x="262890" y="571500"/>
                </a:cubicBezTo>
                <a:cubicBezTo>
                  <a:pt x="264615" y="575141"/>
                  <a:pt x="282402" y="586413"/>
                  <a:pt x="285750" y="588645"/>
                </a:cubicBezTo>
                <a:cubicBezTo>
                  <a:pt x="286385" y="593725"/>
                  <a:pt x="286413" y="598918"/>
                  <a:pt x="287655" y="603885"/>
                </a:cubicBezTo>
                <a:cubicBezTo>
                  <a:pt x="288344" y="606640"/>
                  <a:pt x="290346" y="608895"/>
                  <a:pt x="291465" y="611505"/>
                </a:cubicBezTo>
                <a:cubicBezTo>
                  <a:pt x="292256" y="613351"/>
                  <a:pt x="292395" y="615465"/>
                  <a:pt x="293370" y="617220"/>
                </a:cubicBezTo>
                <a:cubicBezTo>
                  <a:pt x="295594" y="621223"/>
                  <a:pt x="298634" y="624723"/>
                  <a:pt x="300990" y="628650"/>
                </a:cubicBezTo>
                <a:cubicBezTo>
                  <a:pt x="302895" y="631825"/>
                  <a:pt x="304432" y="635252"/>
                  <a:pt x="306705" y="638175"/>
                </a:cubicBezTo>
                <a:cubicBezTo>
                  <a:pt x="308910" y="641010"/>
                  <a:pt x="311987" y="643068"/>
                  <a:pt x="314325" y="645795"/>
                </a:cubicBezTo>
                <a:cubicBezTo>
                  <a:pt x="315815" y="647533"/>
                  <a:pt x="316788" y="649658"/>
                  <a:pt x="318135" y="651510"/>
                </a:cubicBezTo>
                <a:cubicBezTo>
                  <a:pt x="321870" y="656645"/>
                  <a:pt x="326725" y="661070"/>
                  <a:pt x="329565" y="666750"/>
                </a:cubicBezTo>
                <a:cubicBezTo>
                  <a:pt x="333063" y="673746"/>
                  <a:pt x="332877" y="674161"/>
                  <a:pt x="337185" y="680085"/>
                </a:cubicBezTo>
                <a:cubicBezTo>
                  <a:pt x="340920" y="685220"/>
                  <a:pt x="345775" y="689645"/>
                  <a:pt x="348615" y="695325"/>
                </a:cubicBezTo>
                <a:cubicBezTo>
                  <a:pt x="351943" y="701981"/>
                  <a:pt x="355652" y="710130"/>
                  <a:pt x="360045" y="716280"/>
                </a:cubicBezTo>
                <a:cubicBezTo>
                  <a:pt x="364253" y="722172"/>
                  <a:pt x="367172" y="729700"/>
                  <a:pt x="373380" y="733425"/>
                </a:cubicBezTo>
                <a:cubicBezTo>
                  <a:pt x="376555" y="735330"/>
                  <a:pt x="379765" y="737178"/>
                  <a:pt x="382905" y="739140"/>
                </a:cubicBezTo>
                <a:cubicBezTo>
                  <a:pt x="384847" y="740353"/>
                  <a:pt x="386572" y="741926"/>
                  <a:pt x="388620" y="742950"/>
                </a:cubicBezTo>
                <a:cubicBezTo>
                  <a:pt x="390416" y="743848"/>
                  <a:pt x="392471" y="744109"/>
                  <a:pt x="394335" y="744855"/>
                </a:cubicBezTo>
                <a:cubicBezTo>
                  <a:pt x="398825" y="746651"/>
                  <a:pt x="403180" y="748774"/>
                  <a:pt x="407670" y="750570"/>
                </a:cubicBezTo>
                <a:cubicBezTo>
                  <a:pt x="409534" y="751316"/>
                  <a:pt x="411385" y="752293"/>
                  <a:pt x="413385" y="752475"/>
                </a:cubicBezTo>
                <a:cubicBezTo>
                  <a:pt x="425417" y="753569"/>
                  <a:pt x="437515" y="753745"/>
                  <a:pt x="449580" y="754380"/>
                </a:cubicBezTo>
                <a:cubicBezTo>
                  <a:pt x="452120" y="755650"/>
                  <a:pt x="455675" y="755794"/>
                  <a:pt x="457200" y="758190"/>
                </a:cubicBezTo>
                <a:cubicBezTo>
                  <a:pt x="460434" y="763272"/>
                  <a:pt x="462915" y="775335"/>
                  <a:pt x="462915" y="775335"/>
                </a:cubicBezTo>
                <a:cubicBezTo>
                  <a:pt x="463550" y="781050"/>
                  <a:pt x="462608" y="787172"/>
                  <a:pt x="464820" y="792480"/>
                </a:cubicBezTo>
                <a:cubicBezTo>
                  <a:pt x="466041" y="795411"/>
                  <a:pt x="470195" y="795950"/>
                  <a:pt x="472440" y="798195"/>
                </a:cubicBezTo>
                <a:cubicBezTo>
                  <a:pt x="474059" y="799814"/>
                  <a:pt x="474631" y="802291"/>
                  <a:pt x="476250" y="803910"/>
                </a:cubicBezTo>
                <a:cubicBezTo>
                  <a:pt x="484344" y="812004"/>
                  <a:pt x="488310" y="810045"/>
                  <a:pt x="499110" y="817245"/>
                </a:cubicBezTo>
                <a:cubicBezTo>
                  <a:pt x="501015" y="818515"/>
                  <a:pt x="502837" y="819919"/>
                  <a:pt x="504825" y="821055"/>
                </a:cubicBezTo>
                <a:cubicBezTo>
                  <a:pt x="507291" y="822464"/>
                  <a:pt x="510037" y="823360"/>
                  <a:pt x="512445" y="824865"/>
                </a:cubicBezTo>
                <a:cubicBezTo>
                  <a:pt x="522002" y="830838"/>
                  <a:pt x="519913" y="832409"/>
                  <a:pt x="531495" y="838200"/>
                </a:cubicBezTo>
                <a:cubicBezTo>
                  <a:pt x="535087" y="839996"/>
                  <a:pt x="539196" y="840518"/>
                  <a:pt x="542925" y="842010"/>
                </a:cubicBezTo>
                <a:cubicBezTo>
                  <a:pt x="545562" y="843065"/>
                  <a:pt x="547950" y="844667"/>
                  <a:pt x="550545" y="845820"/>
                </a:cubicBezTo>
                <a:cubicBezTo>
                  <a:pt x="553670" y="847209"/>
                  <a:pt x="556856" y="848461"/>
                  <a:pt x="560070" y="849630"/>
                </a:cubicBezTo>
                <a:cubicBezTo>
                  <a:pt x="563844" y="851002"/>
                  <a:pt x="568158" y="851212"/>
                  <a:pt x="571500" y="853440"/>
                </a:cubicBezTo>
                <a:cubicBezTo>
                  <a:pt x="577732" y="857594"/>
                  <a:pt x="580518" y="859214"/>
                  <a:pt x="586740" y="864870"/>
                </a:cubicBezTo>
                <a:lnTo>
                  <a:pt x="603885" y="882015"/>
                </a:lnTo>
                <a:lnTo>
                  <a:pt x="609600" y="887730"/>
                </a:lnTo>
                <a:lnTo>
                  <a:pt x="617220" y="895350"/>
                </a:lnTo>
                <a:cubicBezTo>
                  <a:pt x="621242" y="905406"/>
                  <a:pt x="620523" y="907234"/>
                  <a:pt x="630555" y="914400"/>
                </a:cubicBezTo>
                <a:cubicBezTo>
                  <a:pt x="635875" y="918200"/>
                  <a:pt x="647700" y="923925"/>
                  <a:pt x="647700" y="923925"/>
                </a:cubicBezTo>
              </a:path>
            </a:pathLst>
          </a:custGeom>
          <a:noFill/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74" name="Полилиния: фигура 3173">
            <a:extLst>
              <a:ext uri="{FF2B5EF4-FFF2-40B4-BE49-F238E27FC236}">
                <a16:creationId xmlns="" xmlns:a16="http://schemas.microsoft.com/office/drawing/2014/main" id="{5E614A25-F5B5-AA0C-2560-2A8D72CE1693}"/>
              </a:ext>
            </a:extLst>
          </p:cNvPr>
          <p:cNvSpPr/>
          <p:nvPr/>
        </p:nvSpPr>
        <p:spPr>
          <a:xfrm>
            <a:off x="8471535" y="2973705"/>
            <a:ext cx="971550" cy="758190"/>
          </a:xfrm>
          <a:custGeom>
            <a:avLst/>
            <a:gdLst>
              <a:gd name="connsiteX0" fmla="*/ 971550 w 971550"/>
              <a:gd name="connsiteY0" fmla="*/ 758190 h 758190"/>
              <a:gd name="connsiteX1" fmla="*/ 967740 w 971550"/>
              <a:gd name="connsiteY1" fmla="*/ 748665 h 758190"/>
              <a:gd name="connsiteX2" fmla="*/ 965835 w 971550"/>
              <a:gd name="connsiteY2" fmla="*/ 741045 h 758190"/>
              <a:gd name="connsiteX3" fmla="*/ 962025 w 971550"/>
              <a:gd name="connsiteY3" fmla="*/ 735330 h 758190"/>
              <a:gd name="connsiteX4" fmla="*/ 956310 w 971550"/>
              <a:gd name="connsiteY4" fmla="*/ 725805 h 758190"/>
              <a:gd name="connsiteX5" fmla="*/ 952500 w 971550"/>
              <a:gd name="connsiteY5" fmla="*/ 714375 h 758190"/>
              <a:gd name="connsiteX6" fmla="*/ 944880 w 971550"/>
              <a:gd name="connsiteY6" fmla="*/ 706755 h 758190"/>
              <a:gd name="connsiteX7" fmla="*/ 937260 w 971550"/>
              <a:gd name="connsiteY7" fmla="*/ 695325 h 758190"/>
              <a:gd name="connsiteX8" fmla="*/ 929640 w 971550"/>
              <a:gd name="connsiteY8" fmla="*/ 681990 h 758190"/>
              <a:gd name="connsiteX9" fmla="*/ 922020 w 971550"/>
              <a:gd name="connsiteY9" fmla="*/ 670560 h 758190"/>
              <a:gd name="connsiteX10" fmla="*/ 918210 w 971550"/>
              <a:gd name="connsiteY10" fmla="*/ 664845 h 758190"/>
              <a:gd name="connsiteX11" fmla="*/ 912495 w 971550"/>
              <a:gd name="connsiteY11" fmla="*/ 605790 h 758190"/>
              <a:gd name="connsiteX12" fmla="*/ 908685 w 971550"/>
              <a:gd name="connsiteY12" fmla="*/ 600075 h 758190"/>
              <a:gd name="connsiteX13" fmla="*/ 895350 w 971550"/>
              <a:gd name="connsiteY13" fmla="*/ 588645 h 758190"/>
              <a:gd name="connsiteX14" fmla="*/ 887730 w 971550"/>
              <a:gd name="connsiteY14" fmla="*/ 584835 h 758190"/>
              <a:gd name="connsiteX15" fmla="*/ 882015 w 971550"/>
              <a:gd name="connsiteY15" fmla="*/ 581025 h 758190"/>
              <a:gd name="connsiteX16" fmla="*/ 876300 w 971550"/>
              <a:gd name="connsiteY16" fmla="*/ 579120 h 758190"/>
              <a:gd name="connsiteX17" fmla="*/ 828675 w 971550"/>
              <a:gd name="connsiteY17" fmla="*/ 558165 h 758190"/>
              <a:gd name="connsiteX18" fmla="*/ 811530 w 971550"/>
              <a:gd name="connsiteY18" fmla="*/ 550545 h 758190"/>
              <a:gd name="connsiteX19" fmla="*/ 805815 w 971550"/>
              <a:gd name="connsiteY19" fmla="*/ 546735 h 758190"/>
              <a:gd name="connsiteX20" fmla="*/ 800100 w 971550"/>
              <a:gd name="connsiteY20" fmla="*/ 535305 h 758190"/>
              <a:gd name="connsiteX21" fmla="*/ 788670 w 971550"/>
              <a:gd name="connsiteY21" fmla="*/ 525780 h 758190"/>
              <a:gd name="connsiteX22" fmla="*/ 769620 w 971550"/>
              <a:gd name="connsiteY22" fmla="*/ 518160 h 758190"/>
              <a:gd name="connsiteX23" fmla="*/ 763905 w 971550"/>
              <a:gd name="connsiteY23" fmla="*/ 514350 h 758190"/>
              <a:gd name="connsiteX24" fmla="*/ 756285 w 971550"/>
              <a:gd name="connsiteY24" fmla="*/ 499110 h 758190"/>
              <a:gd name="connsiteX25" fmla="*/ 750570 w 971550"/>
              <a:gd name="connsiteY25" fmla="*/ 489585 h 758190"/>
              <a:gd name="connsiteX26" fmla="*/ 737235 w 971550"/>
              <a:gd name="connsiteY26" fmla="*/ 474345 h 758190"/>
              <a:gd name="connsiteX27" fmla="*/ 721995 w 971550"/>
              <a:gd name="connsiteY27" fmla="*/ 464820 h 758190"/>
              <a:gd name="connsiteX28" fmla="*/ 714375 w 971550"/>
              <a:gd name="connsiteY28" fmla="*/ 459105 h 758190"/>
              <a:gd name="connsiteX29" fmla="*/ 699135 w 971550"/>
              <a:gd name="connsiteY29" fmla="*/ 453390 h 758190"/>
              <a:gd name="connsiteX30" fmla="*/ 685800 w 971550"/>
              <a:gd name="connsiteY30" fmla="*/ 436245 h 758190"/>
              <a:gd name="connsiteX31" fmla="*/ 681990 w 971550"/>
              <a:gd name="connsiteY31" fmla="*/ 428625 h 758190"/>
              <a:gd name="connsiteX32" fmla="*/ 676275 w 971550"/>
              <a:gd name="connsiteY32" fmla="*/ 422910 h 758190"/>
              <a:gd name="connsiteX33" fmla="*/ 672465 w 971550"/>
              <a:gd name="connsiteY33" fmla="*/ 417195 h 758190"/>
              <a:gd name="connsiteX34" fmla="*/ 655320 w 971550"/>
              <a:gd name="connsiteY34" fmla="*/ 401955 h 758190"/>
              <a:gd name="connsiteX35" fmla="*/ 638175 w 971550"/>
              <a:gd name="connsiteY35" fmla="*/ 398145 h 758190"/>
              <a:gd name="connsiteX36" fmla="*/ 628650 w 971550"/>
              <a:gd name="connsiteY36" fmla="*/ 386715 h 758190"/>
              <a:gd name="connsiteX37" fmla="*/ 626745 w 971550"/>
              <a:gd name="connsiteY37" fmla="*/ 377190 h 758190"/>
              <a:gd name="connsiteX38" fmla="*/ 622935 w 971550"/>
              <a:gd name="connsiteY38" fmla="*/ 369570 h 758190"/>
              <a:gd name="connsiteX39" fmla="*/ 621030 w 971550"/>
              <a:gd name="connsiteY39" fmla="*/ 363855 h 758190"/>
              <a:gd name="connsiteX40" fmla="*/ 600075 w 971550"/>
              <a:gd name="connsiteY40" fmla="*/ 354330 h 758190"/>
              <a:gd name="connsiteX41" fmla="*/ 594360 w 971550"/>
              <a:gd name="connsiteY41" fmla="*/ 350520 h 758190"/>
              <a:gd name="connsiteX42" fmla="*/ 586740 w 971550"/>
              <a:gd name="connsiteY42" fmla="*/ 346710 h 758190"/>
              <a:gd name="connsiteX43" fmla="*/ 582930 w 971550"/>
              <a:gd name="connsiteY43" fmla="*/ 335280 h 758190"/>
              <a:gd name="connsiteX44" fmla="*/ 575310 w 971550"/>
              <a:gd name="connsiteY44" fmla="*/ 320040 h 758190"/>
              <a:gd name="connsiteX45" fmla="*/ 573405 w 971550"/>
              <a:gd name="connsiteY45" fmla="*/ 314325 h 758190"/>
              <a:gd name="connsiteX46" fmla="*/ 556260 w 971550"/>
              <a:gd name="connsiteY46" fmla="*/ 291465 h 758190"/>
              <a:gd name="connsiteX47" fmla="*/ 552450 w 971550"/>
              <a:gd name="connsiteY47" fmla="*/ 285750 h 758190"/>
              <a:gd name="connsiteX48" fmla="*/ 546735 w 971550"/>
              <a:gd name="connsiteY48" fmla="*/ 280035 h 758190"/>
              <a:gd name="connsiteX49" fmla="*/ 535305 w 971550"/>
              <a:gd name="connsiteY49" fmla="*/ 262890 h 758190"/>
              <a:gd name="connsiteX50" fmla="*/ 523875 w 971550"/>
              <a:gd name="connsiteY50" fmla="*/ 257175 h 758190"/>
              <a:gd name="connsiteX51" fmla="*/ 514350 w 971550"/>
              <a:gd name="connsiteY51" fmla="*/ 251460 h 758190"/>
              <a:gd name="connsiteX52" fmla="*/ 502920 w 971550"/>
              <a:gd name="connsiteY52" fmla="*/ 249555 h 758190"/>
              <a:gd name="connsiteX53" fmla="*/ 489585 w 971550"/>
              <a:gd name="connsiteY53" fmla="*/ 245745 h 758190"/>
              <a:gd name="connsiteX54" fmla="*/ 481965 w 971550"/>
              <a:gd name="connsiteY54" fmla="*/ 241935 h 758190"/>
              <a:gd name="connsiteX55" fmla="*/ 459105 w 971550"/>
              <a:gd name="connsiteY55" fmla="*/ 234315 h 758190"/>
              <a:gd name="connsiteX56" fmla="*/ 449580 w 971550"/>
              <a:gd name="connsiteY56" fmla="*/ 230505 h 758190"/>
              <a:gd name="connsiteX57" fmla="*/ 436245 w 971550"/>
              <a:gd name="connsiteY57" fmla="*/ 224790 h 758190"/>
              <a:gd name="connsiteX58" fmla="*/ 426720 w 971550"/>
              <a:gd name="connsiteY58" fmla="*/ 217170 h 758190"/>
              <a:gd name="connsiteX59" fmla="*/ 421005 w 971550"/>
              <a:gd name="connsiteY59" fmla="*/ 213360 h 758190"/>
              <a:gd name="connsiteX60" fmla="*/ 411480 w 971550"/>
              <a:gd name="connsiteY60" fmla="*/ 203835 h 758190"/>
              <a:gd name="connsiteX61" fmla="*/ 401955 w 971550"/>
              <a:gd name="connsiteY61" fmla="*/ 186690 h 758190"/>
              <a:gd name="connsiteX62" fmla="*/ 390525 w 971550"/>
              <a:gd name="connsiteY62" fmla="*/ 171450 h 758190"/>
              <a:gd name="connsiteX63" fmla="*/ 386715 w 971550"/>
              <a:gd name="connsiteY63" fmla="*/ 158115 h 758190"/>
              <a:gd name="connsiteX64" fmla="*/ 379095 w 971550"/>
              <a:gd name="connsiteY64" fmla="*/ 140970 h 758190"/>
              <a:gd name="connsiteX65" fmla="*/ 377190 w 971550"/>
              <a:gd name="connsiteY65" fmla="*/ 133350 h 758190"/>
              <a:gd name="connsiteX66" fmla="*/ 360045 w 971550"/>
              <a:gd name="connsiteY66" fmla="*/ 116205 h 758190"/>
              <a:gd name="connsiteX67" fmla="*/ 337185 w 971550"/>
              <a:gd name="connsiteY67" fmla="*/ 100965 h 758190"/>
              <a:gd name="connsiteX68" fmla="*/ 327660 w 971550"/>
              <a:gd name="connsiteY68" fmla="*/ 97155 h 758190"/>
              <a:gd name="connsiteX69" fmla="*/ 314325 w 971550"/>
              <a:gd name="connsiteY69" fmla="*/ 95250 h 758190"/>
              <a:gd name="connsiteX70" fmla="*/ 306705 w 971550"/>
              <a:gd name="connsiteY70" fmla="*/ 89535 h 758190"/>
              <a:gd name="connsiteX71" fmla="*/ 299085 w 971550"/>
              <a:gd name="connsiteY71" fmla="*/ 87630 h 758190"/>
              <a:gd name="connsiteX72" fmla="*/ 287655 w 971550"/>
              <a:gd name="connsiteY72" fmla="*/ 80010 h 758190"/>
              <a:gd name="connsiteX73" fmla="*/ 272415 w 971550"/>
              <a:gd name="connsiteY73" fmla="*/ 70485 h 758190"/>
              <a:gd name="connsiteX74" fmla="*/ 262890 w 971550"/>
              <a:gd name="connsiteY74" fmla="*/ 64770 h 758190"/>
              <a:gd name="connsiteX75" fmla="*/ 175260 w 971550"/>
              <a:gd name="connsiteY75" fmla="*/ 62865 h 758190"/>
              <a:gd name="connsiteX76" fmla="*/ 158115 w 971550"/>
              <a:gd name="connsiteY76" fmla="*/ 59055 h 758190"/>
              <a:gd name="connsiteX77" fmla="*/ 152400 w 971550"/>
              <a:gd name="connsiteY77" fmla="*/ 57150 h 758190"/>
              <a:gd name="connsiteX78" fmla="*/ 135255 w 971550"/>
              <a:gd name="connsiteY78" fmla="*/ 45720 h 758190"/>
              <a:gd name="connsiteX79" fmla="*/ 125730 w 971550"/>
              <a:gd name="connsiteY79" fmla="*/ 43815 h 758190"/>
              <a:gd name="connsiteX80" fmla="*/ 108585 w 971550"/>
              <a:gd name="connsiteY80" fmla="*/ 47625 h 758190"/>
              <a:gd name="connsiteX81" fmla="*/ 100965 w 971550"/>
              <a:gd name="connsiteY81" fmla="*/ 51435 h 758190"/>
              <a:gd name="connsiteX82" fmla="*/ 87630 w 971550"/>
              <a:gd name="connsiteY82" fmla="*/ 49530 h 758190"/>
              <a:gd name="connsiteX83" fmla="*/ 70485 w 971550"/>
              <a:gd name="connsiteY83" fmla="*/ 34290 h 758190"/>
              <a:gd name="connsiteX84" fmla="*/ 55245 w 971550"/>
              <a:gd name="connsiteY84" fmla="*/ 28575 h 758190"/>
              <a:gd name="connsiteX85" fmla="*/ 47625 w 971550"/>
              <a:gd name="connsiteY85" fmla="*/ 26670 h 758190"/>
              <a:gd name="connsiteX86" fmla="*/ 22860 w 971550"/>
              <a:gd name="connsiteY86" fmla="*/ 20955 h 758190"/>
              <a:gd name="connsiteX87" fmla="*/ 17145 w 971550"/>
              <a:gd name="connsiteY87" fmla="*/ 17145 h 758190"/>
              <a:gd name="connsiteX88" fmla="*/ 11430 w 971550"/>
              <a:gd name="connsiteY88" fmla="*/ 15240 h 758190"/>
              <a:gd name="connsiteX89" fmla="*/ 9525 w 971550"/>
              <a:gd name="connsiteY89" fmla="*/ 9525 h 758190"/>
              <a:gd name="connsiteX90" fmla="*/ 0 w 971550"/>
              <a:gd name="connsiteY90" fmla="*/ 0 h 758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971550" h="758190">
                <a:moveTo>
                  <a:pt x="971550" y="758190"/>
                </a:moveTo>
                <a:cubicBezTo>
                  <a:pt x="970280" y="755015"/>
                  <a:pt x="968821" y="751909"/>
                  <a:pt x="967740" y="748665"/>
                </a:cubicBezTo>
                <a:cubicBezTo>
                  <a:pt x="966912" y="746181"/>
                  <a:pt x="966866" y="743451"/>
                  <a:pt x="965835" y="741045"/>
                </a:cubicBezTo>
                <a:cubicBezTo>
                  <a:pt x="964933" y="738941"/>
                  <a:pt x="963238" y="737272"/>
                  <a:pt x="962025" y="735330"/>
                </a:cubicBezTo>
                <a:cubicBezTo>
                  <a:pt x="960063" y="732190"/>
                  <a:pt x="957842" y="729176"/>
                  <a:pt x="956310" y="725805"/>
                </a:cubicBezTo>
                <a:cubicBezTo>
                  <a:pt x="954648" y="722149"/>
                  <a:pt x="954566" y="717819"/>
                  <a:pt x="952500" y="714375"/>
                </a:cubicBezTo>
                <a:cubicBezTo>
                  <a:pt x="950652" y="711295"/>
                  <a:pt x="947124" y="709560"/>
                  <a:pt x="944880" y="706755"/>
                </a:cubicBezTo>
                <a:cubicBezTo>
                  <a:pt x="942019" y="703179"/>
                  <a:pt x="939800" y="699135"/>
                  <a:pt x="937260" y="695325"/>
                </a:cubicBezTo>
                <a:cubicBezTo>
                  <a:pt x="924080" y="675555"/>
                  <a:pt x="944142" y="706160"/>
                  <a:pt x="929640" y="681990"/>
                </a:cubicBezTo>
                <a:cubicBezTo>
                  <a:pt x="927284" y="678063"/>
                  <a:pt x="924560" y="674370"/>
                  <a:pt x="922020" y="670560"/>
                </a:cubicBezTo>
                <a:lnTo>
                  <a:pt x="918210" y="664845"/>
                </a:lnTo>
                <a:cubicBezTo>
                  <a:pt x="911090" y="636366"/>
                  <a:pt x="923361" y="687288"/>
                  <a:pt x="912495" y="605790"/>
                </a:cubicBezTo>
                <a:cubicBezTo>
                  <a:pt x="912192" y="603521"/>
                  <a:pt x="910175" y="601813"/>
                  <a:pt x="908685" y="600075"/>
                </a:cubicBezTo>
                <a:cubicBezTo>
                  <a:pt x="904218" y="594863"/>
                  <a:pt x="901012" y="591881"/>
                  <a:pt x="895350" y="588645"/>
                </a:cubicBezTo>
                <a:cubicBezTo>
                  <a:pt x="892884" y="587236"/>
                  <a:pt x="890196" y="586244"/>
                  <a:pt x="887730" y="584835"/>
                </a:cubicBezTo>
                <a:cubicBezTo>
                  <a:pt x="885742" y="583699"/>
                  <a:pt x="884063" y="582049"/>
                  <a:pt x="882015" y="581025"/>
                </a:cubicBezTo>
                <a:cubicBezTo>
                  <a:pt x="880219" y="580127"/>
                  <a:pt x="878146" y="579911"/>
                  <a:pt x="876300" y="579120"/>
                </a:cubicBezTo>
                <a:cubicBezTo>
                  <a:pt x="850204" y="567936"/>
                  <a:pt x="848630" y="566480"/>
                  <a:pt x="828675" y="558165"/>
                </a:cubicBezTo>
                <a:cubicBezTo>
                  <a:pt x="821138" y="555025"/>
                  <a:pt x="818368" y="554452"/>
                  <a:pt x="811530" y="550545"/>
                </a:cubicBezTo>
                <a:cubicBezTo>
                  <a:pt x="809542" y="549409"/>
                  <a:pt x="807720" y="548005"/>
                  <a:pt x="805815" y="546735"/>
                </a:cubicBezTo>
                <a:cubicBezTo>
                  <a:pt x="803910" y="542925"/>
                  <a:pt x="802463" y="538849"/>
                  <a:pt x="800100" y="535305"/>
                </a:cubicBezTo>
                <a:cubicBezTo>
                  <a:pt x="797750" y="531780"/>
                  <a:pt x="792391" y="527847"/>
                  <a:pt x="788670" y="525780"/>
                </a:cubicBezTo>
                <a:cubicBezTo>
                  <a:pt x="777402" y="519520"/>
                  <a:pt x="779834" y="520713"/>
                  <a:pt x="769620" y="518160"/>
                </a:cubicBezTo>
                <a:cubicBezTo>
                  <a:pt x="767715" y="516890"/>
                  <a:pt x="765524" y="515969"/>
                  <a:pt x="763905" y="514350"/>
                </a:cubicBezTo>
                <a:cubicBezTo>
                  <a:pt x="759491" y="509936"/>
                  <a:pt x="759014" y="504567"/>
                  <a:pt x="756285" y="499110"/>
                </a:cubicBezTo>
                <a:cubicBezTo>
                  <a:pt x="754629" y="495798"/>
                  <a:pt x="752693" y="492618"/>
                  <a:pt x="750570" y="489585"/>
                </a:cubicBezTo>
                <a:cubicBezTo>
                  <a:pt x="748678" y="486882"/>
                  <a:pt x="740915" y="477021"/>
                  <a:pt x="737235" y="474345"/>
                </a:cubicBezTo>
                <a:cubicBezTo>
                  <a:pt x="732390" y="470822"/>
                  <a:pt x="726787" y="468414"/>
                  <a:pt x="721995" y="464820"/>
                </a:cubicBezTo>
                <a:cubicBezTo>
                  <a:pt x="719455" y="462915"/>
                  <a:pt x="717150" y="460647"/>
                  <a:pt x="714375" y="459105"/>
                </a:cubicBezTo>
                <a:cubicBezTo>
                  <a:pt x="710958" y="457207"/>
                  <a:pt x="703412" y="454816"/>
                  <a:pt x="699135" y="453390"/>
                </a:cubicBezTo>
                <a:cubicBezTo>
                  <a:pt x="694690" y="447675"/>
                  <a:pt x="689038" y="442721"/>
                  <a:pt x="685800" y="436245"/>
                </a:cubicBezTo>
                <a:cubicBezTo>
                  <a:pt x="684530" y="433705"/>
                  <a:pt x="683641" y="430936"/>
                  <a:pt x="681990" y="428625"/>
                </a:cubicBezTo>
                <a:cubicBezTo>
                  <a:pt x="680424" y="426433"/>
                  <a:pt x="678000" y="424980"/>
                  <a:pt x="676275" y="422910"/>
                </a:cubicBezTo>
                <a:cubicBezTo>
                  <a:pt x="674809" y="421151"/>
                  <a:pt x="673955" y="418933"/>
                  <a:pt x="672465" y="417195"/>
                </a:cubicBezTo>
                <a:cubicBezTo>
                  <a:pt x="669821" y="414111"/>
                  <a:pt x="658763" y="403430"/>
                  <a:pt x="655320" y="401955"/>
                </a:cubicBezTo>
                <a:cubicBezTo>
                  <a:pt x="649939" y="399649"/>
                  <a:pt x="643890" y="399415"/>
                  <a:pt x="638175" y="398145"/>
                </a:cubicBezTo>
                <a:cubicBezTo>
                  <a:pt x="635210" y="395180"/>
                  <a:pt x="630241" y="390959"/>
                  <a:pt x="628650" y="386715"/>
                </a:cubicBezTo>
                <a:cubicBezTo>
                  <a:pt x="627513" y="383683"/>
                  <a:pt x="627769" y="380262"/>
                  <a:pt x="626745" y="377190"/>
                </a:cubicBezTo>
                <a:cubicBezTo>
                  <a:pt x="625847" y="374496"/>
                  <a:pt x="624054" y="372180"/>
                  <a:pt x="622935" y="369570"/>
                </a:cubicBezTo>
                <a:cubicBezTo>
                  <a:pt x="622144" y="367724"/>
                  <a:pt x="622316" y="365398"/>
                  <a:pt x="621030" y="363855"/>
                </a:cubicBezTo>
                <a:cubicBezTo>
                  <a:pt x="615626" y="357370"/>
                  <a:pt x="607659" y="356226"/>
                  <a:pt x="600075" y="354330"/>
                </a:cubicBezTo>
                <a:cubicBezTo>
                  <a:pt x="598170" y="353060"/>
                  <a:pt x="596348" y="351656"/>
                  <a:pt x="594360" y="350520"/>
                </a:cubicBezTo>
                <a:cubicBezTo>
                  <a:pt x="591894" y="349111"/>
                  <a:pt x="588444" y="348982"/>
                  <a:pt x="586740" y="346710"/>
                </a:cubicBezTo>
                <a:cubicBezTo>
                  <a:pt x="584330" y="343497"/>
                  <a:pt x="585158" y="338622"/>
                  <a:pt x="582930" y="335280"/>
                </a:cubicBezTo>
                <a:cubicBezTo>
                  <a:pt x="577669" y="327388"/>
                  <a:pt x="579305" y="330692"/>
                  <a:pt x="575310" y="320040"/>
                </a:cubicBezTo>
                <a:cubicBezTo>
                  <a:pt x="574605" y="318160"/>
                  <a:pt x="574417" y="316060"/>
                  <a:pt x="573405" y="314325"/>
                </a:cubicBezTo>
                <a:cubicBezTo>
                  <a:pt x="555384" y="283432"/>
                  <a:pt x="568831" y="306550"/>
                  <a:pt x="556260" y="291465"/>
                </a:cubicBezTo>
                <a:cubicBezTo>
                  <a:pt x="554794" y="289706"/>
                  <a:pt x="553916" y="287509"/>
                  <a:pt x="552450" y="285750"/>
                </a:cubicBezTo>
                <a:cubicBezTo>
                  <a:pt x="550725" y="283680"/>
                  <a:pt x="548351" y="282190"/>
                  <a:pt x="546735" y="280035"/>
                </a:cubicBezTo>
                <a:cubicBezTo>
                  <a:pt x="542614" y="274540"/>
                  <a:pt x="541448" y="265962"/>
                  <a:pt x="535305" y="262890"/>
                </a:cubicBezTo>
                <a:cubicBezTo>
                  <a:pt x="531495" y="260985"/>
                  <a:pt x="527615" y="259215"/>
                  <a:pt x="523875" y="257175"/>
                </a:cubicBezTo>
                <a:cubicBezTo>
                  <a:pt x="520624" y="255402"/>
                  <a:pt x="517830" y="252725"/>
                  <a:pt x="514350" y="251460"/>
                </a:cubicBezTo>
                <a:cubicBezTo>
                  <a:pt x="510720" y="250140"/>
                  <a:pt x="506708" y="250313"/>
                  <a:pt x="502920" y="249555"/>
                </a:cubicBezTo>
                <a:cubicBezTo>
                  <a:pt x="499899" y="248951"/>
                  <a:pt x="492762" y="247107"/>
                  <a:pt x="489585" y="245745"/>
                </a:cubicBezTo>
                <a:cubicBezTo>
                  <a:pt x="486975" y="244626"/>
                  <a:pt x="484624" y="242932"/>
                  <a:pt x="481965" y="241935"/>
                </a:cubicBezTo>
                <a:cubicBezTo>
                  <a:pt x="474444" y="239115"/>
                  <a:pt x="466563" y="237298"/>
                  <a:pt x="459105" y="234315"/>
                </a:cubicBezTo>
                <a:cubicBezTo>
                  <a:pt x="455930" y="233045"/>
                  <a:pt x="452705" y="231894"/>
                  <a:pt x="449580" y="230505"/>
                </a:cubicBezTo>
                <a:cubicBezTo>
                  <a:pt x="435456" y="224228"/>
                  <a:pt x="447983" y="228703"/>
                  <a:pt x="436245" y="224790"/>
                </a:cubicBezTo>
                <a:cubicBezTo>
                  <a:pt x="433070" y="222250"/>
                  <a:pt x="429973" y="219610"/>
                  <a:pt x="426720" y="217170"/>
                </a:cubicBezTo>
                <a:cubicBezTo>
                  <a:pt x="424888" y="215796"/>
                  <a:pt x="422624" y="214979"/>
                  <a:pt x="421005" y="213360"/>
                </a:cubicBezTo>
                <a:cubicBezTo>
                  <a:pt x="408305" y="200660"/>
                  <a:pt x="426720" y="213995"/>
                  <a:pt x="411480" y="203835"/>
                </a:cubicBezTo>
                <a:cubicBezTo>
                  <a:pt x="408422" y="194660"/>
                  <a:pt x="410017" y="197775"/>
                  <a:pt x="401955" y="186690"/>
                </a:cubicBezTo>
                <a:cubicBezTo>
                  <a:pt x="399712" y="183606"/>
                  <a:pt x="392757" y="175915"/>
                  <a:pt x="390525" y="171450"/>
                </a:cubicBezTo>
                <a:cubicBezTo>
                  <a:pt x="386818" y="164036"/>
                  <a:pt x="390377" y="166660"/>
                  <a:pt x="386715" y="158115"/>
                </a:cubicBezTo>
                <a:cubicBezTo>
                  <a:pt x="379209" y="140602"/>
                  <a:pt x="386204" y="169406"/>
                  <a:pt x="379095" y="140970"/>
                </a:cubicBezTo>
                <a:cubicBezTo>
                  <a:pt x="378460" y="138430"/>
                  <a:pt x="378361" y="135692"/>
                  <a:pt x="377190" y="133350"/>
                </a:cubicBezTo>
                <a:cubicBezTo>
                  <a:pt x="370041" y="119051"/>
                  <a:pt x="371455" y="124104"/>
                  <a:pt x="360045" y="116205"/>
                </a:cubicBezTo>
                <a:cubicBezTo>
                  <a:pt x="345123" y="105874"/>
                  <a:pt x="349327" y="106361"/>
                  <a:pt x="337185" y="100965"/>
                </a:cubicBezTo>
                <a:cubicBezTo>
                  <a:pt x="334060" y="99576"/>
                  <a:pt x="330977" y="97984"/>
                  <a:pt x="327660" y="97155"/>
                </a:cubicBezTo>
                <a:cubicBezTo>
                  <a:pt x="323304" y="96066"/>
                  <a:pt x="318770" y="95885"/>
                  <a:pt x="314325" y="95250"/>
                </a:cubicBezTo>
                <a:cubicBezTo>
                  <a:pt x="311785" y="93345"/>
                  <a:pt x="309545" y="90955"/>
                  <a:pt x="306705" y="89535"/>
                </a:cubicBezTo>
                <a:cubicBezTo>
                  <a:pt x="304363" y="88364"/>
                  <a:pt x="301358" y="88929"/>
                  <a:pt x="299085" y="87630"/>
                </a:cubicBezTo>
                <a:cubicBezTo>
                  <a:pt x="279107" y="76214"/>
                  <a:pt x="305498" y="85958"/>
                  <a:pt x="287655" y="80010"/>
                </a:cubicBezTo>
                <a:cubicBezTo>
                  <a:pt x="274422" y="70085"/>
                  <a:pt x="285863" y="77956"/>
                  <a:pt x="272415" y="70485"/>
                </a:cubicBezTo>
                <a:cubicBezTo>
                  <a:pt x="269178" y="68687"/>
                  <a:pt x="266581" y="65060"/>
                  <a:pt x="262890" y="64770"/>
                </a:cubicBezTo>
                <a:cubicBezTo>
                  <a:pt x="233763" y="62485"/>
                  <a:pt x="204470" y="63500"/>
                  <a:pt x="175260" y="62865"/>
                </a:cubicBezTo>
                <a:cubicBezTo>
                  <a:pt x="162395" y="58577"/>
                  <a:pt x="178231" y="63525"/>
                  <a:pt x="158115" y="59055"/>
                </a:cubicBezTo>
                <a:cubicBezTo>
                  <a:pt x="156155" y="58619"/>
                  <a:pt x="154305" y="57785"/>
                  <a:pt x="152400" y="57150"/>
                </a:cubicBezTo>
                <a:cubicBezTo>
                  <a:pt x="147819" y="53714"/>
                  <a:pt x="140504" y="47820"/>
                  <a:pt x="135255" y="45720"/>
                </a:cubicBezTo>
                <a:cubicBezTo>
                  <a:pt x="132249" y="44517"/>
                  <a:pt x="128905" y="44450"/>
                  <a:pt x="125730" y="43815"/>
                </a:cubicBezTo>
                <a:cubicBezTo>
                  <a:pt x="120015" y="45085"/>
                  <a:pt x="114181" y="45903"/>
                  <a:pt x="108585" y="47625"/>
                </a:cubicBezTo>
                <a:cubicBezTo>
                  <a:pt x="105871" y="48460"/>
                  <a:pt x="103793" y="51178"/>
                  <a:pt x="100965" y="51435"/>
                </a:cubicBezTo>
                <a:cubicBezTo>
                  <a:pt x="96493" y="51842"/>
                  <a:pt x="92075" y="50165"/>
                  <a:pt x="87630" y="49530"/>
                </a:cubicBezTo>
                <a:cubicBezTo>
                  <a:pt x="82581" y="44481"/>
                  <a:pt x="77284" y="37689"/>
                  <a:pt x="70485" y="34290"/>
                </a:cubicBezTo>
                <a:cubicBezTo>
                  <a:pt x="67801" y="32948"/>
                  <a:pt x="59092" y="29674"/>
                  <a:pt x="55245" y="28575"/>
                </a:cubicBezTo>
                <a:cubicBezTo>
                  <a:pt x="52728" y="27856"/>
                  <a:pt x="50076" y="27589"/>
                  <a:pt x="47625" y="26670"/>
                </a:cubicBezTo>
                <a:cubicBezTo>
                  <a:pt x="28816" y="19617"/>
                  <a:pt x="55069" y="24534"/>
                  <a:pt x="22860" y="20955"/>
                </a:cubicBezTo>
                <a:cubicBezTo>
                  <a:pt x="20955" y="19685"/>
                  <a:pt x="19193" y="18169"/>
                  <a:pt x="17145" y="17145"/>
                </a:cubicBezTo>
                <a:cubicBezTo>
                  <a:pt x="15349" y="16247"/>
                  <a:pt x="12850" y="16660"/>
                  <a:pt x="11430" y="15240"/>
                </a:cubicBezTo>
                <a:cubicBezTo>
                  <a:pt x="10010" y="13820"/>
                  <a:pt x="10692" y="11159"/>
                  <a:pt x="9525" y="9525"/>
                </a:cubicBezTo>
                <a:cubicBezTo>
                  <a:pt x="6915" y="5871"/>
                  <a:pt x="3175" y="3175"/>
                  <a:pt x="0" y="0"/>
                </a:cubicBezTo>
              </a:path>
            </a:pathLst>
          </a:custGeom>
          <a:noFill/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79" name="Полилиния: фигура 3178">
            <a:extLst>
              <a:ext uri="{FF2B5EF4-FFF2-40B4-BE49-F238E27FC236}">
                <a16:creationId xmlns="" xmlns:a16="http://schemas.microsoft.com/office/drawing/2014/main" id="{81401534-876F-FF33-EDB2-9340DFEC54C0}"/>
              </a:ext>
            </a:extLst>
          </p:cNvPr>
          <p:cNvSpPr/>
          <p:nvPr/>
        </p:nvSpPr>
        <p:spPr>
          <a:xfrm>
            <a:off x="9433560" y="3712845"/>
            <a:ext cx="407701" cy="1049655"/>
          </a:xfrm>
          <a:custGeom>
            <a:avLst/>
            <a:gdLst>
              <a:gd name="connsiteX0" fmla="*/ 363855 w 407701"/>
              <a:gd name="connsiteY0" fmla="*/ 1049655 h 1049655"/>
              <a:gd name="connsiteX1" fmla="*/ 361950 w 407701"/>
              <a:gd name="connsiteY1" fmla="*/ 1040130 h 1049655"/>
              <a:gd name="connsiteX2" fmla="*/ 354330 w 407701"/>
              <a:gd name="connsiteY2" fmla="*/ 1026795 h 1049655"/>
              <a:gd name="connsiteX3" fmla="*/ 356235 w 407701"/>
              <a:gd name="connsiteY3" fmla="*/ 1000125 h 1049655"/>
              <a:gd name="connsiteX4" fmla="*/ 363855 w 407701"/>
              <a:gd name="connsiteY4" fmla="*/ 988695 h 1049655"/>
              <a:gd name="connsiteX5" fmla="*/ 369570 w 407701"/>
              <a:gd name="connsiteY5" fmla="*/ 979170 h 1049655"/>
              <a:gd name="connsiteX6" fmla="*/ 371475 w 407701"/>
              <a:gd name="connsiteY6" fmla="*/ 973455 h 1049655"/>
              <a:gd name="connsiteX7" fmla="*/ 377190 w 407701"/>
              <a:gd name="connsiteY7" fmla="*/ 965835 h 1049655"/>
              <a:gd name="connsiteX8" fmla="*/ 390525 w 407701"/>
              <a:gd name="connsiteY8" fmla="*/ 948690 h 1049655"/>
              <a:gd name="connsiteX9" fmla="*/ 388620 w 407701"/>
              <a:gd name="connsiteY9" fmla="*/ 897255 h 1049655"/>
              <a:gd name="connsiteX10" fmla="*/ 388620 w 407701"/>
              <a:gd name="connsiteY10" fmla="*/ 830580 h 1049655"/>
              <a:gd name="connsiteX11" fmla="*/ 396240 w 407701"/>
              <a:gd name="connsiteY11" fmla="*/ 811530 h 1049655"/>
              <a:gd name="connsiteX12" fmla="*/ 405765 w 407701"/>
              <a:gd name="connsiteY12" fmla="*/ 803910 h 1049655"/>
              <a:gd name="connsiteX13" fmla="*/ 405765 w 407701"/>
              <a:gd name="connsiteY13" fmla="*/ 790575 h 1049655"/>
              <a:gd name="connsiteX14" fmla="*/ 398145 w 407701"/>
              <a:gd name="connsiteY14" fmla="*/ 786765 h 1049655"/>
              <a:gd name="connsiteX15" fmla="*/ 384810 w 407701"/>
              <a:gd name="connsiteY15" fmla="*/ 782955 h 1049655"/>
              <a:gd name="connsiteX16" fmla="*/ 373380 w 407701"/>
              <a:gd name="connsiteY16" fmla="*/ 779145 h 1049655"/>
              <a:gd name="connsiteX17" fmla="*/ 354330 w 407701"/>
              <a:gd name="connsiteY17" fmla="*/ 767715 h 1049655"/>
              <a:gd name="connsiteX18" fmla="*/ 340995 w 407701"/>
              <a:gd name="connsiteY18" fmla="*/ 765810 h 1049655"/>
              <a:gd name="connsiteX19" fmla="*/ 321945 w 407701"/>
              <a:gd name="connsiteY19" fmla="*/ 760095 h 1049655"/>
              <a:gd name="connsiteX20" fmla="*/ 287655 w 407701"/>
              <a:gd name="connsiteY20" fmla="*/ 756285 h 1049655"/>
              <a:gd name="connsiteX21" fmla="*/ 283845 w 407701"/>
              <a:gd name="connsiteY21" fmla="*/ 750570 h 1049655"/>
              <a:gd name="connsiteX22" fmla="*/ 281940 w 407701"/>
              <a:gd name="connsiteY22" fmla="*/ 741045 h 1049655"/>
              <a:gd name="connsiteX23" fmla="*/ 280035 w 407701"/>
              <a:gd name="connsiteY23" fmla="*/ 689610 h 1049655"/>
              <a:gd name="connsiteX24" fmla="*/ 266700 w 407701"/>
              <a:gd name="connsiteY24" fmla="*/ 668655 h 1049655"/>
              <a:gd name="connsiteX25" fmla="*/ 262890 w 407701"/>
              <a:gd name="connsiteY25" fmla="*/ 653415 h 1049655"/>
              <a:gd name="connsiteX26" fmla="*/ 260985 w 407701"/>
              <a:gd name="connsiteY26" fmla="*/ 647700 h 1049655"/>
              <a:gd name="connsiteX27" fmla="*/ 253365 w 407701"/>
              <a:gd name="connsiteY27" fmla="*/ 640080 h 1049655"/>
              <a:gd name="connsiteX28" fmla="*/ 241935 w 407701"/>
              <a:gd name="connsiteY28" fmla="*/ 626745 h 1049655"/>
              <a:gd name="connsiteX29" fmla="*/ 236220 w 407701"/>
              <a:gd name="connsiteY29" fmla="*/ 622935 h 1049655"/>
              <a:gd name="connsiteX30" fmla="*/ 219075 w 407701"/>
              <a:gd name="connsiteY30" fmla="*/ 613410 h 1049655"/>
              <a:gd name="connsiteX31" fmla="*/ 200025 w 407701"/>
              <a:gd name="connsiteY31" fmla="*/ 598170 h 1049655"/>
              <a:gd name="connsiteX32" fmla="*/ 194310 w 407701"/>
              <a:gd name="connsiteY32" fmla="*/ 592455 h 1049655"/>
              <a:gd name="connsiteX33" fmla="*/ 188595 w 407701"/>
              <a:gd name="connsiteY33" fmla="*/ 590550 h 1049655"/>
              <a:gd name="connsiteX34" fmla="*/ 182880 w 407701"/>
              <a:gd name="connsiteY34" fmla="*/ 550545 h 1049655"/>
              <a:gd name="connsiteX35" fmla="*/ 180975 w 407701"/>
              <a:gd name="connsiteY35" fmla="*/ 544830 h 1049655"/>
              <a:gd name="connsiteX36" fmla="*/ 173355 w 407701"/>
              <a:gd name="connsiteY36" fmla="*/ 527685 h 1049655"/>
              <a:gd name="connsiteX37" fmla="*/ 171450 w 407701"/>
              <a:gd name="connsiteY37" fmla="*/ 521970 h 1049655"/>
              <a:gd name="connsiteX38" fmla="*/ 160020 w 407701"/>
              <a:gd name="connsiteY38" fmla="*/ 504825 h 1049655"/>
              <a:gd name="connsiteX39" fmla="*/ 150495 w 407701"/>
              <a:gd name="connsiteY39" fmla="*/ 491490 h 1049655"/>
              <a:gd name="connsiteX40" fmla="*/ 146685 w 407701"/>
              <a:gd name="connsiteY40" fmla="*/ 480060 h 1049655"/>
              <a:gd name="connsiteX41" fmla="*/ 144780 w 407701"/>
              <a:gd name="connsiteY41" fmla="*/ 468630 h 1049655"/>
              <a:gd name="connsiteX42" fmla="*/ 139065 w 407701"/>
              <a:gd name="connsiteY42" fmla="*/ 455295 h 1049655"/>
              <a:gd name="connsiteX43" fmla="*/ 129540 w 407701"/>
              <a:gd name="connsiteY43" fmla="*/ 443865 h 1049655"/>
              <a:gd name="connsiteX44" fmla="*/ 123825 w 407701"/>
              <a:gd name="connsiteY44" fmla="*/ 436245 h 1049655"/>
              <a:gd name="connsiteX45" fmla="*/ 116205 w 407701"/>
              <a:gd name="connsiteY45" fmla="*/ 422910 h 1049655"/>
              <a:gd name="connsiteX46" fmla="*/ 114300 w 407701"/>
              <a:gd name="connsiteY46" fmla="*/ 417195 h 1049655"/>
              <a:gd name="connsiteX47" fmla="*/ 100965 w 407701"/>
              <a:gd name="connsiteY47" fmla="*/ 411480 h 1049655"/>
              <a:gd name="connsiteX48" fmla="*/ 83820 w 407701"/>
              <a:gd name="connsiteY48" fmla="*/ 398145 h 1049655"/>
              <a:gd name="connsiteX49" fmla="*/ 81915 w 407701"/>
              <a:gd name="connsiteY49" fmla="*/ 392430 h 1049655"/>
              <a:gd name="connsiteX50" fmla="*/ 89535 w 407701"/>
              <a:gd name="connsiteY50" fmla="*/ 381000 h 1049655"/>
              <a:gd name="connsiteX51" fmla="*/ 95250 w 407701"/>
              <a:gd name="connsiteY51" fmla="*/ 373380 h 1049655"/>
              <a:gd name="connsiteX52" fmla="*/ 97155 w 407701"/>
              <a:gd name="connsiteY52" fmla="*/ 363855 h 1049655"/>
              <a:gd name="connsiteX53" fmla="*/ 100965 w 407701"/>
              <a:gd name="connsiteY53" fmla="*/ 358140 h 1049655"/>
              <a:gd name="connsiteX54" fmla="*/ 108585 w 407701"/>
              <a:gd name="connsiteY54" fmla="*/ 297180 h 1049655"/>
              <a:gd name="connsiteX55" fmla="*/ 110490 w 407701"/>
              <a:gd name="connsiteY55" fmla="*/ 280035 h 1049655"/>
              <a:gd name="connsiteX56" fmla="*/ 108585 w 407701"/>
              <a:gd name="connsiteY56" fmla="*/ 243840 h 1049655"/>
              <a:gd name="connsiteX57" fmla="*/ 116205 w 407701"/>
              <a:gd name="connsiteY57" fmla="*/ 238125 h 1049655"/>
              <a:gd name="connsiteX58" fmla="*/ 121920 w 407701"/>
              <a:gd name="connsiteY58" fmla="*/ 163830 h 1049655"/>
              <a:gd name="connsiteX59" fmla="*/ 118110 w 407701"/>
              <a:gd name="connsiteY59" fmla="*/ 135255 h 1049655"/>
              <a:gd name="connsiteX60" fmla="*/ 112395 w 407701"/>
              <a:gd name="connsiteY60" fmla="*/ 127635 h 1049655"/>
              <a:gd name="connsiteX61" fmla="*/ 108585 w 407701"/>
              <a:gd name="connsiteY61" fmla="*/ 121920 h 1049655"/>
              <a:gd name="connsiteX62" fmla="*/ 104775 w 407701"/>
              <a:gd name="connsiteY62" fmla="*/ 110490 h 1049655"/>
              <a:gd name="connsiteX63" fmla="*/ 91440 w 407701"/>
              <a:gd name="connsiteY63" fmla="*/ 91440 h 1049655"/>
              <a:gd name="connsiteX64" fmla="*/ 81915 w 407701"/>
              <a:gd name="connsiteY64" fmla="*/ 80010 h 1049655"/>
              <a:gd name="connsiteX65" fmla="*/ 76200 w 407701"/>
              <a:gd name="connsiteY65" fmla="*/ 76200 h 1049655"/>
              <a:gd name="connsiteX66" fmla="*/ 70485 w 407701"/>
              <a:gd name="connsiteY66" fmla="*/ 68580 h 1049655"/>
              <a:gd name="connsiteX67" fmla="*/ 57150 w 407701"/>
              <a:gd name="connsiteY67" fmla="*/ 57150 h 1049655"/>
              <a:gd name="connsiteX68" fmla="*/ 45720 w 407701"/>
              <a:gd name="connsiteY68" fmla="*/ 45720 h 1049655"/>
              <a:gd name="connsiteX69" fmla="*/ 40005 w 407701"/>
              <a:gd name="connsiteY69" fmla="*/ 40005 h 1049655"/>
              <a:gd name="connsiteX70" fmla="*/ 17145 w 407701"/>
              <a:gd name="connsiteY70" fmla="*/ 22860 h 1049655"/>
              <a:gd name="connsiteX71" fmla="*/ 13335 w 407701"/>
              <a:gd name="connsiteY71" fmla="*/ 15240 h 1049655"/>
              <a:gd name="connsiteX72" fmla="*/ 11430 w 407701"/>
              <a:gd name="connsiteY72" fmla="*/ 9525 h 1049655"/>
              <a:gd name="connsiteX73" fmla="*/ 5715 w 407701"/>
              <a:gd name="connsiteY73" fmla="*/ 5715 h 1049655"/>
              <a:gd name="connsiteX74" fmla="*/ 0 w 407701"/>
              <a:gd name="connsiteY74" fmla="*/ 0 h 1049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407701" h="1049655">
                <a:moveTo>
                  <a:pt x="363855" y="1049655"/>
                </a:moveTo>
                <a:cubicBezTo>
                  <a:pt x="363220" y="1046480"/>
                  <a:pt x="362974" y="1043202"/>
                  <a:pt x="361950" y="1040130"/>
                </a:cubicBezTo>
                <a:cubicBezTo>
                  <a:pt x="360339" y="1035296"/>
                  <a:pt x="357117" y="1030976"/>
                  <a:pt x="354330" y="1026795"/>
                </a:cubicBezTo>
                <a:cubicBezTo>
                  <a:pt x="354965" y="1017905"/>
                  <a:pt x="354073" y="1008772"/>
                  <a:pt x="356235" y="1000125"/>
                </a:cubicBezTo>
                <a:cubicBezTo>
                  <a:pt x="357346" y="995683"/>
                  <a:pt x="361397" y="992558"/>
                  <a:pt x="363855" y="988695"/>
                </a:cubicBezTo>
                <a:cubicBezTo>
                  <a:pt x="365843" y="985571"/>
                  <a:pt x="367914" y="982482"/>
                  <a:pt x="369570" y="979170"/>
                </a:cubicBezTo>
                <a:cubicBezTo>
                  <a:pt x="370468" y="977374"/>
                  <a:pt x="370479" y="975198"/>
                  <a:pt x="371475" y="973455"/>
                </a:cubicBezTo>
                <a:cubicBezTo>
                  <a:pt x="373050" y="970698"/>
                  <a:pt x="375369" y="968436"/>
                  <a:pt x="377190" y="965835"/>
                </a:cubicBezTo>
                <a:cubicBezTo>
                  <a:pt x="387823" y="950644"/>
                  <a:pt x="380678" y="958537"/>
                  <a:pt x="390525" y="948690"/>
                </a:cubicBezTo>
                <a:cubicBezTo>
                  <a:pt x="389890" y="931545"/>
                  <a:pt x="389477" y="914390"/>
                  <a:pt x="388620" y="897255"/>
                </a:cubicBezTo>
                <a:cubicBezTo>
                  <a:pt x="386936" y="863578"/>
                  <a:pt x="384154" y="872263"/>
                  <a:pt x="388620" y="830580"/>
                </a:cubicBezTo>
                <a:cubicBezTo>
                  <a:pt x="388858" y="828360"/>
                  <a:pt x="393795" y="814324"/>
                  <a:pt x="396240" y="811530"/>
                </a:cubicBezTo>
                <a:cubicBezTo>
                  <a:pt x="398917" y="808470"/>
                  <a:pt x="402590" y="806450"/>
                  <a:pt x="405765" y="803910"/>
                </a:cubicBezTo>
                <a:cubicBezTo>
                  <a:pt x="406732" y="800043"/>
                  <a:pt x="409591" y="794401"/>
                  <a:pt x="405765" y="790575"/>
                </a:cubicBezTo>
                <a:cubicBezTo>
                  <a:pt x="403757" y="788567"/>
                  <a:pt x="400814" y="787735"/>
                  <a:pt x="398145" y="786765"/>
                </a:cubicBezTo>
                <a:cubicBezTo>
                  <a:pt x="393800" y="785185"/>
                  <a:pt x="389228" y="784315"/>
                  <a:pt x="384810" y="782955"/>
                </a:cubicBezTo>
                <a:cubicBezTo>
                  <a:pt x="380972" y="781774"/>
                  <a:pt x="377190" y="780415"/>
                  <a:pt x="373380" y="779145"/>
                </a:cubicBezTo>
                <a:cubicBezTo>
                  <a:pt x="366977" y="774342"/>
                  <a:pt x="362396" y="770197"/>
                  <a:pt x="354330" y="767715"/>
                </a:cubicBezTo>
                <a:cubicBezTo>
                  <a:pt x="350038" y="766395"/>
                  <a:pt x="345440" y="766445"/>
                  <a:pt x="340995" y="765810"/>
                </a:cubicBezTo>
                <a:cubicBezTo>
                  <a:pt x="331165" y="759257"/>
                  <a:pt x="338289" y="762819"/>
                  <a:pt x="321945" y="760095"/>
                </a:cubicBezTo>
                <a:cubicBezTo>
                  <a:pt x="297748" y="756062"/>
                  <a:pt x="332406" y="759727"/>
                  <a:pt x="287655" y="756285"/>
                </a:cubicBezTo>
                <a:cubicBezTo>
                  <a:pt x="286385" y="754380"/>
                  <a:pt x="284649" y="752714"/>
                  <a:pt x="283845" y="750570"/>
                </a:cubicBezTo>
                <a:cubicBezTo>
                  <a:pt x="282708" y="747538"/>
                  <a:pt x="282142" y="744277"/>
                  <a:pt x="281940" y="741045"/>
                </a:cubicBezTo>
                <a:cubicBezTo>
                  <a:pt x="280870" y="723922"/>
                  <a:pt x="281636" y="706692"/>
                  <a:pt x="280035" y="689610"/>
                </a:cubicBezTo>
                <a:cubicBezTo>
                  <a:pt x="279259" y="681331"/>
                  <a:pt x="271343" y="674226"/>
                  <a:pt x="266700" y="668655"/>
                </a:cubicBezTo>
                <a:cubicBezTo>
                  <a:pt x="262345" y="655591"/>
                  <a:pt x="267488" y="671805"/>
                  <a:pt x="262890" y="653415"/>
                </a:cubicBezTo>
                <a:cubicBezTo>
                  <a:pt x="262403" y="651467"/>
                  <a:pt x="262152" y="649334"/>
                  <a:pt x="260985" y="647700"/>
                </a:cubicBezTo>
                <a:cubicBezTo>
                  <a:pt x="258897" y="644777"/>
                  <a:pt x="255781" y="642738"/>
                  <a:pt x="253365" y="640080"/>
                </a:cubicBezTo>
                <a:cubicBezTo>
                  <a:pt x="249427" y="635748"/>
                  <a:pt x="246075" y="630885"/>
                  <a:pt x="241935" y="626745"/>
                </a:cubicBezTo>
                <a:cubicBezTo>
                  <a:pt x="240316" y="625126"/>
                  <a:pt x="238221" y="624047"/>
                  <a:pt x="236220" y="622935"/>
                </a:cubicBezTo>
                <a:cubicBezTo>
                  <a:pt x="227507" y="618094"/>
                  <a:pt x="225773" y="618563"/>
                  <a:pt x="219075" y="613410"/>
                </a:cubicBezTo>
                <a:cubicBezTo>
                  <a:pt x="212629" y="608452"/>
                  <a:pt x="205775" y="603920"/>
                  <a:pt x="200025" y="598170"/>
                </a:cubicBezTo>
                <a:cubicBezTo>
                  <a:pt x="198120" y="596265"/>
                  <a:pt x="196552" y="593949"/>
                  <a:pt x="194310" y="592455"/>
                </a:cubicBezTo>
                <a:cubicBezTo>
                  <a:pt x="192639" y="591341"/>
                  <a:pt x="190500" y="591185"/>
                  <a:pt x="188595" y="590550"/>
                </a:cubicBezTo>
                <a:cubicBezTo>
                  <a:pt x="182701" y="572869"/>
                  <a:pt x="188928" y="592878"/>
                  <a:pt x="182880" y="550545"/>
                </a:cubicBezTo>
                <a:cubicBezTo>
                  <a:pt x="182596" y="548557"/>
                  <a:pt x="181680" y="546710"/>
                  <a:pt x="180975" y="544830"/>
                </a:cubicBezTo>
                <a:cubicBezTo>
                  <a:pt x="172113" y="521199"/>
                  <a:pt x="182014" y="547888"/>
                  <a:pt x="173355" y="527685"/>
                </a:cubicBezTo>
                <a:cubicBezTo>
                  <a:pt x="172564" y="525839"/>
                  <a:pt x="172462" y="523705"/>
                  <a:pt x="171450" y="521970"/>
                </a:cubicBezTo>
                <a:cubicBezTo>
                  <a:pt x="167989" y="516037"/>
                  <a:pt x="163830" y="510540"/>
                  <a:pt x="160020" y="504825"/>
                </a:cubicBezTo>
                <a:cubicBezTo>
                  <a:pt x="154449" y="496468"/>
                  <a:pt x="157584" y="500942"/>
                  <a:pt x="150495" y="491490"/>
                </a:cubicBezTo>
                <a:cubicBezTo>
                  <a:pt x="149225" y="487680"/>
                  <a:pt x="147659" y="483956"/>
                  <a:pt x="146685" y="480060"/>
                </a:cubicBezTo>
                <a:cubicBezTo>
                  <a:pt x="145748" y="476313"/>
                  <a:pt x="145618" y="472401"/>
                  <a:pt x="144780" y="468630"/>
                </a:cubicBezTo>
                <a:cubicBezTo>
                  <a:pt x="143965" y="464964"/>
                  <a:pt x="140961" y="458004"/>
                  <a:pt x="139065" y="455295"/>
                </a:cubicBezTo>
                <a:cubicBezTo>
                  <a:pt x="136221" y="451232"/>
                  <a:pt x="132638" y="447738"/>
                  <a:pt x="129540" y="443865"/>
                </a:cubicBezTo>
                <a:cubicBezTo>
                  <a:pt x="127557" y="441386"/>
                  <a:pt x="125730" y="438785"/>
                  <a:pt x="123825" y="436245"/>
                </a:cubicBezTo>
                <a:cubicBezTo>
                  <a:pt x="119457" y="423141"/>
                  <a:pt x="125431" y="439056"/>
                  <a:pt x="116205" y="422910"/>
                </a:cubicBezTo>
                <a:cubicBezTo>
                  <a:pt x="115209" y="421167"/>
                  <a:pt x="115720" y="418615"/>
                  <a:pt x="114300" y="417195"/>
                </a:cubicBezTo>
                <a:cubicBezTo>
                  <a:pt x="110336" y="413231"/>
                  <a:pt x="105519" y="413757"/>
                  <a:pt x="100965" y="411480"/>
                </a:cubicBezTo>
                <a:cubicBezTo>
                  <a:pt x="90881" y="406438"/>
                  <a:pt x="91612" y="405937"/>
                  <a:pt x="83820" y="398145"/>
                </a:cubicBezTo>
                <a:cubicBezTo>
                  <a:pt x="83185" y="396240"/>
                  <a:pt x="81915" y="394438"/>
                  <a:pt x="81915" y="392430"/>
                </a:cubicBezTo>
                <a:cubicBezTo>
                  <a:pt x="81915" y="386489"/>
                  <a:pt x="86099" y="385009"/>
                  <a:pt x="89535" y="381000"/>
                </a:cubicBezTo>
                <a:cubicBezTo>
                  <a:pt x="91601" y="378589"/>
                  <a:pt x="93345" y="375920"/>
                  <a:pt x="95250" y="373380"/>
                </a:cubicBezTo>
                <a:cubicBezTo>
                  <a:pt x="95885" y="370205"/>
                  <a:pt x="96018" y="366887"/>
                  <a:pt x="97155" y="363855"/>
                </a:cubicBezTo>
                <a:cubicBezTo>
                  <a:pt x="97959" y="361711"/>
                  <a:pt x="100612" y="360402"/>
                  <a:pt x="100965" y="358140"/>
                </a:cubicBezTo>
                <a:cubicBezTo>
                  <a:pt x="112576" y="283829"/>
                  <a:pt x="100208" y="322310"/>
                  <a:pt x="108585" y="297180"/>
                </a:cubicBezTo>
                <a:cubicBezTo>
                  <a:pt x="109220" y="291465"/>
                  <a:pt x="110777" y="285778"/>
                  <a:pt x="110490" y="280035"/>
                </a:cubicBezTo>
                <a:cubicBezTo>
                  <a:pt x="109860" y="267437"/>
                  <a:pt x="102846" y="256466"/>
                  <a:pt x="108585" y="243840"/>
                </a:cubicBezTo>
                <a:cubicBezTo>
                  <a:pt x="109899" y="240950"/>
                  <a:pt x="113665" y="240030"/>
                  <a:pt x="116205" y="238125"/>
                </a:cubicBezTo>
                <a:cubicBezTo>
                  <a:pt x="121753" y="210387"/>
                  <a:pt x="121920" y="211832"/>
                  <a:pt x="121920" y="163830"/>
                </a:cubicBezTo>
                <a:cubicBezTo>
                  <a:pt x="121920" y="154221"/>
                  <a:pt x="120556" y="144548"/>
                  <a:pt x="118110" y="135255"/>
                </a:cubicBezTo>
                <a:cubicBezTo>
                  <a:pt x="117302" y="132185"/>
                  <a:pt x="114240" y="130219"/>
                  <a:pt x="112395" y="127635"/>
                </a:cubicBezTo>
                <a:cubicBezTo>
                  <a:pt x="111064" y="125772"/>
                  <a:pt x="109515" y="124012"/>
                  <a:pt x="108585" y="121920"/>
                </a:cubicBezTo>
                <a:cubicBezTo>
                  <a:pt x="106954" y="118250"/>
                  <a:pt x="106571" y="114082"/>
                  <a:pt x="104775" y="110490"/>
                </a:cubicBezTo>
                <a:cubicBezTo>
                  <a:pt x="101855" y="104651"/>
                  <a:pt x="95422" y="97015"/>
                  <a:pt x="91440" y="91440"/>
                </a:cubicBezTo>
                <a:cubicBezTo>
                  <a:pt x="87033" y="85270"/>
                  <a:pt x="88193" y="85242"/>
                  <a:pt x="81915" y="80010"/>
                </a:cubicBezTo>
                <a:cubicBezTo>
                  <a:pt x="80156" y="78544"/>
                  <a:pt x="77819" y="77819"/>
                  <a:pt x="76200" y="76200"/>
                </a:cubicBezTo>
                <a:cubicBezTo>
                  <a:pt x="73955" y="73955"/>
                  <a:pt x="72730" y="70825"/>
                  <a:pt x="70485" y="68580"/>
                </a:cubicBezTo>
                <a:cubicBezTo>
                  <a:pt x="50262" y="48357"/>
                  <a:pt x="84461" y="89013"/>
                  <a:pt x="57150" y="57150"/>
                </a:cubicBezTo>
                <a:cubicBezTo>
                  <a:pt x="43220" y="40898"/>
                  <a:pt x="66763" y="63757"/>
                  <a:pt x="45720" y="45720"/>
                </a:cubicBezTo>
                <a:cubicBezTo>
                  <a:pt x="43675" y="43967"/>
                  <a:pt x="42247" y="41499"/>
                  <a:pt x="40005" y="40005"/>
                </a:cubicBezTo>
                <a:cubicBezTo>
                  <a:pt x="30288" y="33527"/>
                  <a:pt x="23325" y="35220"/>
                  <a:pt x="17145" y="22860"/>
                </a:cubicBezTo>
                <a:cubicBezTo>
                  <a:pt x="15875" y="20320"/>
                  <a:pt x="14454" y="17850"/>
                  <a:pt x="13335" y="15240"/>
                </a:cubicBezTo>
                <a:cubicBezTo>
                  <a:pt x="12544" y="13394"/>
                  <a:pt x="12684" y="11093"/>
                  <a:pt x="11430" y="9525"/>
                </a:cubicBezTo>
                <a:cubicBezTo>
                  <a:pt x="10000" y="7737"/>
                  <a:pt x="7474" y="7181"/>
                  <a:pt x="5715" y="5715"/>
                </a:cubicBezTo>
                <a:cubicBezTo>
                  <a:pt x="3645" y="3990"/>
                  <a:pt x="0" y="0"/>
                  <a:pt x="0" y="0"/>
                </a:cubicBezTo>
              </a:path>
            </a:pathLst>
          </a:custGeom>
          <a:noFill/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80" name="Полилиния: фигура 3179">
            <a:extLst>
              <a:ext uri="{FF2B5EF4-FFF2-40B4-BE49-F238E27FC236}">
                <a16:creationId xmlns="" xmlns:a16="http://schemas.microsoft.com/office/drawing/2014/main" id="{94B591A0-B8B3-C971-341D-58C0ABF9E29F}"/>
              </a:ext>
            </a:extLst>
          </p:cNvPr>
          <p:cNvSpPr/>
          <p:nvPr/>
        </p:nvSpPr>
        <p:spPr>
          <a:xfrm>
            <a:off x="9793605" y="4756785"/>
            <a:ext cx="201930" cy="478155"/>
          </a:xfrm>
          <a:custGeom>
            <a:avLst/>
            <a:gdLst>
              <a:gd name="connsiteX0" fmla="*/ 201930 w 201930"/>
              <a:gd name="connsiteY0" fmla="*/ 478155 h 478155"/>
              <a:gd name="connsiteX1" fmla="*/ 200025 w 201930"/>
              <a:gd name="connsiteY1" fmla="*/ 377190 h 478155"/>
              <a:gd name="connsiteX2" fmla="*/ 201930 w 201930"/>
              <a:gd name="connsiteY2" fmla="*/ 312420 h 478155"/>
              <a:gd name="connsiteX3" fmla="*/ 196215 w 201930"/>
              <a:gd name="connsiteY3" fmla="*/ 281940 h 478155"/>
              <a:gd name="connsiteX4" fmla="*/ 184785 w 201930"/>
              <a:gd name="connsiteY4" fmla="*/ 266700 h 478155"/>
              <a:gd name="connsiteX5" fmla="*/ 180975 w 201930"/>
              <a:gd name="connsiteY5" fmla="*/ 259080 h 478155"/>
              <a:gd name="connsiteX6" fmla="*/ 165735 w 201930"/>
              <a:gd name="connsiteY6" fmla="*/ 240030 h 478155"/>
              <a:gd name="connsiteX7" fmla="*/ 142875 w 201930"/>
              <a:gd name="connsiteY7" fmla="*/ 205740 h 478155"/>
              <a:gd name="connsiteX8" fmla="*/ 140970 w 201930"/>
              <a:gd name="connsiteY8" fmla="*/ 200025 h 478155"/>
              <a:gd name="connsiteX9" fmla="*/ 144780 w 201930"/>
              <a:gd name="connsiteY9" fmla="*/ 188595 h 478155"/>
              <a:gd name="connsiteX10" fmla="*/ 110490 w 201930"/>
              <a:gd name="connsiteY10" fmla="*/ 165735 h 478155"/>
              <a:gd name="connsiteX11" fmla="*/ 83820 w 201930"/>
              <a:gd name="connsiteY11" fmla="*/ 156210 h 478155"/>
              <a:gd name="connsiteX12" fmla="*/ 62865 w 201930"/>
              <a:gd name="connsiteY12" fmla="*/ 135255 h 478155"/>
              <a:gd name="connsiteX13" fmla="*/ 51435 w 201930"/>
              <a:gd name="connsiteY13" fmla="*/ 121920 h 478155"/>
              <a:gd name="connsiteX14" fmla="*/ 38100 w 201930"/>
              <a:gd name="connsiteY14" fmla="*/ 99060 h 478155"/>
              <a:gd name="connsiteX15" fmla="*/ 30480 w 201930"/>
              <a:gd name="connsiteY15" fmla="*/ 78105 h 478155"/>
              <a:gd name="connsiteX16" fmla="*/ 26670 w 201930"/>
              <a:gd name="connsiteY16" fmla="*/ 66675 h 478155"/>
              <a:gd name="connsiteX17" fmla="*/ 22860 w 201930"/>
              <a:gd name="connsiteY17" fmla="*/ 55245 h 478155"/>
              <a:gd name="connsiteX18" fmla="*/ 20955 w 201930"/>
              <a:gd name="connsiteY18" fmla="*/ 49530 h 478155"/>
              <a:gd name="connsiteX19" fmla="*/ 3810 w 201930"/>
              <a:gd name="connsiteY19" fmla="*/ 20955 h 478155"/>
              <a:gd name="connsiteX20" fmla="*/ 0 w 201930"/>
              <a:gd name="connsiteY20" fmla="*/ 0 h 478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01930" h="478155">
                <a:moveTo>
                  <a:pt x="201930" y="478155"/>
                </a:moveTo>
                <a:cubicBezTo>
                  <a:pt x="201295" y="444500"/>
                  <a:pt x="200826" y="410841"/>
                  <a:pt x="200025" y="377190"/>
                </a:cubicBezTo>
                <a:cubicBezTo>
                  <a:pt x="198547" y="315096"/>
                  <a:pt x="187137" y="334610"/>
                  <a:pt x="201930" y="312420"/>
                </a:cubicBezTo>
                <a:cubicBezTo>
                  <a:pt x="200025" y="302260"/>
                  <a:pt x="202417" y="290210"/>
                  <a:pt x="196215" y="281940"/>
                </a:cubicBezTo>
                <a:lnTo>
                  <a:pt x="184785" y="266700"/>
                </a:lnTo>
                <a:cubicBezTo>
                  <a:pt x="183081" y="264428"/>
                  <a:pt x="182626" y="261391"/>
                  <a:pt x="180975" y="259080"/>
                </a:cubicBezTo>
                <a:cubicBezTo>
                  <a:pt x="176248" y="252463"/>
                  <a:pt x="169770" y="247091"/>
                  <a:pt x="165735" y="240030"/>
                </a:cubicBezTo>
                <a:cubicBezTo>
                  <a:pt x="148713" y="210241"/>
                  <a:pt x="157735" y="220600"/>
                  <a:pt x="142875" y="205740"/>
                </a:cubicBezTo>
                <a:cubicBezTo>
                  <a:pt x="142240" y="203835"/>
                  <a:pt x="140748" y="202021"/>
                  <a:pt x="140970" y="200025"/>
                </a:cubicBezTo>
                <a:cubicBezTo>
                  <a:pt x="141414" y="196033"/>
                  <a:pt x="146684" y="192131"/>
                  <a:pt x="144780" y="188595"/>
                </a:cubicBezTo>
                <a:cubicBezTo>
                  <a:pt x="141608" y="182705"/>
                  <a:pt x="116686" y="168429"/>
                  <a:pt x="110490" y="165735"/>
                </a:cubicBezTo>
                <a:cubicBezTo>
                  <a:pt x="101833" y="161971"/>
                  <a:pt x="83820" y="156210"/>
                  <a:pt x="83820" y="156210"/>
                </a:cubicBezTo>
                <a:cubicBezTo>
                  <a:pt x="54327" y="130404"/>
                  <a:pt x="78210" y="153158"/>
                  <a:pt x="62865" y="135255"/>
                </a:cubicBezTo>
                <a:cubicBezTo>
                  <a:pt x="57581" y="129090"/>
                  <a:pt x="55613" y="129580"/>
                  <a:pt x="51435" y="121920"/>
                </a:cubicBezTo>
                <a:cubicBezTo>
                  <a:pt x="37847" y="97008"/>
                  <a:pt x="54014" y="118952"/>
                  <a:pt x="38100" y="99060"/>
                </a:cubicBezTo>
                <a:cubicBezTo>
                  <a:pt x="32895" y="83446"/>
                  <a:pt x="41180" y="108065"/>
                  <a:pt x="30480" y="78105"/>
                </a:cubicBezTo>
                <a:cubicBezTo>
                  <a:pt x="29129" y="74323"/>
                  <a:pt x="27940" y="70485"/>
                  <a:pt x="26670" y="66675"/>
                </a:cubicBezTo>
                <a:lnTo>
                  <a:pt x="22860" y="55245"/>
                </a:lnTo>
                <a:cubicBezTo>
                  <a:pt x="22225" y="53340"/>
                  <a:pt x="22160" y="51136"/>
                  <a:pt x="20955" y="49530"/>
                </a:cubicBezTo>
                <a:cubicBezTo>
                  <a:pt x="6623" y="30421"/>
                  <a:pt x="12026" y="40127"/>
                  <a:pt x="3810" y="20955"/>
                </a:cubicBezTo>
                <a:lnTo>
                  <a:pt x="0" y="0"/>
                </a:lnTo>
              </a:path>
            </a:pathLst>
          </a:custGeom>
          <a:noFill/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181" name="Группа 3180">
            <a:extLst>
              <a:ext uri="{FF2B5EF4-FFF2-40B4-BE49-F238E27FC236}">
                <a16:creationId xmlns="" xmlns:a16="http://schemas.microsoft.com/office/drawing/2014/main" id="{2E7C2D7F-2BB1-3F85-EF58-5F56D30FC264}"/>
              </a:ext>
            </a:extLst>
          </p:cNvPr>
          <p:cNvGrpSpPr/>
          <p:nvPr/>
        </p:nvGrpSpPr>
        <p:grpSpPr>
          <a:xfrm>
            <a:off x="8575570" y="4882401"/>
            <a:ext cx="868446" cy="226922"/>
            <a:chOff x="10832399" y="1663339"/>
            <a:chExt cx="868446" cy="226922"/>
          </a:xfrm>
        </p:grpSpPr>
        <p:grpSp>
          <p:nvGrpSpPr>
            <p:cNvPr id="3192" name="Группа 3191">
              <a:extLst>
                <a:ext uri="{FF2B5EF4-FFF2-40B4-BE49-F238E27FC236}">
                  <a16:creationId xmlns="" xmlns:a16="http://schemas.microsoft.com/office/drawing/2014/main" id="{0CD59A93-B6FA-0D42-0454-5740CCE4155F}"/>
                </a:ext>
              </a:extLst>
            </p:cNvPr>
            <p:cNvGrpSpPr/>
            <p:nvPr/>
          </p:nvGrpSpPr>
          <p:grpSpPr>
            <a:xfrm>
              <a:off x="10832399" y="1663339"/>
              <a:ext cx="868446" cy="226922"/>
              <a:chOff x="9429978" y="2160931"/>
              <a:chExt cx="868446" cy="226922"/>
            </a:xfrm>
          </p:grpSpPr>
          <p:sp>
            <p:nvSpPr>
              <p:cNvPr id="3194" name="Скругленный прямоугольник 82">
                <a:extLst>
                  <a:ext uri="{FF2B5EF4-FFF2-40B4-BE49-F238E27FC236}">
                    <a16:creationId xmlns="" xmlns:a16="http://schemas.microsoft.com/office/drawing/2014/main" id="{A93BD346-3EF3-022D-BCFE-613C0CE67DF6}"/>
                  </a:ext>
                </a:extLst>
              </p:cNvPr>
              <p:cNvSpPr/>
              <p:nvPr/>
            </p:nvSpPr>
            <p:spPr>
              <a:xfrm>
                <a:off x="9429978" y="2160931"/>
                <a:ext cx="816675" cy="226922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solidFill>
                  <a:srgbClr val="007ABB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80000" tIns="0" rIns="0" bIns="0" rtlCol="0" anchor="ctr"/>
              <a:lstStyle/>
              <a:p>
                <a:pPr algn="ctr"/>
                <a:endParaRPr lang="x-none" sz="8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3195" name="Рисунок 3194" descr="Маркер со сплошной заливкой">
                <a:extLst>
                  <a:ext uri="{FF2B5EF4-FFF2-40B4-BE49-F238E27FC236}">
                    <a16:creationId xmlns="" xmlns:a16="http://schemas.microsoft.com/office/drawing/2014/main" id="{CC1390C6-BD0E-621B-BD96-EF3549C5DF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9451786" y="2184392"/>
                <a:ext cx="180000" cy="180000"/>
              </a:xfrm>
              <a:prstGeom prst="rect">
                <a:avLst/>
              </a:prstGeom>
            </p:spPr>
          </p:pic>
          <p:sp>
            <p:nvSpPr>
              <p:cNvPr id="3196" name="TextBox 3195">
                <a:extLst>
                  <a:ext uri="{FF2B5EF4-FFF2-40B4-BE49-F238E27FC236}">
                    <a16:creationId xmlns="" xmlns:a16="http://schemas.microsoft.com/office/drawing/2014/main" id="{F4D9195E-6240-C251-171F-3D31A63FCA2A}"/>
                  </a:ext>
                </a:extLst>
              </p:cNvPr>
              <p:cNvSpPr txBox="1"/>
              <p:nvPr/>
            </p:nvSpPr>
            <p:spPr>
              <a:xfrm>
                <a:off x="9759746" y="2191445"/>
                <a:ext cx="538678" cy="15388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ru-RU" sz="1000" dirty="0">
                    <a:solidFill>
                      <a:srgbClr val="007ABB"/>
                    </a:solidFill>
                    <a:latin typeface="Corki" panose="00000500000000000000" pitchFamily="2" charset="-52"/>
                    <a:cs typeface="Arial" panose="020B0604020202020204" pitchFamily="34" charset="0"/>
                  </a:rPr>
                  <a:t>Мурманск</a:t>
                </a:r>
              </a:p>
            </p:txBody>
          </p:sp>
        </p:grpSp>
        <p:pic>
          <p:nvPicPr>
            <p:cNvPr id="3193" name="Рисунок 3192" descr="Самолет со сплошной заливкой">
              <a:extLst>
                <a:ext uri="{FF2B5EF4-FFF2-40B4-BE49-F238E27FC236}">
                  <a16:creationId xmlns="" xmlns:a16="http://schemas.microsoft.com/office/drawing/2014/main" id="{C1BB6708-8B63-40A5-B932-81BA44DA6E4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0992198" y="1698507"/>
              <a:ext cx="150713" cy="150713"/>
            </a:xfrm>
            <a:prstGeom prst="rect">
              <a:avLst/>
            </a:prstGeom>
          </p:spPr>
        </p:pic>
      </p:grpSp>
      <p:grpSp>
        <p:nvGrpSpPr>
          <p:cNvPr id="3197" name="Группа 3196">
            <a:extLst>
              <a:ext uri="{FF2B5EF4-FFF2-40B4-BE49-F238E27FC236}">
                <a16:creationId xmlns="" xmlns:a16="http://schemas.microsoft.com/office/drawing/2014/main" id="{55A3E08A-BF2A-7B02-5BA9-E21FF57B8307}"/>
              </a:ext>
            </a:extLst>
          </p:cNvPr>
          <p:cNvGrpSpPr/>
          <p:nvPr/>
        </p:nvGrpSpPr>
        <p:grpSpPr>
          <a:xfrm>
            <a:off x="9510238" y="3712844"/>
            <a:ext cx="1167464" cy="282079"/>
            <a:chOff x="12602511" y="2104550"/>
            <a:chExt cx="1167464" cy="282079"/>
          </a:xfrm>
        </p:grpSpPr>
        <p:sp>
          <p:nvSpPr>
            <p:cNvPr id="3199" name="Скругленный прямоугольник 82">
              <a:extLst>
                <a:ext uri="{FF2B5EF4-FFF2-40B4-BE49-F238E27FC236}">
                  <a16:creationId xmlns="" xmlns:a16="http://schemas.microsoft.com/office/drawing/2014/main" id="{66C85260-F288-F9FF-C461-0D2E85C54723}"/>
                </a:ext>
              </a:extLst>
            </p:cNvPr>
            <p:cNvSpPr/>
            <p:nvPr/>
          </p:nvSpPr>
          <p:spPr>
            <a:xfrm>
              <a:off x="12602511" y="2104550"/>
              <a:ext cx="1167464" cy="28207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rgbClr val="007AB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0" rIns="0" bIns="0" rtlCol="0" anchor="ctr"/>
            <a:lstStyle/>
            <a:p>
              <a:pPr algn="ctr"/>
              <a:endParaRPr lang="x-none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200" name="Рисунок 3199" descr="Маркер со сплошной заливкой">
              <a:extLst>
                <a:ext uri="{FF2B5EF4-FFF2-40B4-BE49-F238E27FC236}">
                  <a16:creationId xmlns="" xmlns:a16="http://schemas.microsoft.com/office/drawing/2014/main" id="{5C71F023-B001-7A17-3175-320529B85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2650745" y="2149916"/>
              <a:ext cx="180000" cy="180000"/>
            </a:xfrm>
            <a:prstGeom prst="rect">
              <a:avLst/>
            </a:prstGeom>
          </p:spPr>
        </p:pic>
        <p:sp>
          <p:nvSpPr>
            <p:cNvPr id="3201" name="TextBox 3200">
              <a:extLst>
                <a:ext uri="{FF2B5EF4-FFF2-40B4-BE49-F238E27FC236}">
                  <a16:creationId xmlns="" xmlns:a16="http://schemas.microsoft.com/office/drawing/2014/main" id="{263732B1-ED6F-396E-0223-A79FAF01520F}"/>
                </a:ext>
              </a:extLst>
            </p:cNvPr>
            <p:cNvSpPr txBox="1"/>
            <p:nvPr/>
          </p:nvSpPr>
          <p:spPr>
            <a:xfrm>
              <a:off x="13186243" y="2141155"/>
              <a:ext cx="511374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Мурманск</a:t>
              </a:r>
            </a:p>
          </p:txBody>
        </p:sp>
        <p:pic>
          <p:nvPicPr>
            <p:cNvPr id="3202" name="Рисунок 3201" descr="Круизное судно со сплошной заливкой">
              <a:extLst>
                <a:ext uri="{FF2B5EF4-FFF2-40B4-BE49-F238E27FC236}">
                  <a16:creationId xmlns="" xmlns:a16="http://schemas.microsoft.com/office/drawing/2014/main" id="{64D30DF5-9FCE-08DE-1200-BFA6CAE4CDE1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12813907" y="2151473"/>
              <a:ext cx="180000" cy="180000"/>
            </a:xfrm>
            <a:prstGeom prst="rect">
              <a:avLst/>
            </a:prstGeom>
          </p:spPr>
        </p:pic>
        <p:pic>
          <p:nvPicPr>
            <p:cNvPr id="3203" name="Рисунок 3202" descr="Поезд со сплошной заливкой">
              <a:extLst>
                <a:ext uri="{FF2B5EF4-FFF2-40B4-BE49-F238E27FC236}">
                  <a16:creationId xmlns="" xmlns:a16="http://schemas.microsoft.com/office/drawing/2014/main" id="{A672ECBA-5C32-EA7B-C055-2ED2844EA408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13004544" y="2171336"/>
              <a:ext cx="145123" cy="145123"/>
            </a:xfrm>
            <a:prstGeom prst="rect">
              <a:avLst/>
            </a:prstGeom>
          </p:spPr>
        </p:pic>
      </p:grpSp>
      <p:grpSp>
        <p:nvGrpSpPr>
          <p:cNvPr id="3204" name="Группа 3203">
            <a:extLst>
              <a:ext uri="{FF2B5EF4-FFF2-40B4-BE49-F238E27FC236}">
                <a16:creationId xmlns="" xmlns:a16="http://schemas.microsoft.com/office/drawing/2014/main" id="{63EFFD83-C2D2-EEFF-1880-7157DA522537}"/>
              </a:ext>
            </a:extLst>
          </p:cNvPr>
          <p:cNvGrpSpPr/>
          <p:nvPr/>
        </p:nvGrpSpPr>
        <p:grpSpPr>
          <a:xfrm>
            <a:off x="7721599" y="2054559"/>
            <a:ext cx="367492" cy="160393"/>
            <a:chOff x="9429979" y="2191445"/>
            <a:chExt cx="367492" cy="160393"/>
          </a:xfrm>
        </p:grpSpPr>
        <p:sp>
          <p:nvSpPr>
            <p:cNvPr id="3205" name="Скругленный прямоугольник 82">
              <a:extLst>
                <a:ext uri="{FF2B5EF4-FFF2-40B4-BE49-F238E27FC236}">
                  <a16:creationId xmlns="" xmlns:a16="http://schemas.microsoft.com/office/drawing/2014/main" id="{22D6866D-ECBC-1F00-9797-DC57BE197D77}"/>
                </a:ext>
              </a:extLst>
            </p:cNvPr>
            <p:cNvSpPr/>
            <p:nvPr/>
          </p:nvSpPr>
          <p:spPr>
            <a:xfrm>
              <a:off x="9429979" y="2197950"/>
              <a:ext cx="367492" cy="153888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rgbClr val="007AB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0" rIns="0" bIns="0" rtlCol="0" anchor="ctr"/>
            <a:lstStyle/>
            <a:p>
              <a:pPr algn="ctr"/>
              <a:endParaRPr lang="x-none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06" name="TextBox 3205">
              <a:extLst>
                <a:ext uri="{FF2B5EF4-FFF2-40B4-BE49-F238E27FC236}">
                  <a16:creationId xmlns="" xmlns:a16="http://schemas.microsoft.com/office/drawing/2014/main" id="{B2B9CADC-4FBD-0D7F-451F-C0344A3A06AC}"/>
                </a:ext>
              </a:extLst>
            </p:cNvPr>
            <p:cNvSpPr txBox="1"/>
            <p:nvPr/>
          </p:nvSpPr>
          <p:spPr>
            <a:xfrm>
              <a:off x="9522081" y="2191445"/>
              <a:ext cx="215304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0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Р-21</a:t>
              </a:r>
            </a:p>
          </p:txBody>
        </p:sp>
      </p:grpSp>
      <p:sp>
        <p:nvSpPr>
          <p:cNvPr id="3207" name="Полилиния: фигура 3206">
            <a:extLst>
              <a:ext uri="{FF2B5EF4-FFF2-40B4-BE49-F238E27FC236}">
                <a16:creationId xmlns="" xmlns:a16="http://schemas.microsoft.com/office/drawing/2014/main" id="{F34B42F1-FED1-09E7-66FB-6BDB80C85169}"/>
              </a:ext>
            </a:extLst>
          </p:cNvPr>
          <p:cNvSpPr/>
          <p:nvPr/>
        </p:nvSpPr>
        <p:spPr>
          <a:xfrm>
            <a:off x="7804785" y="1472565"/>
            <a:ext cx="666750" cy="280035"/>
          </a:xfrm>
          <a:custGeom>
            <a:avLst/>
            <a:gdLst>
              <a:gd name="connsiteX0" fmla="*/ 666750 w 666750"/>
              <a:gd name="connsiteY0" fmla="*/ 83820 h 280035"/>
              <a:gd name="connsiteX1" fmla="*/ 657225 w 666750"/>
              <a:gd name="connsiteY1" fmla="*/ 87630 h 280035"/>
              <a:gd name="connsiteX2" fmla="*/ 651510 w 666750"/>
              <a:gd name="connsiteY2" fmla="*/ 89535 h 280035"/>
              <a:gd name="connsiteX3" fmla="*/ 645795 w 666750"/>
              <a:gd name="connsiteY3" fmla="*/ 97155 h 280035"/>
              <a:gd name="connsiteX4" fmla="*/ 636270 w 666750"/>
              <a:gd name="connsiteY4" fmla="*/ 100965 h 280035"/>
              <a:gd name="connsiteX5" fmla="*/ 628650 w 666750"/>
              <a:gd name="connsiteY5" fmla="*/ 102870 h 280035"/>
              <a:gd name="connsiteX6" fmla="*/ 615315 w 666750"/>
              <a:gd name="connsiteY6" fmla="*/ 106680 h 280035"/>
              <a:gd name="connsiteX7" fmla="*/ 584835 w 666750"/>
              <a:gd name="connsiteY7" fmla="*/ 104775 h 280035"/>
              <a:gd name="connsiteX8" fmla="*/ 577215 w 666750"/>
              <a:gd name="connsiteY8" fmla="*/ 102870 h 280035"/>
              <a:gd name="connsiteX9" fmla="*/ 571500 w 666750"/>
              <a:gd name="connsiteY9" fmla="*/ 99060 h 280035"/>
              <a:gd name="connsiteX10" fmla="*/ 558165 w 666750"/>
              <a:gd name="connsiteY10" fmla="*/ 93345 h 280035"/>
              <a:gd name="connsiteX11" fmla="*/ 542925 w 666750"/>
              <a:gd name="connsiteY11" fmla="*/ 85725 h 280035"/>
              <a:gd name="connsiteX12" fmla="*/ 523875 w 666750"/>
              <a:gd name="connsiteY12" fmla="*/ 87630 h 280035"/>
              <a:gd name="connsiteX13" fmla="*/ 518160 w 666750"/>
              <a:gd name="connsiteY13" fmla="*/ 89535 h 280035"/>
              <a:gd name="connsiteX14" fmla="*/ 512445 w 666750"/>
              <a:gd name="connsiteY14" fmla="*/ 97155 h 280035"/>
              <a:gd name="connsiteX15" fmla="*/ 504825 w 666750"/>
              <a:gd name="connsiteY15" fmla="*/ 102870 h 280035"/>
              <a:gd name="connsiteX16" fmla="*/ 470535 w 666750"/>
              <a:gd name="connsiteY16" fmla="*/ 100965 h 280035"/>
              <a:gd name="connsiteX17" fmla="*/ 466725 w 666750"/>
              <a:gd name="connsiteY17" fmla="*/ 95250 h 280035"/>
              <a:gd name="connsiteX18" fmla="*/ 461010 w 666750"/>
              <a:gd name="connsiteY18" fmla="*/ 78105 h 280035"/>
              <a:gd name="connsiteX19" fmla="*/ 443865 w 666750"/>
              <a:gd name="connsiteY19" fmla="*/ 64770 h 280035"/>
              <a:gd name="connsiteX20" fmla="*/ 432435 w 666750"/>
              <a:gd name="connsiteY20" fmla="*/ 60960 h 280035"/>
              <a:gd name="connsiteX21" fmla="*/ 409575 w 666750"/>
              <a:gd name="connsiteY21" fmla="*/ 51435 h 280035"/>
              <a:gd name="connsiteX22" fmla="*/ 392430 w 666750"/>
              <a:gd name="connsiteY22" fmla="*/ 47625 h 280035"/>
              <a:gd name="connsiteX23" fmla="*/ 386715 w 666750"/>
              <a:gd name="connsiteY23" fmla="*/ 41910 h 280035"/>
              <a:gd name="connsiteX24" fmla="*/ 375285 w 666750"/>
              <a:gd name="connsiteY24" fmla="*/ 24765 h 280035"/>
              <a:gd name="connsiteX25" fmla="*/ 356235 w 666750"/>
              <a:gd name="connsiteY25" fmla="*/ 17145 h 280035"/>
              <a:gd name="connsiteX26" fmla="*/ 283845 w 666750"/>
              <a:gd name="connsiteY26" fmla="*/ 13335 h 280035"/>
              <a:gd name="connsiteX27" fmla="*/ 241935 w 666750"/>
              <a:gd name="connsiteY27" fmla="*/ 20955 h 280035"/>
              <a:gd name="connsiteX28" fmla="*/ 222885 w 666750"/>
              <a:gd name="connsiteY28" fmla="*/ 9525 h 280035"/>
              <a:gd name="connsiteX29" fmla="*/ 207645 w 666750"/>
              <a:gd name="connsiteY29" fmla="*/ 3810 h 280035"/>
              <a:gd name="connsiteX30" fmla="*/ 180975 w 666750"/>
              <a:gd name="connsiteY30" fmla="*/ 1905 h 280035"/>
              <a:gd name="connsiteX31" fmla="*/ 167640 w 666750"/>
              <a:gd name="connsiteY31" fmla="*/ 0 h 280035"/>
              <a:gd name="connsiteX32" fmla="*/ 102870 w 666750"/>
              <a:gd name="connsiteY32" fmla="*/ 1905 h 280035"/>
              <a:gd name="connsiteX33" fmla="*/ 97155 w 666750"/>
              <a:gd name="connsiteY33" fmla="*/ 11430 h 280035"/>
              <a:gd name="connsiteX34" fmla="*/ 85725 w 666750"/>
              <a:gd name="connsiteY34" fmla="*/ 20955 h 280035"/>
              <a:gd name="connsiteX35" fmla="*/ 83820 w 666750"/>
              <a:gd name="connsiteY35" fmla="*/ 93345 h 280035"/>
              <a:gd name="connsiteX36" fmla="*/ 87630 w 666750"/>
              <a:gd name="connsiteY36" fmla="*/ 104775 h 280035"/>
              <a:gd name="connsiteX37" fmla="*/ 78105 w 666750"/>
              <a:gd name="connsiteY37" fmla="*/ 135255 h 280035"/>
              <a:gd name="connsiteX38" fmla="*/ 72390 w 666750"/>
              <a:gd name="connsiteY38" fmla="*/ 140970 h 280035"/>
              <a:gd name="connsiteX39" fmla="*/ 68580 w 666750"/>
              <a:gd name="connsiteY39" fmla="*/ 146685 h 280035"/>
              <a:gd name="connsiteX40" fmla="*/ 62865 w 666750"/>
              <a:gd name="connsiteY40" fmla="*/ 192405 h 280035"/>
              <a:gd name="connsiteX41" fmla="*/ 59055 w 666750"/>
              <a:gd name="connsiteY41" fmla="*/ 203835 h 280035"/>
              <a:gd name="connsiteX42" fmla="*/ 47625 w 666750"/>
              <a:gd name="connsiteY42" fmla="*/ 211455 h 280035"/>
              <a:gd name="connsiteX43" fmla="*/ 43815 w 666750"/>
              <a:gd name="connsiteY43" fmla="*/ 217170 h 280035"/>
              <a:gd name="connsiteX44" fmla="*/ 34290 w 666750"/>
              <a:gd name="connsiteY44" fmla="*/ 224790 h 280035"/>
              <a:gd name="connsiteX45" fmla="*/ 32385 w 666750"/>
              <a:gd name="connsiteY45" fmla="*/ 241935 h 280035"/>
              <a:gd name="connsiteX46" fmla="*/ 30480 w 666750"/>
              <a:gd name="connsiteY46" fmla="*/ 251460 h 280035"/>
              <a:gd name="connsiteX47" fmla="*/ 24765 w 666750"/>
              <a:gd name="connsiteY47" fmla="*/ 255270 h 280035"/>
              <a:gd name="connsiteX48" fmla="*/ 11430 w 666750"/>
              <a:gd name="connsiteY48" fmla="*/ 268605 h 280035"/>
              <a:gd name="connsiteX49" fmla="*/ 5715 w 666750"/>
              <a:gd name="connsiteY49" fmla="*/ 274320 h 280035"/>
              <a:gd name="connsiteX50" fmla="*/ 0 w 666750"/>
              <a:gd name="connsiteY50" fmla="*/ 280035 h 280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666750" h="280035">
                <a:moveTo>
                  <a:pt x="666750" y="83820"/>
                </a:moveTo>
                <a:cubicBezTo>
                  <a:pt x="663575" y="85090"/>
                  <a:pt x="660427" y="86429"/>
                  <a:pt x="657225" y="87630"/>
                </a:cubicBezTo>
                <a:cubicBezTo>
                  <a:pt x="655345" y="88335"/>
                  <a:pt x="653053" y="88249"/>
                  <a:pt x="651510" y="89535"/>
                </a:cubicBezTo>
                <a:cubicBezTo>
                  <a:pt x="649071" y="91568"/>
                  <a:pt x="648335" y="95250"/>
                  <a:pt x="645795" y="97155"/>
                </a:cubicBezTo>
                <a:cubicBezTo>
                  <a:pt x="643059" y="99207"/>
                  <a:pt x="639514" y="99884"/>
                  <a:pt x="636270" y="100965"/>
                </a:cubicBezTo>
                <a:cubicBezTo>
                  <a:pt x="633786" y="101793"/>
                  <a:pt x="631176" y="102181"/>
                  <a:pt x="628650" y="102870"/>
                </a:cubicBezTo>
                <a:cubicBezTo>
                  <a:pt x="624190" y="104086"/>
                  <a:pt x="619760" y="105410"/>
                  <a:pt x="615315" y="106680"/>
                </a:cubicBezTo>
                <a:cubicBezTo>
                  <a:pt x="605155" y="106045"/>
                  <a:pt x="594964" y="105788"/>
                  <a:pt x="584835" y="104775"/>
                </a:cubicBezTo>
                <a:cubicBezTo>
                  <a:pt x="582230" y="104514"/>
                  <a:pt x="579621" y="103901"/>
                  <a:pt x="577215" y="102870"/>
                </a:cubicBezTo>
                <a:cubicBezTo>
                  <a:pt x="575111" y="101968"/>
                  <a:pt x="573548" y="100084"/>
                  <a:pt x="571500" y="99060"/>
                </a:cubicBezTo>
                <a:cubicBezTo>
                  <a:pt x="567175" y="96897"/>
                  <a:pt x="562490" y="95508"/>
                  <a:pt x="558165" y="93345"/>
                </a:cubicBezTo>
                <a:cubicBezTo>
                  <a:pt x="535338" y="81931"/>
                  <a:pt x="575885" y="98909"/>
                  <a:pt x="542925" y="85725"/>
                </a:cubicBezTo>
                <a:cubicBezTo>
                  <a:pt x="536575" y="86360"/>
                  <a:pt x="530182" y="86660"/>
                  <a:pt x="523875" y="87630"/>
                </a:cubicBezTo>
                <a:cubicBezTo>
                  <a:pt x="521890" y="87935"/>
                  <a:pt x="519703" y="88249"/>
                  <a:pt x="518160" y="89535"/>
                </a:cubicBezTo>
                <a:cubicBezTo>
                  <a:pt x="515721" y="91568"/>
                  <a:pt x="514690" y="94910"/>
                  <a:pt x="512445" y="97155"/>
                </a:cubicBezTo>
                <a:cubicBezTo>
                  <a:pt x="510200" y="99400"/>
                  <a:pt x="507365" y="100965"/>
                  <a:pt x="504825" y="102870"/>
                </a:cubicBezTo>
                <a:cubicBezTo>
                  <a:pt x="493395" y="102235"/>
                  <a:pt x="481760" y="103210"/>
                  <a:pt x="470535" y="100965"/>
                </a:cubicBezTo>
                <a:cubicBezTo>
                  <a:pt x="468290" y="100516"/>
                  <a:pt x="467606" y="97363"/>
                  <a:pt x="466725" y="95250"/>
                </a:cubicBezTo>
                <a:cubicBezTo>
                  <a:pt x="464408" y="89689"/>
                  <a:pt x="465765" y="81803"/>
                  <a:pt x="461010" y="78105"/>
                </a:cubicBezTo>
                <a:cubicBezTo>
                  <a:pt x="455295" y="73660"/>
                  <a:pt x="450734" y="67060"/>
                  <a:pt x="443865" y="64770"/>
                </a:cubicBezTo>
                <a:cubicBezTo>
                  <a:pt x="440055" y="63500"/>
                  <a:pt x="436142" y="62505"/>
                  <a:pt x="432435" y="60960"/>
                </a:cubicBezTo>
                <a:cubicBezTo>
                  <a:pt x="424815" y="57785"/>
                  <a:pt x="417670" y="53054"/>
                  <a:pt x="409575" y="51435"/>
                </a:cubicBezTo>
                <a:cubicBezTo>
                  <a:pt x="397483" y="49017"/>
                  <a:pt x="403191" y="50315"/>
                  <a:pt x="392430" y="47625"/>
                </a:cubicBezTo>
                <a:cubicBezTo>
                  <a:pt x="390525" y="45720"/>
                  <a:pt x="388209" y="44152"/>
                  <a:pt x="386715" y="41910"/>
                </a:cubicBezTo>
                <a:cubicBezTo>
                  <a:pt x="378055" y="28920"/>
                  <a:pt x="385113" y="32955"/>
                  <a:pt x="375285" y="24765"/>
                </a:cubicBezTo>
                <a:cubicBezTo>
                  <a:pt x="368744" y="19314"/>
                  <a:pt x="365672" y="19719"/>
                  <a:pt x="356235" y="17145"/>
                </a:cubicBezTo>
                <a:cubicBezTo>
                  <a:pt x="330330" y="10080"/>
                  <a:pt x="329213" y="14669"/>
                  <a:pt x="283845" y="13335"/>
                </a:cubicBezTo>
                <a:cubicBezTo>
                  <a:pt x="249462" y="28377"/>
                  <a:pt x="263284" y="31630"/>
                  <a:pt x="241935" y="20955"/>
                </a:cubicBezTo>
                <a:cubicBezTo>
                  <a:pt x="234833" y="10303"/>
                  <a:pt x="240937" y="17047"/>
                  <a:pt x="222885" y="9525"/>
                </a:cubicBezTo>
                <a:cubicBezTo>
                  <a:pt x="215322" y="6374"/>
                  <a:pt x="215809" y="4717"/>
                  <a:pt x="207645" y="3810"/>
                </a:cubicBezTo>
                <a:cubicBezTo>
                  <a:pt x="198787" y="2826"/>
                  <a:pt x="189848" y="2750"/>
                  <a:pt x="180975" y="1905"/>
                </a:cubicBezTo>
                <a:cubicBezTo>
                  <a:pt x="176505" y="1479"/>
                  <a:pt x="172085" y="635"/>
                  <a:pt x="167640" y="0"/>
                </a:cubicBezTo>
                <a:lnTo>
                  <a:pt x="102870" y="1905"/>
                </a:lnTo>
                <a:cubicBezTo>
                  <a:pt x="99215" y="2498"/>
                  <a:pt x="99377" y="8468"/>
                  <a:pt x="97155" y="11430"/>
                </a:cubicBezTo>
                <a:cubicBezTo>
                  <a:pt x="93488" y="16319"/>
                  <a:pt x="90565" y="17728"/>
                  <a:pt x="85725" y="20955"/>
                </a:cubicBezTo>
                <a:cubicBezTo>
                  <a:pt x="72608" y="47189"/>
                  <a:pt x="79151" y="31097"/>
                  <a:pt x="83820" y="93345"/>
                </a:cubicBezTo>
                <a:cubicBezTo>
                  <a:pt x="84120" y="97350"/>
                  <a:pt x="87630" y="104775"/>
                  <a:pt x="87630" y="104775"/>
                </a:cubicBezTo>
                <a:cubicBezTo>
                  <a:pt x="87007" y="107058"/>
                  <a:pt x="81774" y="129385"/>
                  <a:pt x="78105" y="135255"/>
                </a:cubicBezTo>
                <a:cubicBezTo>
                  <a:pt x="76677" y="137540"/>
                  <a:pt x="74115" y="138900"/>
                  <a:pt x="72390" y="140970"/>
                </a:cubicBezTo>
                <a:cubicBezTo>
                  <a:pt x="70924" y="142729"/>
                  <a:pt x="69850" y="144780"/>
                  <a:pt x="68580" y="146685"/>
                </a:cubicBezTo>
                <a:cubicBezTo>
                  <a:pt x="66452" y="184985"/>
                  <a:pt x="70295" y="170115"/>
                  <a:pt x="62865" y="192405"/>
                </a:cubicBezTo>
                <a:cubicBezTo>
                  <a:pt x="61595" y="196215"/>
                  <a:pt x="62397" y="201607"/>
                  <a:pt x="59055" y="203835"/>
                </a:cubicBezTo>
                <a:lnTo>
                  <a:pt x="47625" y="211455"/>
                </a:lnTo>
                <a:cubicBezTo>
                  <a:pt x="46355" y="213360"/>
                  <a:pt x="45434" y="215551"/>
                  <a:pt x="43815" y="217170"/>
                </a:cubicBezTo>
                <a:cubicBezTo>
                  <a:pt x="40940" y="220045"/>
                  <a:pt x="35994" y="221098"/>
                  <a:pt x="34290" y="224790"/>
                </a:cubicBezTo>
                <a:cubicBezTo>
                  <a:pt x="31880" y="230011"/>
                  <a:pt x="33198" y="236243"/>
                  <a:pt x="32385" y="241935"/>
                </a:cubicBezTo>
                <a:cubicBezTo>
                  <a:pt x="31927" y="245140"/>
                  <a:pt x="32086" y="248649"/>
                  <a:pt x="30480" y="251460"/>
                </a:cubicBezTo>
                <a:cubicBezTo>
                  <a:pt x="29344" y="253448"/>
                  <a:pt x="26467" y="253738"/>
                  <a:pt x="24765" y="255270"/>
                </a:cubicBezTo>
                <a:cubicBezTo>
                  <a:pt x="20093" y="259475"/>
                  <a:pt x="15875" y="264160"/>
                  <a:pt x="11430" y="268605"/>
                </a:cubicBezTo>
                <a:lnTo>
                  <a:pt x="5715" y="274320"/>
                </a:lnTo>
                <a:lnTo>
                  <a:pt x="0" y="280035"/>
                </a:lnTo>
              </a:path>
            </a:pathLst>
          </a:custGeom>
          <a:noFill/>
          <a:ln>
            <a:solidFill>
              <a:srgbClr val="007ABB"/>
            </a:solidFill>
            <a:prstDash val="sys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208" name="Группа 3207">
            <a:extLst>
              <a:ext uri="{FF2B5EF4-FFF2-40B4-BE49-F238E27FC236}">
                <a16:creationId xmlns="" xmlns:a16="http://schemas.microsoft.com/office/drawing/2014/main" id="{DDB6A9BA-053C-7968-CBB0-BCBB87D9E789}"/>
              </a:ext>
            </a:extLst>
          </p:cNvPr>
          <p:cNvGrpSpPr/>
          <p:nvPr/>
        </p:nvGrpSpPr>
        <p:grpSpPr>
          <a:xfrm>
            <a:off x="8171320" y="1277685"/>
            <a:ext cx="852115" cy="229740"/>
            <a:chOff x="12602511" y="2127586"/>
            <a:chExt cx="852115" cy="229740"/>
          </a:xfrm>
        </p:grpSpPr>
        <p:sp>
          <p:nvSpPr>
            <p:cNvPr id="3209" name="Скругленный прямоугольник 82">
              <a:extLst>
                <a:ext uri="{FF2B5EF4-FFF2-40B4-BE49-F238E27FC236}">
                  <a16:creationId xmlns="" xmlns:a16="http://schemas.microsoft.com/office/drawing/2014/main" id="{E30AC93D-AF4C-C7B8-E70D-C7C956DA4118}"/>
                </a:ext>
              </a:extLst>
            </p:cNvPr>
            <p:cNvSpPr/>
            <p:nvPr/>
          </p:nvSpPr>
          <p:spPr>
            <a:xfrm>
              <a:off x="12602511" y="2127586"/>
              <a:ext cx="747402" cy="229740"/>
            </a:xfrm>
            <a:prstGeom prst="roundRect">
              <a:avLst>
                <a:gd name="adj" fmla="val 50000"/>
              </a:avLst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0" rIns="0" bIns="0" rtlCol="0" anchor="ctr"/>
            <a:lstStyle/>
            <a:p>
              <a:pPr algn="ctr"/>
              <a:endParaRPr lang="x-none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210" name="Рисунок 3209" descr="Маркер со сплошной заливкой">
              <a:extLst>
                <a:ext uri="{FF2B5EF4-FFF2-40B4-BE49-F238E27FC236}">
                  <a16:creationId xmlns="" xmlns:a16="http://schemas.microsoft.com/office/drawing/2014/main" id="{FE7B4CE1-5344-7171-47B5-98A9C07CA409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12650745" y="2149916"/>
              <a:ext cx="180000" cy="180000"/>
            </a:xfrm>
            <a:prstGeom prst="rect">
              <a:avLst/>
            </a:prstGeom>
          </p:spPr>
        </p:pic>
        <p:sp>
          <p:nvSpPr>
            <p:cNvPr id="3211" name="TextBox 3210">
              <a:extLst>
                <a:ext uri="{FF2B5EF4-FFF2-40B4-BE49-F238E27FC236}">
                  <a16:creationId xmlns="" xmlns:a16="http://schemas.microsoft.com/office/drawing/2014/main" id="{041C99FB-3F65-7453-B5EB-ED6E23A2DE99}"/>
                </a:ext>
              </a:extLst>
            </p:cNvPr>
            <p:cNvSpPr txBox="1"/>
            <p:nvPr/>
          </p:nvSpPr>
          <p:spPr>
            <a:xfrm>
              <a:off x="12816865" y="2141155"/>
              <a:ext cx="637761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dirty="0">
                  <a:solidFill>
                    <a:schemeClr val="bg1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Заозерск</a:t>
              </a:r>
            </a:p>
          </p:txBody>
        </p:sp>
      </p:grpSp>
      <p:cxnSp>
        <p:nvCxnSpPr>
          <p:cNvPr id="3213" name="Прямая соединительная линия 3212">
            <a:extLst>
              <a:ext uri="{FF2B5EF4-FFF2-40B4-BE49-F238E27FC236}">
                <a16:creationId xmlns="" xmlns:a16="http://schemas.microsoft.com/office/drawing/2014/main" id="{A23A2352-D1C0-FFD1-0A58-66C44357B6EA}"/>
              </a:ext>
            </a:extLst>
          </p:cNvPr>
          <p:cNvCxnSpPr/>
          <p:nvPr/>
        </p:nvCxnSpPr>
        <p:spPr>
          <a:xfrm>
            <a:off x="7108004" y="5753438"/>
            <a:ext cx="412526" cy="0"/>
          </a:xfrm>
          <a:prstGeom prst="line">
            <a:avLst/>
          </a:prstGeom>
          <a:ln w="22225">
            <a:solidFill>
              <a:srgbClr val="007AB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14" name="TextBox 3213">
            <a:extLst>
              <a:ext uri="{FF2B5EF4-FFF2-40B4-BE49-F238E27FC236}">
                <a16:creationId xmlns="" xmlns:a16="http://schemas.microsoft.com/office/drawing/2014/main" id="{25000194-EA07-ECC0-34C9-AD7A41CFDDBF}"/>
              </a:ext>
            </a:extLst>
          </p:cNvPr>
          <p:cNvSpPr txBox="1"/>
          <p:nvPr/>
        </p:nvSpPr>
        <p:spPr>
          <a:xfrm>
            <a:off x="7585948" y="5661105"/>
            <a:ext cx="61085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Р-21 «Кола»</a:t>
            </a:r>
          </a:p>
        </p:txBody>
      </p:sp>
      <p:cxnSp>
        <p:nvCxnSpPr>
          <p:cNvPr id="3215" name="Прямая соединительная линия 3214">
            <a:extLst>
              <a:ext uri="{FF2B5EF4-FFF2-40B4-BE49-F238E27FC236}">
                <a16:creationId xmlns="" xmlns:a16="http://schemas.microsoft.com/office/drawing/2014/main" id="{37149E59-85EC-64C0-51F6-02C76BE6E3B5}"/>
              </a:ext>
            </a:extLst>
          </p:cNvPr>
          <p:cNvCxnSpPr/>
          <p:nvPr/>
        </p:nvCxnSpPr>
        <p:spPr>
          <a:xfrm>
            <a:off x="8610470" y="5761193"/>
            <a:ext cx="412526" cy="0"/>
          </a:xfrm>
          <a:prstGeom prst="line">
            <a:avLst/>
          </a:prstGeom>
          <a:ln w="22225">
            <a:solidFill>
              <a:srgbClr val="007ABB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16" name="TextBox 3215">
            <a:extLst>
              <a:ext uri="{FF2B5EF4-FFF2-40B4-BE49-F238E27FC236}">
                <a16:creationId xmlns="" xmlns:a16="http://schemas.microsoft.com/office/drawing/2014/main" id="{26023832-CE55-0341-5692-157B5A67CB55}"/>
              </a:ext>
            </a:extLst>
          </p:cNvPr>
          <p:cNvSpPr txBox="1"/>
          <p:nvPr/>
        </p:nvSpPr>
        <p:spPr>
          <a:xfrm>
            <a:off x="9088414" y="5668860"/>
            <a:ext cx="184680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Железная дорога</a:t>
            </a:r>
          </a:p>
        </p:txBody>
      </p:sp>
      <p:cxnSp>
        <p:nvCxnSpPr>
          <p:cNvPr id="3217" name="Прямая соединительная линия 3216">
            <a:extLst>
              <a:ext uri="{FF2B5EF4-FFF2-40B4-BE49-F238E27FC236}">
                <a16:creationId xmlns="" xmlns:a16="http://schemas.microsoft.com/office/drawing/2014/main" id="{A82A67A9-EB3B-C5A5-765C-9B08E000A9E7}"/>
              </a:ext>
            </a:extLst>
          </p:cNvPr>
          <p:cNvCxnSpPr/>
          <p:nvPr/>
        </p:nvCxnSpPr>
        <p:spPr>
          <a:xfrm>
            <a:off x="7108004" y="5991017"/>
            <a:ext cx="412526" cy="0"/>
          </a:xfrm>
          <a:prstGeom prst="line">
            <a:avLst/>
          </a:prstGeom>
          <a:ln w="22225">
            <a:solidFill>
              <a:srgbClr val="007ABB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18" name="TextBox 3217">
            <a:extLst>
              <a:ext uri="{FF2B5EF4-FFF2-40B4-BE49-F238E27FC236}">
                <a16:creationId xmlns="" xmlns:a16="http://schemas.microsoft.com/office/drawing/2014/main" id="{5BAA8687-18D6-7FA3-8B9F-1FE46BA326D3}"/>
              </a:ext>
            </a:extLst>
          </p:cNvPr>
          <p:cNvSpPr txBox="1"/>
          <p:nvPr/>
        </p:nvSpPr>
        <p:spPr>
          <a:xfrm>
            <a:off x="7585948" y="5898684"/>
            <a:ext cx="88172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47К-080</a:t>
            </a:r>
          </a:p>
        </p:txBody>
      </p:sp>
      <p:sp>
        <p:nvSpPr>
          <p:cNvPr id="3221" name="Полилиния: фигура 3220">
            <a:extLst>
              <a:ext uri="{FF2B5EF4-FFF2-40B4-BE49-F238E27FC236}">
                <a16:creationId xmlns="" xmlns:a16="http://schemas.microsoft.com/office/drawing/2014/main" id="{CEEB4191-398A-A9C9-62AA-9A5C9EC7ADB5}"/>
              </a:ext>
            </a:extLst>
          </p:cNvPr>
          <p:cNvSpPr/>
          <p:nvPr/>
        </p:nvSpPr>
        <p:spPr>
          <a:xfrm>
            <a:off x="8397234" y="3843020"/>
            <a:ext cx="1460506" cy="1389380"/>
          </a:xfrm>
          <a:custGeom>
            <a:avLst/>
            <a:gdLst>
              <a:gd name="connsiteX0" fmla="*/ 1407166 w 1460506"/>
              <a:gd name="connsiteY0" fmla="*/ 1389380 h 1389380"/>
              <a:gd name="connsiteX1" fmla="*/ 1432566 w 1460506"/>
              <a:gd name="connsiteY1" fmla="*/ 1366520 h 1389380"/>
              <a:gd name="connsiteX2" fmla="*/ 1435106 w 1460506"/>
              <a:gd name="connsiteY2" fmla="*/ 1358900 h 1389380"/>
              <a:gd name="connsiteX3" fmla="*/ 1445266 w 1460506"/>
              <a:gd name="connsiteY3" fmla="*/ 1348740 h 1389380"/>
              <a:gd name="connsiteX4" fmla="*/ 1455426 w 1460506"/>
              <a:gd name="connsiteY4" fmla="*/ 1330960 h 1389380"/>
              <a:gd name="connsiteX5" fmla="*/ 1460506 w 1460506"/>
              <a:gd name="connsiteY5" fmla="*/ 1320800 h 1389380"/>
              <a:gd name="connsiteX6" fmla="*/ 1457966 w 1460506"/>
              <a:gd name="connsiteY6" fmla="*/ 1209040 h 1389380"/>
              <a:gd name="connsiteX7" fmla="*/ 1447806 w 1460506"/>
              <a:gd name="connsiteY7" fmla="*/ 1191260 h 1389380"/>
              <a:gd name="connsiteX8" fmla="*/ 1437646 w 1460506"/>
              <a:gd name="connsiteY8" fmla="*/ 1173480 h 1389380"/>
              <a:gd name="connsiteX9" fmla="*/ 1432566 w 1460506"/>
              <a:gd name="connsiteY9" fmla="*/ 1165860 h 1389380"/>
              <a:gd name="connsiteX10" fmla="*/ 1427486 w 1460506"/>
              <a:gd name="connsiteY10" fmla="*/ 1155700 h 1389380"/>
              <a:gd name="connsiteX11" fmla="*/ 1419866 w 1460506"/>
              <a:gd name="connsiteY11" fmla="*/ 1145540 h 1389380"/>
              <a:gd name="connsiteX12" fmla="*/ 1414786 w 1460506"/>
              <a:gd name="connsiteY12" fmla="*/ 1137920 h 1389380"/>
              <a:gd name="connsiteX13" fmla="*/ 1404626 w 1460506"/>
              <a:gd name="connsiteY13" fmla="*/ 1120140 h 1389380"/>
              <a:gd name="connsiteX14" fmla="*/ 1402086 w 1460506"/>
              <a:gd name="connsiteY14" fmla="*/ 1112520 h 1389380"/>
              <a:gd name="connsiteX15" fmla="*/ 1391926 w 1460506"/>
              <a:gd name="connsiteY15" fmla="*/ 1092200 h 1389380"/>
              <a:gd name="connsiteX16" fmla="*/ 1384306 w 1460506"/>
              <a:gd name="connsiteY16" fmla="*/ 1076960 h 1389380"/>
              <a:gd name="connsiteX17" fmla="*/ 1379226 w 1460506"/>
              <a:gd name="connsiteY17" fmla="*/ 1064260 h 1389380"/>
              <a:gd name="connsiteX18" fmla="*/ 1371606 w 1460506"/>
              <a:gd name="connsiteY18" fmla="*/ 1056640 h 1389380"/>
              <a:gd name="connsiteX19" fmla="*/ 1363986 w 1460506"/>
              <a:gd name="connsiteY19" fmla="*/ 1043940 h 1389380"/>
              <a:gd name="connsiteX20" fmla="*/ 1361446 w 1460506"/>
              <a:gd name="connsiteY20" fmla="*/ 1033780 h 1389380"/>
              <a:gd name="connsiteX21" fmla="*/ 1346206 w 1460506"/>
              <a:gd name="connsiteY21" fmla="*/ 1016000 h 1389380"/>
              <a:gd name="connsiteX22" fmla="*/ 1338586 w 1460506"/>
              <a:gd name="connsiteY22" fmla="*/ 998220 h 1389380"/>
              <a:gd name="connsiteX23" fmla="*/ 1348746 w 1460506"/>
              <a:gd name="connsiteY23" fmla="*/ 934720 h 1389380"/>
              <a:gd name="connsiteX24" fmla="*/ 1351286 w 1460506"/>
              <a:gd name="connsiteY24" fmla="*/ 911860 h 1389380"/>
              <a:gd name="connsiteX25" fmla="*/ 1353826 w 1460506"/>
              <a:gd name="connsiteY25" fmla="*/ 904240 h 1389380"/>
              <a:gd name="connsiteX26" fmla="*/ 1343666 w 1460506"/>
              <a:gd name="connsiteY26" fmla="*/ 850900 h 1389380"/>
              <a:gd name="connsiteX27" fmla="*/ 1333506 w 1460506"/>
              <a:gd name="connsiteY27" fmla="*/ 848360 h 1389380"/>
              <a:gd name="connsiteX28" fmla="*/ 1325886 w 1460506"/>
              <a:gd name="connsiteY28" fmla="*/ 838200 h 1389380"/>
              <a:gd name="connsiteX29" fmla="*/ 1320806 w 1460506"/>
              <a:gd name="connsiteY29" fmla="*/ 822960 h 1389380"/>
              <a:gd name="connsiteX30" fmla="*/ 1315726 w 1460506"/>
              <a:gd name="connsiteY30" fmla="*/ 815340 h 1389380"/>
              <a:gd name="connsiteX31" fmla="*/ 1313186 w 1460506"/>
              <a:gd name="connsiteY31" fmla="*/ 807720 h 1389380"/>
              <a:gd name="connsiteX32" fmla="*/ 1305566 w 1460506"/>
              <a:gd name="connsiteY32" fmla="*/ 802640 h 1389380"/>
              <a:gd name="connsiteX33" fmla="*/ 1285246 w 1460506"/>
              <a:gd name="connsiteY33" fmla="*/ 789940 h 1389380"/>
              <a:gd name="connsiteX34" fmla="*/ 1277626 w 1460506"/>
              <a:gd name="connsiteY34" fmla="*/ 782320 h 1389380"/>
              <a:gd name="connsiteX35" fmla="*/ 1270006 w 1460506"/>
              <a:gd name="connsiteY35" fmla="*/ 777240 h 1389380"/>
              <a:gd name="connsiteX36" fmla="*/ 1264926 w 1460506"/>
              <a:gd name="connsiteY36" fmla="*/ 769620 h 1389380"/>
              <a:gd name="connsiteX37" fmla="*/ 1257306 w 1460506"/>
              <a:gd name="connsiteY37" fmla="*/ 764540 h 1389380"/>
              <a:gd name="connsiteX38" fmla="*/ 1252226 w 1460506"/>
              <a:gd name="connsiteY38" fmla="*/ 751840 h 1389380"/>
              <a:gd name="connsiteX39" fmla="*/ 1249686 w 1460506"/>
              <a:gd name="connsiteY39" fmla="*/ 690880 h 1389380"/>
              <a:gd name="connsiteX40" fmla="*/ 1247146 w 1460506"/>
              <a:gd name="connsiteY40" fmla="*/ 678180 h 1389380"/>
              <a:gd name="connsiteX41" fmla="*/ 1244606 w 1460506"/>
              <a:gd name="connsiteY41" fmla="*/ 662940 h 1389380"/>
              <a:gd name="connsiteX42" fmla="*/ 1236986 w 1460506"/>
              <a:gd name="connsiteY42" fmla="*/ 642620 h 1389380"/>
              <a:gd name="connsiteX43" fmla="*/ 1229366 w 1460506"/>
              <a:gd name="connsiteY43" fmla="*/ 637540 h 1389380"/>
              <a:gd name="connsiteX44" fmla="*/ 1201426 w 1460506"/>
              <a:gd name="connsiteY44" fmla="*/ 652780 h 1389380"/>
              <a:gd name="connsiteX45" fmla="*/ 1193806 w 1460506"/>
              <a:gd name="connsiteY45" fmla="*/ 662940 h 1389380"/>
              <a:gd name="connsiteX46" fmla="*/ 1183646 w 1460506"/>
              <a:gd name="connsiteY46" fmla="*/ 678180 h 1389380"/>
              <a:gd name="connsiteX47" fmla="*/ 1148086 w 1460506"/>
              <a:gd name="connsiteY47" fmla="*/ 703580 h 1389380"/>
              <a:gd name="connsiteX48" fmla="*/ 1137926 w 1460506"/>
              <a:gd name="connsiteY48" fmla="*/ 711200 h 1389380"/>
              <a:gd name="connsiteX49" fmla="*/ 1127766 w 1460506"/>
              <a:gd name="connsiteY49" fmla="*/ 716280 h 1389380"/>
              <a:gd name="connsiteX50" fmla="*/ 1112526 w 1460506"/>
              <a:gd name="connsiteY50" fmla="*/ 726440 h 1389380"/>
              <a:gd name="connsiteX51" fmla="*/ 1104906 w 1460506"/>
              <a:gd name="connsiteY51" fmla="*/ 736600 h 1389380"/>
              <a:gd name="connsiteX52" fmla="*/ 1094746 w 1460506"/>
              <a:gd name="connsiteY52" fmla="*/ 744220 h 1389380"/>
              <a:gd name="connsiteX53" fmla="*/ 1076966 w 1460506"/>
              <a:gd name="connsiteY53" fmla="*/ 764540 h 1389380"/>
              <a:gd name="connsiteX54" fmla="*/ 1071886 w 1460506"/>
              <a:gd name="connsiteY54" fmla="*/ 777240 h 1389380"/>
              <a:gd name="connsiteX55" fmla="*/ 1066806 w 1460506"/>
              <a:gd name="connsiteY55" fmla="*/ 784860 h 1389380"/>
              <a:gd name="connsiteX56" fmla="*/ 1061726 w 1460506"/>
              <a:gd name="connsiteY56" fmla="*/ 795020 h 1389380"/>
              <a:gd name="connsiteX57" fmla="*/ 1059186 w 1460506"/>
              <a:gd name="connsiteY57" fmla="*/ 802640 h 1389380"/>
              <a:gd name="connsiteX58" fmla="*/ 1043946 w 1460506"/>
              <a:gd name="connsiteY58" fmla="*/ 825500 h 1389380"/>
              <a:gd name="connsiteX59" fmla="*/ 1010926 w 1460506"/>
              <a:gd name="connsiteY59" fmla="*/ 863600 h 1389380"/>
              <a:gd name="connsiteX60" fmla="*/ 980446 w 1460506"/>
              <a:gd name="connsiteY60" fmla="*/ 881380 h 1389380"/>
              <a:gd name="connsiteX61" fmla="*/ 955046 w 1460506"/>
              <a:gd name="connsiteY61" fmla="*/ 886460 h 1389380"/>
              <a:gd name="connsiteX62" fmla="*/ 939806 w 1460506"/>
              <a:gd name="connsiteY62" fmla="*/ 891540 h 1389380"/>
              <a:gd name="connsiteX63" fmla="*/ 929646 w 1460506"/>
              <a:gd name="connsiteY63" fmla="*/ 899160 h 1389380"/>
              <a:gd name="connsiteX64" fmla="*/ 916946 w 1460506"/>
              <a:gd name="connsiteY64" fmla="*/ 904240 h 1389380"/>
              <a:gd name="connsiteX65" fmla="*/ 906786 w 1460506"/>
              <a:gd name="connsiteY65" fmla="*/ 909320 h 1389380"/>
              <a:gd name="connsiteX66" fmla="*/ 855986 w 1460506"/>
              <a:gd name="connsiteY66" fmla="*/ 904240 h 1389380"/>
              <a:gd name="connsiteX67" fmla="*/ 843286 w 1460506"/>
              <a:gd name="connsiteY67" fmla="*/ 896620 h 1389380"/>
              <a:gd name="connsiteX68" fmla="*/ 810266 w 1460506"/>
              <a:gd name="connsiteY68" fmla="*/ 878840 h 1389380"/>
              <a:gd name="connsiteX69" fmla="*/ 787406 w 1460506"/>
              <a:gd name="connsiteY69" fmla="*/ 866140 h 1389380"/>
              <a:gd name="connsiteX70" fmla="*/ 764546 w 1460506"/>
              <a:gd name="connsiteY70" fmla="*/ 855980 h 1389380"/>
              <a:gd name="connsiteX71" fmla="*/ 762006 w 1460506"/>
              <a:gd name="connsiteY71" fmla="*/ 848360 h 1389380"/>
              <a:gd name="connsiteX72" fmla="*/ 754386 w 1460506"/>
              <a:gd name="connsiteY72" fmla="*/ 845820 h 1389380"/>
              <a:gd name="connsiteX73" fmla="*/ 744226 w 1460506"/>
              <a:gd name="connsiteY73" fmla="*/ 840740 h 1389380"/>
              <a:gd name="connsiteX74" fmla="*/ 731526 w 1460506"/>
              <a:gd name="connsiteY74" fmla="*/ 835660 h 1389380"/>
              <a:gd name="connsiteX75" fmla="*/ 698506 w 1460506"/>
              <a:gd name="connsiteY75" fmla="*/ 815340 h 1389380"/>
              <a:gd name="connsiteX76" fmla="*/ 685806 w 1460506"/>
              <a:gd name="connsiteY76" fmla="*/ 812800 h 1389380"/>
              <a:gd name="connsiteX77" fmla="*/ 673106 w 1460506"/>
              <a:gd name="connsiteY77" fmla="*/ 805180 h 1389380"/>
              <a:gd name="connsiteX78" fmla="*/ 660406 w 1460506"/>
              <a:gd name="connsiteY78" fmla="*/ 802640 h 1389380"/>
              <a:gd name="connsiteX79" fmla="*/ 591826 w 1460506"/>
              <a:gd name="connsiteY79" fmla="*/ 805180 h 1389380"/>
              <a:gd name="connsiteX80" fmla="*/ 520706 w 1460506"/>
              <a:gd name="connsiteY80" fmla="*/ 805180 h 1389380"/>
              <a:gd name="connsiteX81" fmla="*/ 497846 w 1460506"/>
              <a:gd name="connsiteY81" fmla="*/ 800100 h 1389380"/>
              <a:gd name="connsiteX82" fmla="*/ 464826 w 1460506"/>
              <a:gd name="connsiteY82" fmla="*/ 777240 h 1389380"/>
              <a:gd name="connsiteX83" fmla="*/ 452126 w 1460506"/>
              <a:gd name="connsiteY83" fmla="*/ 769620 h 1389380"/>
              <a:gd name="connsiteX84" fmla="*/ 431806 w 1460506"/>
              <a:gd name="connsiteY84" fmla="*/ 749300 h 1389380"/>
              <a:gd name="connsiteX85" fmla="*/ 424186 w 1460506"/>
              <a:gd name="connsiteY85" fmla="*/ 741680 h 1389380"/>
              <a:gd name="connsiteX86" fmla="*/ 416566 w 1460506"/>
              <a:gd name="connsiteY86" fmla="*/ 731520 h 1389380"/>
              <a:gd name="connsiteX87" fmla="*/ 406406 w 1460506"/>
              <a:gd name="connsiteY87" fmla="*/ 723900 h 1389380"/>
              <a:gd name="connsiteX88" fmla="*/ 403866 w 1460506"/>
              <a:gd name="connsiteY88" fmla="*/ 716280 h 1389380"/>
              <a:gd name="connsiteX89" fmla="*/ 396246 w 1460506"/>
              <a:gd name="connsiteY89" fmla="*/ 706120 h 1389380"/>
              <a:gd name="connsiteX90" fmla="*/ 393706 w 1460506"/>
              <a:gd name="connsiteY90" fmla="*/ 693420 h 1389380"/>
              <a:gd name="connsiteX91" fmla="*/ 388626 w 1460506"/>
              <a:gd name="connsiteY91" fmla="*/ 660400 h 1389380"/>
              <a:gd name="connsiteX92" fmla="*/ 381006 w 1460506"/>
              <a:gd name="connsiteY92" fmla="*/ 647700 h 1389380"/>
              <a:gd name="connsiteX93" fmla="*/ 368306 w 1460506"/>
              <a:gd name="connsiteY93" fmla="*/ 629920 h 1389380"/>
              <a:gd name="connsiteX94" fmla="*/ 365766 w 1460506"/>
              <a:gd name="connsiteY94" fmla="*/ 619760 h 1389380"/>
              <a:gd name="connsiteX95" fmla="*/ 358146 w 1460506"/>
              <a:gd name="connsiteY95" fmla="*/ 609600 h 1389380"/>
              <a:gd name="connsiteX96" fmla="*/ 353066 w 1460506"/>
              <a:gd name="connsiteY96" fmla="*/ 601980 h 1389380"/>
              <a:gd name="connsiteX97" fmla="*/ 345446 w 1460506"/>
              <a:gd name="connsiteY97" fmla="*/ 579120 h 1389380"/>
              <a:gd name="connsiteX98" fmla="*/ 337826 w 1460506"/>
              <a:gd name="connsiteY98" fmla="*/ 563880 h 1389380"/>
              <a:gd name="connsiteX99" fmla="*/ 327666 w 1460506"/>
              <a:gd name="connsiteY99" fmla="*/ 541020 h 1389380"/>
              <a:gd name="connsiteX100" fmla="*/ 322586 w 1460506"/>
              <a:gd name="connsiteY100" fmla="*/ 513080 h 1389380"/>
              <a:gd name="connsiteX101" fmla="*/ 320046 w 1460506"/>
              <a:gd name="connsiteY101" fmla="*/ 505460 h 1389380"/>
              <a:gd name="connsiteX102" fmla="*/ 317506 w 1460506"/>
              <a:gd name="connsiteY102" fmla="*/ 482600 h 1389380"/>
              <a:gd name="connsiteX103" fmla="*/ 314966 w 1460506"/>
              <a:gd name="connsiteY103" fmla="*/ 424180 h 1389380"/>
              <a:gd name="connsiteX104" fmla="*/ 312426 w 1460506"/>
              <a:gd name="connsiteY104" fmla="*/ 416560 h 1389380"/>
              <a:gd name="connsiteX105" fmla="*/ 289566 w 1460506"/>
              <a:gd name="connsiteY105" fmla="*/ 401320 h 1389380"/>
              <a:gd name="connsiteX106" fmla="*/ 281946 w 1460506"/>
              <a:gd name="connsiteY106" fmla="*/ 393700 h 1389380"/>
              <a:gd name="connsiteX107" fmla="*/ 259086 w 1460506"/>
              <a:gd name="connsiteY107" fmla="*/ 373380 h 1389380"/>
              <a:gd name="connsiteX108" fmla="*/ 254006 w 1460506"/>
              <a:gd name="connsiteY108" fmla="*/ 365760 h 1389380"/>
              <a:gd name="connsiteX109" fmla="*/ 246386 w 1460506"/>
              <a:gd name="connsiteY109" fmla="*/ 355600 h 1389380"/>
              <a:gd name="connsiteX110" fmla="*/ 236226 w 1460506"/>
              <a:gd name="connsiteY110" fmla="*/ 335280 h 1389380"/>
              <a:gd name="connsiteX111" fmla="*/ 226066 w 1460506"/>
              <a:gd name="connsiteY111" fmla="*/ 314960 h 1389380"/>
              <a:gd name="connsiteX112" fmla="*/ 223526 w 1460506"/>
              <a:gd name="connsiteY112" fmla="*/ 302260 h 1389380"/>
              <a:gd name="connsiteX113" fmla="*/ 200666 w 1460506"/>
              <a:gd name="connsiteY113" fmla="*/ 266700 h 1389380"/>
              <a:gd name="connsiteX114" fmla="*/ 187966 w 1460506"/>
              <a:gd name="connsiteY114" fmla="*/ 259080 h 1389380"/>
              <a:gd name="connsiteX115" fmla="*/ 177806 w 1460506"/>
              <a:gd name="connsiteY115" fmla="*/ 243840 h 1389380"/>
              <a:gd name="connsiteX116" fmla="*/ 170186 w 1460506"/>
              <a:gd name="connsiteY116" fmla="*/ 241300 h 1389380"/>
              <a:gd name="connsiteX117" fmla="*/ 165106 w 1460506"/>
              <a:gd name="connsiteY117" fmla="*/ 233680 h 1389380"/>
              <a:gd name="connsiteX118" fmla="*/ 147326 w 1460506"/>
              <a:gd name="connsiteY118" fmla="*/ 210820 h 1389380"/>
              <a:gd name="connsiteX119" fmla="*/ 129546 w 1460506"/>
              <a:gd name="connsiteY119" fmla="*/ 185420 h 1389380"/>
              <a:gd name="connsiteX120" fmla="*/ 106686 w 1460506"/>
              <a:gd name="connsiteY120" fmla="*/ 154940 h 1389380"/>
              <a:gd name="connsiteX121" fmla="*/ 86366 w 1460506"/>
              <a:gd name="connsiteY121" fmla="*/ 134620 h 1389380"/>
              <a:gd name="connsiteX122" fmla="*/ 76206 w 1460506"/>
              <a:gd name="connsiteY122" fmla="*/ 119380 h 1389380"/>
              <a:gd name="connsiteX123" fmla="*/ 60966 w 1460506"/>
              <a:gd name="connsiteY123" fmla="*/ 104140 h 1389380"/>
              <a:gd name="connsiteX124" fmla="*/ 45726 w 1460506"/>
              <a:gd name="connsiteY124" fmla="*/ 81280 h 1389380"/>
              <a:gd name="connsiteX125" fmla="*/ 27946 w 1460506"/>
              <a:gd name="connsiteY125" fmla="*/ 58420 h 1389380"/>
              <a:gd name="connsiteX126" fmla="*/ 22866 w 1460506"/>
              <a:gd name="connsiteY126" fmla="*/ 50800 h 1389380"/>
              <a:gd name="connsiteX127" fmla="*/ 20326 w 1460506"/>
              <a:gd name="connsiteY127" fmla="*/ 43180 h 1389380"/>
              <a:gd name="connsiteX128" fmla="*/ 15246 w 1460506"/>
              <a:gd name="connsiteY128" fmla="*/ 25400 h 1389380"/>
              <a:gd name="connsiteX129" fmla="*/ 7626 w 1460506"/>
              <a:gd name="connsiteY129" fmla="*/ 12700 h 1389380"/>
              <a:gd name="connsiteX130" fmla="*/ 6 w 1460506"/>
              <a:gd name="connsiteY130" fmla="*/ 0 h 1389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</a:cxnLst>
            <a:rect l="l" t="t" r="r" b="b"/>
            <a:pathLst>
              <a:path w="1460506" h="1389380">
                <a:moveTo>
                  <a:pt x="1407166" y="1389380"/>
                </a:moveTo>
                <a:cubicBezTo>
                  <a:pt x="1415184" y="1382966"/>
                  <a:pt x="1426366" y="1374787"/>
                  <a:pt x="1432566" y="1366520"/>
                </a:cubicBezTo>
                <a:cubicBezTo>
                  <a:pt x="1434172" y="1364378"/>
                  <a:pt x="1433550" y="1361079"/>
                  <a:pt x="1435106" y="1358900"/>
                </a:cubicBezTo>
                <a:cubicBezTo>
                  <a:pt x="1437890" y="1355003"/>
                  <a:pt x="1441879" y="1352127"/>
                  <a:pt x="1445266" y="1348740"/>
                </a:cubicBezTo>
                <a:cubicBezTo>
                  <a:pt x="1450256" y="1333769"/>
                  <a:pt x="1444442" y="1348534"/>
                  <a:pt x="1455426" y="1330960"/>
                </a:cubicBezTo>
                <a:cubicBezTo>
                  <a:pt x="1457433" y="1327749"/>
                  <a:pt x="1458813" y="1324187"/>
                  <a:pt x="1460506" y="1320800"/>
                </a:cubicBezTo>
                <a:cubicBezTo>
                  <a:pt x="1459659" y="1283547"/>
                  <a:pt x="1459550" y="1246269"/>
                  <a:pt x="1457966" y="1209040"/>
                </a:cubicBezTo>
                <a:cubicBezTo>
                  <a:pt x="1457650" y="1201613"/>
                  <a:pt x="1451399" y="1196907"/>
                  <a:pt x="1447806" y="1191260"/>
                </a:cubicBezTo>
                <a:cubicBezTo>
                  <a:pt x="1444141" y="1185501"/>
                  <a:pt x="1441158" y="1179333"/>
                  <a:pt x="1437646" y="1173480"/>
                </a:cubicBezTo>
                <a:cubicBezTo>
                  <a:pt x="1436075" y="1170862"/>
                  <a:pt x="1434081" y="1168510"/>
                  <a:pt x="1432566" y="1165860"/>
                </a:cubicBezTo>
                <a:cubicBezTo>
                  <a:pt x="1430687" y="1162572"/>
                  <a:pt x="1429493" y="1158911"/>
                  <a:pt x="1427486" y="1155700"/>
                </a:cubicBezTo>
                <a:cubicBezTo>
                  <a:pt x="1425242" y="1152110"/>
                  <a:pt x="1422327" y="1148985"/>
                  <a:pt x="1419866" y="1145540"/>
                </a:cubicBezTo>
                <a:cubicBezTo>
                  <a:pt x="1418092" y="1143056"/>
                  <a:pt x="1416479" y="1140460"/>
                  <a:pt x="1414786" y="1137920"/>
                </a:cubicBezTo>
                <a:cubicBezTo>
                  <a:pt x="1409414" y="1116432"/>
                  <a:pt x="1416732" y="1138299"/>
                  <a:pt x="1404626" y="1120140"/>
                </a:cubicBezTo>
                <a:cubicBezTo>
                  <a:pt x="1403141" y="1117912"/>
                  <a:pt x="1403194" y="1114957"/>
                  <a:pt x="1402086" y="1112520"/>
                </a:cubicBezTo>
                <a:cubicBezTo>
                  <a:pt x="1398952" y="1105626"/>
                  <a:pt x="1395313" y="1098973"/>
                  <a:pt x="1391926" y="1092200"/>
                </a:cubicBezTo>
                <a:cubicBezTo>
                  <a:pt x="1389386" y="1087120"/>
                  <a:pt x="1386415" y="1082233"/>
                  <a:pt x="1384306" y="1076960"/>
                </a:cubicBezTo>
                <a:cubicBezTo>
                  <a:pt x="1382613" y="1072727"/>
                  <a:pt x="1381642" y="1068126"/>
                  <a:pt x="1379226" y="1064260"/>
                </a:cubicBezTo>
                <a:cubicBezTo>
                  <a:pt x="1377322" y="1061214"/>
                  <a:pt x="1373761" y="1059514"/>
                  <a:pt x="1371606" y="1056640"/>
                </a:cubicBezTo>
                <a:cubicBezTo>
                  <a:pt x="1368644" y="1052691"/>
                  <a:pt x="1366526" y="1048173"/>
                  <a:pt x="1363986" y="1043940"/>
                </a:cubicBezTo>
                <a:cubicBezTo>
                  <a:pt x="1363139" y="1040553"/>
                  <a:pt x="1362821" y="1036989"/>
                  <a:pt x="1361446" y="1033780"/>
                </a:cubicBezTo>
                <a:cubicBezTo>
                  <a:pt x="1358545" y="1027010"/>
                  <a:pt x="1350938" y="1020732"/>
                  <a:pt x="1346206" y="1016000"/>
                </a:cubicBezTo>
                <a:cubicBezTo>
                  <a:pt x="1343666" y="1010073"/>
                  <a:pt x="1339062" y="1004650"/>
                  <a:pt x="1338586" y="998220"/>
                </a:cubicBezTo>
                <a:cubicBezTo>
                  <a:pt x="1335218" y="952747"/>
                  <a:pt x="1334195" y="958971"/>
                  <a:pt x="1348746" y="934720"/>
                </a:cubicBezTo>
                <a:cubicBezTo>
                  <a:pt x="1349593" y="927100"/>
                  <a:pt x="1350026" y="919423"/>
                  <a:pt x="1351286" y="911860"/>
                </a:cubicBezTo>
                <a:cubicBezTo>
                  <a:pt x="1351726" y="909219"/>
                  <a:pt x="1353826" y="906917"/>
                  <a:pt x="1353826" y="904240"/>
                </a:cubicBezTo>
                <a:cubicBezTo>
                  <a:pt x="1353826" y="890030"/>
                  <a:pt x="1361434" y="861053"/>
                  <a:pt x="1343666" y="850900"/>
                </a:cubicBezTo>
                <a:cubicBezTo>
                  <a:pt x="1340635" y="849168"/>
                  <a:pt x="1336893" y="849207"/>
                  <a:pt x="1333506" y="848360"/>
                </a:cubicBezTo>
                <a:cubicBezTo>
                  <a:pt x="1330966" y="844973"/>
                  <a:pt x="1327779" y="841986"/>
                  <a:pt x="1325886" y="838200"/>
                </a:cubicBezTo>
                <a:cubicBezTo>
                  <a:pt x="1323491" y="833411"/>
                  <a:pt x="1323776" y="827415"/>
                  <a:pt x="1320806" y="822960"/>
                </a:cubicBezTo>
                <a:cubicBezTo>
                  <a:pt x="1319113" y="820420"/>
                  <a:pt x="1317091" y="818070"/>
                  <a:pt x="1315726" y="815340"/>
                </a:cubicBezTo>
                <a:cubicBezTo>
                  <a:pt x="1314529" y="812945"/>
                  <a:pt x="1314859" y="809811"/>
                  <a:pt x="1313186" y="807720"/>
                </a:cubicBezTo>
                <a:cubicBezTo>
                  <a:pt x="1311279" y="805336"/>
                  <a:pt x="1308106" y="804333"/>
                  <a:pt x="1305566" y="802640"/>
                </a:cubicBezTo>
                <a:cubicBezTo>
                  <a:pt x="1295083" y="786915"/>
                  <a:pt x="1307649" y="802386"/>
                  <a:pt x="1285246" y="789940"/>
                </a:cubicBezTo>
                <a:cubicBezTo>
                  <a:pt x="1282106" y="788196"/>
                  <a:pt x="1280386" y="784620"/>
                  <a:pt x="1277626" y="782320"/>
                </a:cubicBezTo>
                <a:cubicBezTo>
                  <a:pt x="1275281" y="780366"/>
                  <a:pt x="1272546" y="778933"/>
                  <a:pt x="1270006" y="777240"/>
                </a:cubicBezTo>
                <a:cubicBezTo>
                  <a:pt x="1268313" y="774700"/>
                  <a:pt x="1267085" y="771779"/>
                  <a:pt x="1264926" y="769620"/>
                </a:cubicBezTo>
                <a:cubicBezTo>
                  <a:pt x="1262767" y="767461"/>
                  <a:pt x="1259080" y="767024"/>
                  <a:pt x="1257306" y="764540"/>
                </a:cubicBezTo>
                <a:cubicBezTo>
                  <a:pt x="1254656" y="760830"/>
                  <a:pt x="1253919" y="756073"/>
                  <a:pt x="1252226" y="751840"/>
                </a:cubicBezTo>
                <a:cubicBezTo>
                  <a:pt x="1251379" y="731520"/>
                  <a:pt x="1251085" y="711169"/>
                  <a:pt x="1249686" y="690880"/>
                </a:cubicBezTo>
                <a:cubicBezTo>
                  <a:pt x="1249389" y="686573"/>
                  <a:pt x="1247918" y="682428"/>
                  <a:pt x="1247146" y="678180"/>
                </a:cubicBezTo>
                <a:cubicBezTo>
                  <a:pt x="1246225" y="673113"/>
                  <a:pt x="1245723" y="667967"/>
                  <a:pt x="1244606" y="662940"/>
                </a:cubicBezTo>
                <a:cubicBezTo>
                  <a:pt x="1243817" y="659388"/>
                  <a:pt x="1237624" y="643513"/>
                  <a:pt x="1236986" y="642620"/>
                </a:cubicBezTo>
                <a:cubicBezTo>
                  <a:pt x="1235212" y="640136"/>
                  <a:pt x="1231906" y="639233"/>
                  <a:pt x="1229366" y="637540"/>
                </a:cubicBezTo>
                <a:cubicBezTo>
                  <a:pt x="1213985" y="642667"/>
                  <a:pt x="1213243" y="640963"/>
                  <a:pt x="1201426" y="652780"/>
                </a:cubicBezTo>
                <a:cubicBezTo>
                  <a:pt x="1198433" y="655773"/>
                  <a:pt x="1196234" y="659472"/>
                  <a:pt x="1193806" y="662940"/>
                </a:cubicBezTo>
                <a:cubicBezTo>
                  <a:pt x="1190305" y="667942"/>
                  <a:pt x="1187963" y="673863"/>
                  <a:pt x="1183646" y="678180"/>
                </a:cubicBezTo>
                <a:cubicBezTo>
                  <a:pt x="1152789" y="709037"/>
                  <a:pt x="1180123" y="686105"/>
                  <a:pt x="1148086" y="703580"/>
                </a:cubicBezTo>
                <a:cubicBezTo>
                  <a:pt x="1144370" y="705607"/>
                  <a:pt x="1141516" y="708956"/>
                  <a:pt x="1137926" y="711200"/>
                </a:cubicBezTo>
                <a:cubicBezTo>
                  <a:pt x="1134715" y="713207"/>
                  <a:pt x="1130847" y="714079"/>
                  <a:pt x="1127766" y="716280"/>
                </a:cubicBezTo>
                <a:cubicBezTo>
                  <a:pt x="1111118" y="728172"/>
                  <a:pt x="1128872" y="720991"/>
                  <a:pt x="1112526" y="726440"/>
                </a:cubicBezTo>
                <a:cubicBezTo>
                  <a:pt x="1109986" y="729827"/>
                  <a:pt x="1107899" y="733607"/>
                  <a:pt x="1104906" y="736600"/>
                </a:cubicBezTo>
                <a:cubicBezTo>
                  <a:pt x="1101913" y="739593"/>
                  <a:pt x="1097932" y="741432"/>
                  <a:pt x="1094746" y="744220"/>
                </a:cubicBezTo>
                <a:cubicBezTo>
                  <a:pt x="1089360" y="748933"/>
                  <a:pt x="1080594" y="758009"/>
                  <a:pt x="1076966" y="764540"/>
                </a:cubicBezTo>
                <a:cubicBezTo>
                  <a:pt x="1074752" y="768526"/>
                  <a:pt x="1073925" y="773162"/>
                  <a:pt x="1071886" y="777240"/>
                </a:cubicBezTo>
                <a:cubicBezTo>
                  <a:pt x="1070521" y="779970"/>
                  <a:pt x="1068321" y="782210"/>
                  <a:pt x="1066806" y="784860"/>
                </a:cubicBezTo>
                <a:cubicBezTo>
                  <a:pt x="1064927" y="788148"/>
                  <a:pt x="1063218" y="791540"/>
                  <a:pt x="1061726" y="795020"/>
                </a:cubicBezTo>
                <a:cubicBezTo>
                  <a:pt x="1060671" y="797481"/>
                  <a:pt x="1060535" y="800327"/>
                  <a:pt x="1059186" y="802640"/>
                </a:cubicBezTo>
                <a:cubicBezTo>
                  <a:pt x="1054571" y="810551"/>
                  <a:pt x="1049026" y="817880"/>
                  <a:pt x="1043946" y="825500"/>
                </a:cubicBezTo>
                <a:cubicBezTo>
                  <a:pt x="1033967" y="840468"/>
                  <a:pt x="1027232" y="852729"/>
                  <a:pt x="1010926" y="863600"/>
                </a:cubicBezTo>
                <a:cubicBezTo>
                  <a:pt x="1002741" y="869057"/>
                  <a:pt x="990188" y="878336"/>
                  <a:pt x="980446" y="881380"/>
                </a:cubicBezTo>
                <a:cubicBezTo>
                  <a:pt x="972205" y="883955"/>
                  <a:pt x="963423" y="884366"/>
                  <a:pt x="955046" y="886460"/>
                </a:cubicBezTo>
                <a:cubicBezTo>
                  <a:pt x="949851" y="887759"/>
                  <a:pt x="944886" y="889847"/>
                  <a:pt x="939806" y="891540"/>
                </a:cubicBezTo>
                <a:cubicBezTo>
                  <a:pt x="936419" y="894080"/>
                  <a:pt x="933347" y="897104"/>
                  <a:pt x="929646" y="899160"/>
                </a:cubicBezTo>
                <a:cubicBezTo>
                  <a:pt x="925660" y="901374"/>
                  <a:pt x="921112" y="902388"/>
                  <a:pt x="916946" y="904240"/>
                </a:cubicBezTo>
                <a:cubicBezTo>
                  <a:pt x="913486" y="905778"/>
                  <a:pt x="910173" y="907627"/>
                  <a:pt x="906786" y="909320"/>
                </a:cubicBezTo>
                <a:cubicBezTo>
                  <a:pt x="889853" y="907627"/>
                  <a:pt x="872673" y="907577"/>
                  <a:pt x="855986" y="904240"/>
                </a:cubicBezTo>
                <a:cubicBezTo>
                  <a:pt x="851145" y="903272"/>
                  <a:pt x="847491" y="899207"/>
                  <a:pt x="843286" y="896620"/>
                </a:cubicBezTo>
                <a:cubicBezTo>
                  <a:pt x="818020" y="881072"/>
                  <a:pt x="830998" y="887133"/>
                  <a:pt x="810266" y="878840"/>
                </a:cubicBezTo>
                <a:cubicBezTo>
                  <a:pt x="796080" y="864654"/>
                  <a:pt x="810198" y="876500"/>
                  <a:pt x="787406" y="866140"/>
                </a:cubicBezTo>
                <a:cubicBezTo>
                  <a:pt x="760553" y="853934"/>
                  <a:pt x="787387" y="861690"/>
                  <a:pt x="764546" y="855980"/>
                </a:cubicBezTo>
                <a:cubicBezTo>
                  <a:pt x="763699" y="853440"/>
                  <a:pt x="763899" y="850253"/>
                  <a:pt x="762006" y="848360"/>
                </a:cubicBezTo>
                <a:cubicBezTo>
                  <a:pt x="760113" y="846467"/>
                  <a:pt x="756847" y="846875"/>
                  <a:pt x="754386" y="845820"/>
                </a:cubicBezTo>
                <a:cubicBezTo>
                  <a:pt x="750906" y="844328"/>
                  <a:pt x="747686" y="842278"/>
                  <a:pt x="744226" y="840740"/>
                </a:cubicBezTo>
                <a:cubicBezTo>
                  <a:pt x="740060" y="838888"/>
                  <a:pt x="735409" y="838050"/>
                  <a:pt x="731526" y="835660"/>
                </a:cubicBezTo>
                <a:cubicBezTo>
                  <a:pt x="709435" y="822065"/>
                  <a:pt x="718057" y="821205"/>
                  <a:pt x="698506" y="815340"/>
                </a:cubicBezTo>
                <a:cubicBezTo>
                  <a:pt x="694371" y="814099"/>
                  <a:pt x="690039" y="813647"/>
                  <a:pt x="685806" y="812800"/>
                </a:cubicBezTo>
                <a:cubicBezTo>
                  <a:pt x="681573" y="810260"/>
                  <a:pt x="677690" y="807014"/>
                  <a:pt x="673106" y="805180"/>
                </a:cubicBezTo>
                <a:cubicBezTo>
                  <a:pt x="669098" y="803577"/>
                  <a:pt x="664723" y="802640"/>
                  <a:pt x="660406" y="802640"/>
                </a:cubicBezTo>
                <a:cubicBezTo>
                  <a:pt x="637530" y="802640"/>
                  <a:pt x="614686" y="804333"/>
                  <a:pt x="591826" y="805180"/>
                </a:cubicBezTo>
                <a:cubicBezTo>
                  <a:pt x="559602" y="808760"/>
                  <a:pt x="562657" y="809675"/>
                  <a:pt x="520706" y="805180"/>
                </a:cubicBezTo>
                <a:cubicBezTo>
                  <a:pt x="512945" y="804348"/>
                  <a:pt x="505466" y="801793"/>
                  <a:pt x="497846" y="800100"/>
                </a:cubicBezTo>
                <a:cubicBezTo>
                  <a:pt x="459934" y="778436"/>
                  <a:pt x="499250" y="802276"/>
                  <a:pt x="464826" y="777240"/>
                </a:cubicBezTo>
                <a:cubicBezTo>
                  <a:pt x="460833" y="774336"/>
                  <a:pt x="455895" y="772809"/>
                  <a:pt x="452126" y="769620"/>
                </a:cubicBezTo>
                <a:cubicBezTo>
                  <a:pt x="444814" y="763433"/>
                  <a:pt x="438579" y="756073"/>
                  <a:pt x="431806" y="749300"/>
                </a:cubicBezTo>
                <a:cubicBezTo>
                  <a:pt x="429266" y="746760"/>
                  <a:pt x="426341" y="744554"/>
                  <a:pt x="424186" y="741680"/>
                </a:cubicBezTo>
                <a:cubicBezTo>
                  <a:pt x="421646" y="738293"/>
                  <a:pt x="419559" y="734513"/>
                  <a:pt x="416566" y="731520"/>
                </a:cubicBezTo>
                <a:cubicBezTo>
                  <a:pt x="413573" y="728527"/>
                  <a:pt x="409793" y="726440"/>
                  <a:pt x="406406" y="723900"/>
                </a:cubicBezTo>
                <a:cubicBezTo>
                  <a:pt x="405559" y="721360"/>
                  <a:pt x="405194" y="718605"/>
                  <a:pt x="403866" y="716280"/>
                </a:cubicBezTo>
                <a:cubicBezTo>
                  <a:pt x="401766" y="712604"/>
                  <a:pt x="397965" y="709988"/>
                  <a:pt x="396246" y="706120"/>
                </a:cubicBezTo>
                <a:cubicBezTo>
                  <a:pt x="394493" y="702175"/>
                  <a:pt x="394416" y="697678"/>
                  <a:pt x="393706" y="693420"/>
                </a:cubicBezTo>
                <a:cubicBezTo>
                  <a:pt x="391875" y="682435"/>
                  <a:pt x="391607" y="671130"/>
                  <a:pt x="388626" y="660400"/>
                </a:cubicBezTo>
                <a:cubicBezTo>
                  <a:pt x="387305" y="655643"/>
                  <a:pt x="383623" y="651886"/>
                  <a:pt x="381006" y="647700"/>
                </a:cubicBezTo>
                <a:cubicBezTo>
                  <a:pt x="376363" y="640272"/>
                  <a:pt x="373895" y="637372"/>
                  <a:pt x="368306" y="629920"/>
                </a:cubicBezTo>
                <a:cubicBezTo>
                  <a:pt x="367459" y="626533"/>
                  <a:pt x="367327" y="622882"/>
                  <a:pt x="365766" y="619760"/>
                </a:cubicBezTo>
                <a:cubicBezTo>
                  <a:pt x="363873" y="615974"/>
                  <a:pt x="360607" y="613045"/>
                  <a:pt x="358146" y="609600"/>
                </a:cubicBezTo>
                <a:cubicBezTo>
                  <a:pt x="356372" y="607116"/>
                  <a:pt x="354431" y="604710"/>
                  <a:pt x="353066" y="601980"/>
                </a:cubicBezTo>
                <a:cubicBezTo>
                  <a:pt x="338781" y="573409"/>
                  <a:pt x="355147" y="603373"/>
                  <a:pt x="345446" y="579120"/>
                </a:cubicBezTo>
                <a:cubicBezTo>
                  <a:pt x="343337" y="573847"/>
                  <a:pt x="340176" y="569051"/>
                  <a:pt x="337826" y="563880"/>
                </a:cubicBezTo>
                <a:cubicBezTo>
                  <a:pt x="321610" y="528206"/>
                  <a:pt x="342865" y="571418"/>
                  <a:pt x="327666" y="541020"/>
                </a:cubicBezTo>
                <a:cubicBezTo>
                  <a:pt x="326534" y="534226"/>
                  <a:pt x="324361" y="520180"/>
                  <a:pt x="322586" y="513080"/>
                </a:cubicBezTo>
                <a:cubicBezTo>
                  <a:pt x="321937" y="510483"/>
                  <a:pt x="320893" y="508000"/>
                  <a:pt x="320046" y="505460"/>
                </a:cubicBezTo>
                <a:cubicBezTo>
                  <a:pt x="319199" y="497840"/>
                  <a:pt x="317984" y="490252"/>
                  <a:pt x="317506" y="482600"/>
                </a:cubicBezTo>
                <a:cubicBezTo>
                  <a:pt x="316290" y="463146"/>
                  <a:pt x="316461" y="443614"/>
                  <a:pt x="314966" y="424180"/>
                </a:cubicBezTo>
                <a:cubicBezTo>
                  <a:pt x="314761" y="421510"/>
                  <a:pt x="314140" y="418617"/>
                  <a:pt x="312426" y="416560"/>
                </a:cubicBezTo>
                <a:cubicBezTo>
                  <a:pt x="307758" y="410959"/>
                  <a:pt x="294885" y="405309"/>
                  <a:pt x="289566" y="401320"/>
                </a:cubicBezTo>
                <a:cubicBezTo>
                  <a:pt x="286692" y="399165"/>
                  <a:pt x="284673" y="396038"/>
                  <a:pt x="281946" y="393700"/>
                </a:cubicBezTo>
                <a:cubicBezTo>
                  <a:pt x="266939" y="380837"/>
                  <a:pt x="274861" y="391408"/>
                  <a:pt x="259086" y="373380"/>
                </a:cubicBezTo>
                <a:cubicBezTo>
                  <a:pt x="257076" y="371083"/>
                  <a:pt x="255780" y="368244"/>
                  <a:pt x="254006" y="365760"/>
                </a:cubicBezTo>
                <a:cubicBezTo>
                  <a:pt x="251545" y="362315"/>
                  <a:pt x="248926" y="358987"/>
                  <a:pt x="246386" y="355600"/>
                </a:cubicBezTo>
                <a:cubicBezTo>
                  <a:pt x="241484" y="335993"/>
                  <a:pt x="247560" y="354709"/>
                  <a:pt x="236226" y="335280"/>
                </a:cubicBezTo>
                <a:cubicBezTo>
                  <a:pt x="232410" y="328739"/>
                  <a:pt x="229453" y="321733"/>
                  <a:pt x="226066" y="314960"/>
                </a:cubicBezTo>
                <a:cubicBezTo>
                  <a:pt x="225219" y="310727"/>
                  <a:pt x="224767" y="306395"/>
                  <a:pt x="223526" y="302260"/>
                </a:cubicBezTo>
                <a:cubicBezTo>
                  <a:pt x="219941" y="290310"/>
                  <a:pt x="210489" y="272594"/>
                  <a:pt x="200666" y="266700"/>
                </a:cubicBezTo>
                <a:lnTo>
                  <a:pt x="187966" y="259080"/>
                </a:lnTo>
                <a:cubicBezTo>
                  <a:pt x="185303" y="251091"/>
                  <a:pt x="185960" y="249276"/>
                  <a:pt x="177806" y="243840"/>
                </a:cubicBezTo>
                <a:cubicBezTo>
                  <a:pt x="175578" y="242355"/>
                  <a:pt x="172726" y="242147"/>
                  <a:pt x="170186" y="241300"/>
                </a:cubicBezTo>
                <a:cubicBezTo>
                  <a:pt x="168493" y="238760"/>
                  <a:pt x="166938" y="236122"/>
                  <a:pt x="165106" y="233680"/>
                </a:cubicBezTo>
                <a:cubicBezTo>
                  <a:pt x="159314" y="225957"/>
                  <a:pt x="152293" y="219098"/>
                  <a:pt x="147326" y="210820"/>
                </a:cubicBezTo>
                <a:cubicBezTo>
                  <a:pt x="133902" y="188446"/>
                  <a:pt x="146101" y="207493"/>
                  <a:pt x="129546" y="185420"/>
                </a:cubicBezTo>
                <a:cubicBezTo>
                  <a:pt x="119221" y="171654"/>
                  <a:pt x="125993" y="174247"/>
                  <a:pt x="106686" y="154940"/>
                </a:cubicBezTo>
                <a:cubicBezTo>
                  <a:pt x="99913" y="148167"/>
                  <a:pt x="91679" y="142590"/>
                  <a:pt x="86366" y="134620"/>
                </a:cubicBezTo>
                <a:cubicBezTo>
                  <a:pt x="82979" y="129540"/>
                  <a:pt x="80115" y="124070"/>
                  <a:pt x="76206" y="119380"/>
                </a:cubicBezTo>
                <a:cubicBezTo>
                  <a:pt x="71607" y="113861"/>
                  <a:pt x="65565" y="109659"/>
                  <a:pt x="60966" y="104140"/>
                </a:cubicBezTo>
                <a:cubicBezTo>
                  <a:pt x="48266" y="88900"/>
                  <a:pt x="54616" y="92710"/>
                  <a:pt x="45726" y="81280"/>
                </a:cubicBezTo>
                <a:cubicBezTo>
                  <a:pt x="39799" y="73660"/>
                  <a:pt x="33301" y="66452"/>
                  <a:pt x="27946" y="58420"/>
                </a:cubicBezTo>
                <a:cubicBezTo>
                  <a:pt x="26253" y="55880"/>
                  <a:pt x="24231" y="53530"/>
                  <a:pt x="22866" y="50800"/>
                </a:cubicBezTo>
                <a:cubicBezTo>
                  <a:pt x="21669" y="48405"/>
                  <a:pt x="21095" y="45744"/>
                  <a:pt x="20326" y="43180"/>
                </a:cubicBezTo>
                <a:cubicBezTo>
                  <a:pt x="18555" y="37276"/>
                  <a:pt x="17617" y="31090"/>
                  <a:pt x="15246" y="25400"/>
                </a:cubicBezTo>
                <a:cubicBezTo>
                  <a:pt x="13347" y="20843"/>
                  <a:pt x="10364" y="16808"/>
                  <a:pt x="7626" y="12700"/>
                </a:cubicBezTo>
                <a:cubicBezTo>
                  <a:pt x="-502" y="508"/>
                  <a:pt x="6" y="7044"/>
                  <a:pt x="6" y="0"/>
                </a:cubicBezTo>
              </a:path>
            </a:pathLst>
          </a:custGeom>
          <a:noFill/>
          <a:ln>
            <a:solidFill>
              <a:srgbClr val="007ABB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22" name="Полилиния: фигура 3221">
            <a:extLst>
              <a:ext uri="{FF2B5EF4-FFF2-40B4-BE49-F238E27FC236}">
                <a16:creationId xmlns="" xmlns:a16="http://schemas.microsoft.com/office/drawing/2014/main" id="{35861B2E-B5B7-10B9-2A0C-07D3A9CB07ED}"/>
              </a:ext>
            </a:extLst>
          </p:cNvPr>
          <p:cNvSpPr/>
          <p:nvPr/>
        </p:nvSpPr>
        <p:spPr>
          <a:xfrm>
            <a:off x="7167880" y="3060700"/>
            <a:ext cx="1244062" cy="802640"/>
          </a:xfrm>
          <a:custGeom>
            <a:avLst/>
            <a:gdLst>
              <a:gd name="connsiteX0" fmla="*/ 1239520 w 1244062"/>
              <a:gd name="connsiteY0" fmla="*/ 802640 h 802640"/>
              <a:gd name="connsiteX1" fmla="*/ 1234440 w 1244062"/>
              <a:gd name="connsiteY1" fmla="*/ 787400 h 802640"/>
              <a:gd name="connsiteX2" fmla="*/ 1239520 w 1244062"/>
              <a:gd name="connsiteY2" fmla="*/ 769620 h 802640"/>
              <a:gd name="connsiteX3" fmla="*/ 1219200 w 1244062"/>
              <a:gd name="connsiteY3" fmla="*/ 756920 h 802640"/>
              <a:gd name="connsiteX4" fmla="*/ 1186180 w 1244062"/>
              <a:gd name="connsiteY4" fmla="*/ 741680 h 802640"/>
              <a:gd name="connsiteX5" fmla="*/ 1163320 w 1244062"/>
              <a:gd name="connsiteY5" fmla="*/ 723900 h 802640"/>
              <a:gd name="connsiteX6" fmla="*/ 1132840 w 1244062"/>
              <a:gd name="connsiteY6" fmla="*/ 711200 h 802640"/>
              <a:gd name="connsiteX7" fmla="*/ 1122680 w 1244062"/>
              <a:gd name="connsiteY7" fmla="*/ 706120 h 802640"/>
              <a:gd name="connsiteX8" fmla="*/ 1074420 w 1244062"/>
              <a:gd name="connsiteY8" fmla="*/ 708660 h 802640"/>
              <a:gd name="connsiteX9" fmla="*/ 1064260 w 1244062"/>
              <a:gd name="connsiteY9" fmla="*/ 723900 h 802640"/>
              <a:gd name="connsiteX10" fmla="*/ 1054100 w 1244062"/>
              <a:gd name="connsiteY10" fmla="*/ 728980 h 802640"/>
              <a:gd name="connsiteX11" fmla="*/ 1026160 w 1244062"/>
              <a:gd name="connsiteY11" fmla="*/ 744220 h 802640"/>
              <a:gd name="connsiteX12" fmla="*/ 1005840 w 1244062"/>
              <a:gd name="connsiteY12" fmla="*/ 749300 h 802640"/>
              <a:gd name="connsiteX13" fmla="*/ 995680 w 1244062"/>
              <a:gd name="connsiteY13" fmla="*/ 754380 h 802640"/>
              <a:gd name="connsiteX14" fmla="*/ 932180 w 1244062"/>
              <a:gd name="connsiteY14" fmla="*/ 754380 h 802640"/>
              <a:gd name="connsiteX15" fmla="*/ 916940 w 1244062"/>
              <a:gd name="connsiteY15" fmla="*/ 746760 h 802640"/>
              <a:gd name="connsiteX16" fmla="*/ 901700 w 1244062"/>
              <a:gd name="connsiteY16" fmla="*/ 736600 h 802640"/>
              <a:gd name="connsiteX17" fmla="*/ 883920 w 1244062"/>
              <a:gd name="connsiteY17" fmla="*/ 731520 h 802640"/>
              <a:gd name="connsiteX18" fmla="*/ 871220 w 1244062"/>
              <a:gd name="connsiteY18" fmla="*/ 728980 h 802640"/>
              <a:gd name="connsiteX19" fmla="*/ 840740 w 1244062"/>
              <a:gd name="connsiteY19" fmla="*/ 721360 h 802640"/>
              <a:gd name="connsiteX20" fmla="*/ 822960 w 1244062"/>
              <a:gd name="connsiteY20" fmla="*/ 708660 h 802640"/>
              <a:gd name="connsiteX21" fmla="*/ 830580 w 1244062"/>
              <a:gd name="connsiteY21" fmla="*/ 627380 h 802640"/>
              <a:gd name="connsiteX22" fmla="*/ 828040 w 1244062"/>
              <a:gd name="connsiteY22" fmla="*/ 599440 h 802640"/>
              <a:gd name="connsiteX23" fmla="*/ 812800 w 1244062"/>
              <a:gd name="connsiteY23" fmla="*/ 584200 h 802640"/>
              <a:gd name="connsiteX24" fmla="*/ 805180 w 1244062"/>
              <a:gd name="connsiteY24" fmla="*/ 574040 h 802640"/>
              <a:gd name="connsiteX25" fmla="*/ 795020 w 1244062"/>
              <a:gd name="connsiteY25" fmla="*/ 566420 h 802640"/>
              <a:gd name="connsiteX26" fmla="*/ 789940 w 1244062"/>
              <a:gd name="connsiteY26" fmla="*/ 553720 h 802640"/>
              <a:gd name="connsiteX27" fmla="*/ 777240 w 1244062"/>
              <a:gd name="connsiteY27" fmla="*/ 525780 h 802640"/>
              <a:gd name="connsiteX28" fmla="*/ 784860 w 1244062"/>
              <a:gd name="connsiteY28" fmla="*/ 515620 h 802640"/>
              <a:gd name="connsiteX29" fmla="*/ 779780 w 1244062"/>
              <a:gd name="connsiteY29" fmla="*/ 487680 h 802640"/>
              <a:gd name="connsiteX30" fmla="*/ 772160 w 1244062"/>
              <a:gd name="connsiteY30" fmla="*/ 474980 h 802640"/>
              <a:gd name="connsiteX31" fmla="*/ 767080 w 1244062"/>
              <a:gd name="connsiteY31" fmla="*/ 464820 h 802640"/>
              <a:gd name="connsiteX32" fmla="*/ 764540 w 1244062"/>
              <a:gd name="connsiteY32" fmla="*/ 457200 h 802640"/>
              <a:gd name="connsiteX33" fmla="*/ 756920 w 1244062"/>
              <a:gd name="connsiteY33" fmla="*/ 447040 h 802640"/>
              <a:gd name="connsiteX34" fmla="*/ 754380 w 1244062"/>
              <a:gd name="connsiteY34" fmla="*/ 426720 h 802640"/>
              <a:gd name="connsiteX35" fmla="*/ 749300 w 1244062"/>
              <a:gd name="connsiteY35" fmla="*/ 391160 h 802640"/>
              <a:gd name="connsiteX36" fmla="*/ 739140 w 1244062"/>
              <a:gd name="connsiteY36" fmla="*/ 375920 h 802640"/>
              <a:gd name="connsiteX37" fmla="*/ 688340 w 1244062"/>
              <a:gd name="connsiteY37" fmla="*/ 373380 h 802640"/>
              <a:gd name="connsiteX38" fmla="*/ 683260 w 1244062"/>
              <a:gd name="connsiteY38" fmla="*/ 355600 h 802640"/>
              <a:gd name="connsiteX39" fmla="*/ 680720 w 1244062"/>
              <a:gd name="connsiteY39" fmla="*/ 327660 h 802640"/>
              <a:gd name="connsiteX40" fmla="*/ 662940 w 1244062"/>
              <a:gd name="connsiteY40" fmla="*/ 309880 h 802640"/>
              <a:gd name="connsiteX41" fmla="*/ 647700 w 1244062"/>
              <a:gd name="connsiteY41" fmla="*/ 297180 h 802640"/>
              <a:gd name="connsiteX42" fmla="*/ 637540 w 1244062"/>
              <a:gd name="connsiteY42" fmla="*/ 274320 h 802640"/>
              <a:gd name="connsiteX43" fmla="*/ 635000 w 1244062"/>
              <a:gd name="connsiteY43" fmla="*/ 266700 h 802640"/>
              <a:gd name="connsiteX44" fmla="*/ 627380 w 1244062"/>
              <a:gd name="connsiteY44" fmla="*/ 231140 h 802640"/>
              <a:gd name="connsiteX45" fmla="*/ 624840 w 1244062"/>
              <a:gd name="connsiteY45" fmla="*/ 215900 h 802640"/>
              <a:gd name="connsiteX46" fmla="*/ 622300 w 1244062"/>
              <a:gd name="connsiteY46" fmla="*/ 208280 h 802640"/>
              <a:gd name="connsiteX47" fmla="*/ 594360 w 1244062"/>
              <a:gd name="connsiteY47" fmla="*/ 198120 h 802640"/>
              <a:gd name="connsiteX48" fmla="*/ 586740 w 1244062"/>
              <a:gd name="connsiteY48" fmla="*/ 195580 h 802640"/>
              <a:gd name="connsiteX49" fmla="*/ 490220 w 1244062"/>
              <a:gd name="connsiteY49" fmla="*/ 200660 h 802640"/>
              <a:gd name="connsiteX50" fmla="*/ 474980 w 1244062"/>
              <a:gd name="connsiteY50" fmla="*/ 203200 h 802640"/>
              <a:gd name="connsiteX51" fmla="*/ 340360 w 1244062"/>
              <a:gd name="connsiteY51" fmla="*/ 200660 h 802640"/>
              <a:gd name="connsiteX52" fmla="*/ 327660 w 1244062"/>
              <a:gd name="connsiteY52" fmla="*/ 195580 h 802640"/>
              <a:gd name="connsiteX53" fmla="*/ 302260 w 1244062"/>
              <a:gd name="connsiteY53" fmla="*/ 177800 h 802640"/>
              <a:gd name="connsiteX54" fmla="*/ 269240 w 1244062"/>
              <a:gd name="connsiteY54" fmla="*/ 154940 h 802640"/>
              <a:gd name="connsiteX55" fmla="*/ 259080 w 1244062"/>
              <a:gd name="connsiteY55" fmla="*/ 124460 h 802640"/>
              <a:gd name="connsiteX56" fmla="*/ 254000 w 1244062"/>
              <a:gd name="connsiteY56" fmla="*/ 116840 h 802640"/>
              <a:gd name="connsiteX57" fmla="*/ 246380 w 1244062"/>
              <a:gd name="connsiteY57" fmla="*/ 96520 h 802640"/>
              <a:gd name="connsiteX58" fmla="*/ 241300 w 1244062"/>
              <a:gd name="connsiteY58" fmla="*/ 83820 h 802640"/>
              <a:gd name="connsiteX59" fmla="*/ 231140 w 1244062"/>
              <a:gd name="connsiteY59" fmla="*/ 60960 h 802640"/>
              <a:gd name="connsiteX60" fmla="*/ 223520 w 1244062"/>
              <a:gd name="connsiteY60" fmla="*/ 53340 h 802640"/>
              <a:gd name="connsiteX61" fmla="*/ 208280 w 1244062"/>
              <a:gd name="connsiteY61" fmla="*/ 30480 h 802640"/>
              <a:gd name="connsiteX62" fmla="*/ 182880 w 1244062"/>
              <a:gd name="connsiteY62" fmla="*/ 10160 h 802640"/>
              <a:gd name="connsiteX63" fmla="*/ 157480 w 1244062"/>
              <a:gd name="connsiteY63" fmla="*/ 15240 h 802640"/>
              <a:gd name="connsiteX64" fmla="*/ 147320 w 1244062"/>
              <a:gd name="connsiteY64" fmla="*/ 22860 h 802640"/>
              <a:gd name="connsiteX65" fmla="*/ 119380 w 1244062"/>
              <a:gd name="connsiteY65" fmla="*/ 35560 h 802640"/>
              <a:gd name="connsiteX66" fmla="*/ 93980 w 1244062"/>
              <a:gd name="connsiteY66" fmla="*/ 38100 h 802640"/>
              <a:gd name="connsiteX67" fmla="*/ 86360 w 1244062"/>
              <a:gd name="connsiteY67" fmla="*/ 40640 h 802640"/>
              <a:gd name="connsiteX68" fmla="*/ 27940 w 1244062"/>
              <a:gd name="connsiteY68" fmla="*/ 35560 h 802640"/>
              <a:gd name="connsiteX69" fmla="*/ 10160 w 1244062"/>
              <a:gd name="connsiteY69" fmla="*/ 12700 h 802640"/>
              <a:gd name="connsiteX70" fmla="*/ 0 w 1244062"/>
              <a:gd name="connsiteY70" fmla="*/ 0 h 802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1244062" h="802640">
                <a:moveTo>
                  <a:pt x="1239520" y="802640"/>
                </a:moveTo>
                <a:cubicBezTo>
                  <a:pt x="1237827" y="797560"/>
                  <a:pt x="1233849" y="792722"/>
                  <a:pt x="1234440" y="787400"/>
                </a:cubicBezTo>
                <a:cubicBezTo>
                  <a:pt x="1235405" y="778718"/>
                  <a:pt x="1251798" y="781898"/>
                  <a:pt x="1239520" y="769620"/>
                </a:cubicBezTo>
                <a:cubicBezTo>
                  <a:pt x="1233872" y="763972"/>
                  <a:pt x="1226542" y="760066"/>
                  <a:pt x="1219200" y="756920"/>
                </a:cubicBezTo>
                <a:cubicBezTo>
                  <a:pt x="1206634" y="751534"/>
                  <a:pt x="1197997" y="748245"/>
                  <a:pt x="1186180" y="741680"/>
                </a:cubicBezTo>
                <a:cubicBezTo>
                  <a:pt x="1174003" y="734915"/>
                  <a:pt x="1178858" y="734259"/>
                  <a:pt x="1163320" y="723900"/>
                </a:cubicBezTo>
                <a:cubicBezTo>
                  <a:pt x="1150339" y="715246"/>
                  <a:pt x="1146823" y="716793"/>
                  <a:pt x="1132840" y="711200"/>
                </a:cubicBezTo>
                <a:cubicBezTo>
                  <a:pt x="1129324" y="709794"/>
                  <a:pt x="1126067" y="707813"/>
                  <a:pt x="1122680" y="706120"/>
                </a:cubicBezTo>
                <a:cubicBezTo>
                  <a:pt x="1106593" y="706967"/>
                  <a:pt x="1089831" y="703970"/>
                  <a:pt x="1074420" y="708660"/>
                </a:cubicBezTo>
                <a:cubicBezTo>
                  <a:pt x="1068579" y="710438"/>
                  <a:pt x="1069721" y="721170"/>
                  <a:pt x="1064260" y="723900"/>
                </a:cubicBezTo>
                <a:cubicBezTo>
                  <a:pt x="1060873" y="725593"/>
                  <a:pt x="1057410" y="727141"/>
                  <a:pt x="1054100" y="728980"/>
                </a:cubicBezTo>
                <a:cubicBezTo>
                  <a:pt x="1038044" y="737900"/>
                  <a:pt x="1044073" y="736259"/>
                  <a:pt x="1026160" y="744220"/>
                </a:cubicBezTo>
                <a:cubicBezTo>
                  <a:pt x="1019770" y="747060"/>
                  <a:pt x="1012579" y="747952"/>
                  <a:pt x="1005840" y="749300"/>
                </a:cubicBezTo>
                <a:cubicBezTo>
                  <a:pt x="1002453" y="750993"/>
                  <a:pt x="999272" y="753183"/>
                  <a:pt x="995680" y="754380"/>
                </a:cubicBezTo>
                <a:cubicBezTo>
                  <a:pt x="976555" y="760755"/>
                  <a:pt x="947234" y="755133"/>
                  <a:pt x="932180" y="754380"/>
                </a:cubicBezTo>
                <a:cubicBezTo>
                  <a:pt x="927100" y="751840"/>
                  <a:pt x="921846" y="749622"/>
                  <a:pt x="916940" y="746760"/>
                </a:cubicBezTo>
                <a:cubicBezTo>
                  <a:pt x="911666" y="743684"/>
                  <a:pt x="907570" y="738277"/>
                  <a:pt x="901700" y="736600"/>
                </a:cubicBezTo>
                <a:cubicBezTo>
                  <a:pt x="895773" y="734907"/>
                  <a:pt x="889900" y="733015"/>
                  <a:pt x="883920" y="731520"/>
                </a:cubicBezTo>
                <a:cubicBezTo>
                  <a:pt x="879732" y="730473"/>
                  <a:pt x="875355" y="730221"/>
                  <a:pt x="871220" y="728980"/>
                </a:cubicBezTo>
                <a:cubicBezTo>
                  <a:pt x="841342" y="720017"/>
                  <a:pt x="878290" y="726724"/>
                  <a:pt x="840740" y="721360"/>
                </a:cubicBezTo>
                <a:cubicBezTo>
                  <a:pt x="838604" y="719936"/>
                  <a:pt x="823073" y="709785"/>
                  <a:pt x="822960" y="708660"/>
                </a:cubicBezTo>
                <a:cubicBezTo>
                  <a:pt x="817651" y="655568"/>
                  <a:pt x="818602" y="657324"/>
                  <a:pt x="830580" y="627380"/>
                </a:cubicBezTo>
                <a:cubicBezTo>
                  <a:pt x="829733" y="618067"/>
                  <a:pt x="831601" y="608087"/>
                  <a:pt x="828040" y="599440"/>
                </a:cubicBezTo>
                <a:cubicBezTo>
                  <a:pt x="825305" y="592797"/>
                  <a:pt x="817111" y="589947"/>
                  <a:pt x="812800" y="584200"/>
                </a:cubicBezTo>
                <a:cubicBezTo>
                  <a:pt x="810260" y="580813"/>
                  <a:pt x="808173" y="577033"/>
                  <a:pt x="805180" y="574040"/>
                </a:cubicBezTo>
                <a:cubicBezTo>
                  <a:pt x="802187" y="571047"/>
                  <a:pt x="798407" y="568960"/>
                  <a:pt x="795020" y="566420"/>
                </a:cubicBezTo>
                <a:cubicBezTo>
                  <a:pt x="793327" y="562187"/>
                  <a:pt x="791827" y="557871"/>
                  <a:pt x="789940" y="553720"/>
                </a:cubicBezTo>
                <a:cubicBezTo>
                  <a:pt x="773842" y="518304"/>
                  <a:pt x="789599" y="556677"/>
                  <a:pt x="777240" y="525780"/>
                </a:cubicBezTo>
                <a:cubicBezTo>
                  <a:pt x="779780" y="522393"/>
                  <a:pt x="784164" y="519796"/>
                  <a:pt x="784860" y="515620"/>
                </a:cubicBezTo>
                <a:cubicBezTo>
                  <a:pt x="785517" y="511680"/>
                  <a:pt x="783094" y="494309"/>
                  <a:pt x="779780" y="487680"/>
                </a:cubicBezTo>
                <a:cubicBezTo>
                  <a:pt x="777572" y="483264"/>
                  <a:pt x="774558" y="479296"/>
                  <a:pt x="772160" y="474980"/>
                </a:cubicBezTo>
                <a:cubicBezTo>
                  <a:pt x="770321" y="471670"/>
                  <a:pt x="768572" y="468300"/>
                  <a:pt x="767080" y="464820"/>
                </a:cubicBezTo>
                <a:cubicBezTo>
                  <a:pt x="766025" y="462359"/>
                  <a:pt x="765868" y="459525"/>
                  <a:pt x="764540" y="457200"/>
                </a:cubicBezTo>
                <a:cubicBezTo>
                  <a:pt x="762440" y="453524"/>
                  <a:pt x="759460" y="450427"/>
                  <a:pt x="756920" y="447040"/>
                </a:cubicBezTo>
                <a:cubicBezTo>
                  <a:pt x="756073" y="440267"/>
                  <a:pt x="755178" y="433499"/>
                  <a:pt x="754380" y="426720"/>
                </a:cubicBezTo>
                <a:cubicBezTo>
                  <a:pt x="751884" y="405502"/>
                  <a:pt x="753050" y="408037"/>
                  <a:pt x="749300" y="391160"/>
                </a:cubicBezTo>
                <a:cubicBezTo>
                  <a:pt x="747872" y="384734"/>
                  <a:pt x="748045" y="377081"/>
                  <a:pt x="739140" y="375920"/>
                </a:cubicBezTo>
                <a:cubicBezTo>
                  <a:pt x="722328" y="373727"/>
                  <a:pt x="705273" y="374227"/>
                  <a:pt x="688340" y="373380"/>
                </a:cubicBezTo>
                <a:cubicBezTo>
                  <a:pt x="686599" y="368156"/>
                  <a:pt x="683969" y="360916"/>
                  <a:pt x="683260" y="355600"/>
                </a:cubicBezTo>
                <a:cubicBezTo>
                  <a:pt x="682024" y="346330"/>
                  <a:pt x="684518" y="336206"/>
                  <a:pt x="680720" y="327660"/>
                </a:cubicBezTo>
                <a:cubicBezTo>
                  <a:pt x="677316" y="320001"/>
                  <a:pt x="668867" y="315807"/>
                  <a:pt x="662940" y="309880"/>
                </a:cubicBezTo>
                <a:cubicBezTo>
                  <a:pt x="653161" y="300101"/>
                  <a:pt x="658309" y="304253"/>
                  <a:pt x="647700" y="297180"/>
                </a:cubicBezTo>
                <a:cubicBezTo>
                  <a:pt x="641978" y="280015"/>
                  <a:pt x="649296" y="300772"/>
                  <a:pt x="637540" y="274320"/>
                </a:cubicBezTo>
                <a:cubicBezTo>
                  <a:pt x="636453" y="271873"/>
                  <a:pt x="635613" y="269306"/>
                  <a:pt x="635000" y="266700"/>
                </a:cubicBezTo>
                <a:cubicBezTo>
                  <a:pt x="632223" y="254900"/>
                  <a:pt x="629757" y="243027"/>
                  <a:pt x="627380" y="231140"/>
                </a:cubicBezTo>
                <a:cubicBezTo>
                  <a:pt x="626370" y="226090"/>
                  <a:pt x="625957" y="220927"/>
                  <a:pt x="624840" y="215900"/>
                </a:cubicBezTo>
                <a:cubicBezTo>
                  <a:pt x="624259" y="213286"/>
                  <a:pt x="624193" y="210173"/>
                  <a:pt x="622300" y="208280"/>
                </a:cubicBezTo>
                <a:cubicBezTo>
                  <a:pt x="612609" y="198589"/>
                  <a:pt x="606723" y="200867"/>
                  <a:pt x="594360" y="198120"/>
                </a:cubicBezTo>
                <a:cubicBezTo>
                  <a:pt x="591746" y="197539"/>
                  <a:pt x="589280" y="196427"/>
                  <a:pt x="586740" y="195580"/>
                </a:cubicBezTo>
                <a:cubicBezTo>
                  <a:pt x="549969" y="196942"/>
                  <a:pt x="524118" y="196672"/>
                  <a:pt x="490220" y="200660"/>
                </a:cubicBezTo>
                <a:cubicBezTo>
                  <a:pt x="485105" y="201262"/>
                  <a:pt x="480060" y="202353"/>
                  <a:pt x="474980" y="203200"/>
                </a:cubicBezTo>
                <a:cubicBezTo>
                  <a:pt x="430107" y="202353"/>
                  <a:pt x="385181" y="202978"/>
                  <a:pt x="340360" y="200660"/>
                </a:cubicBezTo>
                <a:cubicBezTo>
                  <a:pt x="335807" y="200424"/>
                  <a:pt x="331663" y="197763"/>
                  <a:pt x="327660" y="195580"/>
                </a:cubicBezTo>
                <a:cubicBezTo>
                  <a:pt x="308379" y="185063"/>
                  <a:pt x="317664" y="187702"/>
                  <a:pt x="302260" y="177800"/>
                </a:cubicBezTo>
                <a:cubicBezTo>
                  <a:pt x="293372" y="172086"/>
                  <a:pt x="276714" y="165404"/>
                  <a:pt x="269240" y="154940"/>
                </a:cubicBezTo>
                <a:cubicBezTo>
                  <a:pt x="261671" y="144343"/>
                  <a:pt x="263910" y="137744"/>
                  <a:pt x="259080" y="124460"/>
                </a:cubicBezTo>
                <a:cubicBezTo>
                  <a:pt x="258037" y="121591"/>
                  <a:pt x="255693" y="119380"/>
                  <a:pt x="254000" y="116840"/>
                </a:cubicBezTo>
                <a:cubicBezTo>
                  <a:pt x="249667" y="99508"/>
                  <a:pt x="253970" y="113597"/>
                  <a:pt x="246380" y="96520"/>
                </a:cubicBezTo>
                <a:cubicBezTo>
                  <a:pt x="244528" y="92354"/>
                  <a:pt x="242901" y="88089"/>
                  <a:pt x="241300" y="83820"/>
                </a:cubicBezTo>
                <a:cubicBezTo>
                  <a:pt x="237506" y="73704"/>
                  <a:pt x="238807" y="72460"/>
                  <a:pt x="231140" y="60960"/>
                </a:cubicBezTo>
                <a:cubicBezTo>
                  <a:pt x="229147" y="57971"/>
                  <a:pt x="226060" y="55880"/>
                  <a:pt x="223520" y="53340"/>
                </a:cubicBezTo>
                <a:cubicBezTo>
                  <a:pt x="219222" y="40447"/>
                  <a:pt x="221870" y="45306"/>
                  <a:pt x="208280" y="30480"/>
                </a:cubicBezTo>
                <a:cubicBezTo>
                  <a:pt x="193119" y="13941"/>
                  <a:pt x="198013" y="17726"/>
                  <a:pt x="182880" y="10160"/>
                </a:cubicBezTo>
                <a:cubicBezTo>
                  <a:pt x="174413" y="11853"/>
                  <a:pt x="165611" y="12336"/>
                  <a:pt x="157480" y="15240"/>
                </a:cubicBezTo>
                <a:cubicBezTo>
                  <a:pt x="153493" y="16664"/>
                  <a:pt x="150910" y="20616"/>
                  <a:pt x="147320" y="22860"/>
                </a:cubicBezTo>
                <a:cubicBezTo>
                  <a:pt x="142693" y="25752"/>
                  <a:pt x="121396" y="35086"/>
                  <a:pt x="119380" y="35560"/>
                </a:cubicBezTo>
                <a:cubicBezTo>
                  <a:pt x="111097" y="37509"/>
                  <a:pt x="102447" y="37253"/>
                  <a:pt x="93980" y="38100"/>
                </a:cubicBezTo>
                <a:cubicBezTo>
                  <a:pt x="91440" y="38947"/>
                  <a:pt x="88957" y="39991"/>
                  <a:pt x="86360" y="40640"/>
                </a:cubicBezTo>
                <a:cubicBezTo>
                  <a:pt x="61852" y="46767"/>
                  <a:pt x="65958" y="41896"/>
                  <a:pt x="27940" y="35560"/>
                </a:cubicBezTo>
                <a:lnTo>
                  <a:pt x="10160" y="12700"/>
                </a:lnTo>
                <a:cubicBezTo>
                  <a:pt x="6811" y="8437"/>
                  <a:pt x="0" y="0"/>
                  <a:pt x="0" y="0"/>
                </a:cubicBezTo>
              </a:path>
            </a:pathLst>
          </a:custGeom>
          <a:noFill/>
          <a:ln>
            <a:solidFill>
              <a:srgbClr val="007ABB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23" name="Полилиния: фигура 3222">
            <a:extLst>
              <a:ext uri="{FF2B5EF4-FFF2-40B4-BE49-F238E27FC236}">
                <a16:creationId xmlns="" xmlns:a16="http://schemas.microsoft.com/office/drawing/2014/main" id="{15A50427-6C0E-2A0F-02EC-B9D2EBA0C90C}"/>
              </a:ext>
            </a:extLst>
          </p:cNvPr>
          <p:cNvSpPr/>
          <p:nvPr/>
        </p:nvSpPr>
        <p:spPr>
          <a:xfrm>
            <a:off x="6830040" y="2712720"/>
            <a:ext cx="365780" cy="375920"/>
          </a:xfrm>
          <a:custGeom>
            <a:avLst/>
            <a:gdLst>
              <a:gd name="connsiteX0" fmla="*/ 365780 w 365780"/>
              <a:gd name="connsiteY0" fmla="*/ 375920 h 375920"/>
              <a:gd name="connsiteX1" fmla="*/ 342920 w 365780"/>
              <a:gd name="connsiteY1" fmla="*/ 360680 h 375920"/>
              <a:gd name="connsiteX2" fmla="*/ 335300 w 365780"/>
              <a:gd name="connsiteY2" fmla="*/ 353060 h 375920"/>
              <a:gd name="connsiteX3" fmla="*/ 330220 w 365780"/>
              <a:gd name="connsiteY3" fmla="*/ 340360 h 375920"/>
              <a:gd name="connsiteX4" fmla="*/ 320060 w 365780"/>
              <a:gd name="connsiteY4" fmla="*/ 322580 h 375920"/>
              <a:gd name="connsiteX5" fmla="*/ 317520 w 365780"/>
              <a:gd name="connsiteY5" fmla="*/ 312420 h 375920"/>
              <a:gd name="connsiteX6" fmla="*/ 314980 w 365780"/>
              <a:gd name="connsiteY6" fmla="*/ 243840 h 375920"/>
              <a:gd name="connsiteX7" fmla="*/ 307360 w 365780"/>
              <a:gd name="connsiteY7" fmla="*/ 236220 h 375920"/>
              <a:gd name="connsiteX8" fmla="*/ 284500 w 365780"/>
              <a:gd name="connsiteY8" fmla="*/ 213360 h 375920"/>
              <a:gd name="connsiteX9" fmla="*/ 271800 w 365780"/>
              <a:gd name="connsiteY9" fmla="*/ 205740 h 375920"/>
              <a:gd name="connsiteX10" fmla="*/ 248940 w 365780"/>
              <a:gd name="connsiteY10" fmla="*/ 203200 h 375920"/>
              <a:gd name="connsiteX11" fmla="*/ 241320 w 365780"/>
              <a:gd name="connsiteY11" fmla="*/ 198120 h 375920"/>
              <a:gd name="connsiteX12" fmla="*/ 203220 w 365780"/>
              <a:gd name="connsiteY12" fmla="*/ 190500 h 375920"/>
              <a:gd name="connsiteX13" fmla="*/ 200680 w 365780"/>
              <a:gd name="connsiteY13" fmla="*/ 182880 h 375920"/>
              <a:gd name="connsiteX14" fmla="*/ 205760 w 365780"/>
              <a:gd name="connsiteY14" fmla="*/ 165100 h 375920"/>
              <a:gd name="connsiteX15" fmla="*/ 203220 w 365780"/>
              <a:gd name="connsiteY15" fmla="*/ 48260 h 375920"/>
              <a:gd name="connsiteX16" fmla="*/ 193060 w 365780"/>
              <a:gd name="connsiteY16" fmla="*/ 33020 h 375920"/>
              <a:gd name="connsiteX17" fmla="*/ 182900 w 365780"/>
              <a:gd name="connsiteY17" fmla="*/ 17780 h 375920"/>
              <a:gd name="connsiteX18" fmla="*/ 177820 w 365780"/>
              <a:gd name="connsiteY18" fmla="*/ 10160 h 375920"/>
              <a:gd name="connsiteX19" fmla="*/ 116860 w 365780"/>
              <a:gd name="connsiteY19" fmla="*/ 12700 h 375920"/>
              <a:gd name="connsiteX20" fmla="*/ 104160 w 365780"/>
              <a:gd name="connsiteY20" fmla="*/ 15240 h 375920"/>
              <a:gd name="connsiteX21" fmla="*/ 53360 w 365780"/>
              <a:gd name="connsiteY21" fmla="*/ 20320 h 375920"/>
              <a:gd name="connsiteX22" fmla="*/ 22880 w 365780"/>
              <a:gd name="connsiteY22" fmla="*/ 17780 h 375920"/>
              <a:gd name="connsiteX23" fmla="*/ 15260 w 365780"/>
              <a:gd name="connsiteY23" fmla="*/ 10160 h 375920"/>
              <a:gd name="connsiteX24" fmla="*/ 7640 w 365780"/>
              <a:gd name="connsiteY24" fmla="*/ 5080 h 375920"/>
              <a:gd name="connsiteX25" fmla="*/ 20 w 365780"/>
              <a:gd name="connsiteY25" fmla="*/ 0 h 375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365780" h="375920">
                <a:moveTo>
                  <a:pt x="365780" y="375920"/>
                </a:moveTo>
                <a:cubicBezTo>
                  <a:pt x="356306" y="370236"/>
                  <a:pt x="351151" y="367735"/>
                  <a:pt x="342920" y="360680"/>
                </a:cubicBezTo>
                <a:cubicBezTo>
                  <a:pt x="340193" y="358342"/>
                  <a:pt x="337840" y="355600"/>
                  <a:pt x="335300" y="353060"/>
                </a:cubicBezTo>
                <a:cubicBezTo>
                  <a:pt x="333607" y="348827"/>
                  <a:pt x="332259" y="344438"/>
                  <a:pt x="330220" y="340360"/>
                </a:cubicBezTo>
                <a:cubicBezTo>
                  <a:pt x="322851" y="325621"/>
                  <a:pt x="326740" y="340392"/>
                  <a:pt x="320060" y="322580"/>
                </a:cubicBezTo>
                <a:cubicBezTo>
                  <a:pt x="318834" y="319311"/>
                  <a:pt x="318367" y="315807"/>
                  <a:pt x="317520" y="312420"/>
                </a:cubicBezTo>
                <a:cubicBezTo>
                  <a:pt x="316673" y="289560"/>
                  <a:pt x="318003" y="266515"/>
                  <a:pt x="314980" y="243840"/>
                </a:cubicBezTo>
                <a:cubicBezTo>
                  <a:pt x="314505" y="240279"/>
                  <a:pt x="309725" y="238923"/>
                  <a:pt x="307360" y="236220"/>
                </a:cubicBezTo>
                <a:cubicBezTo>
                  <a:pt x="294360" y="221362"/>
                  <a:pt x="300887" y="224831"/>
                  <a:pt x="284500" y="213360"/>
                </a:cubicBezTo>
                <a:cubicBezTo>
                  <a:pt x="280456" y="210529"/>
                  <a:pt x="276547" y="207096"/>
                  <a:pt x="271800" y="205740"/>
                </a:cubicBezTo>
                <a:cubicBezTo>
                  <a:pt x="264428" y="203634"/>
                  <a:pt x="256560" y="204047"/>
                  <a:pt x="248940" y="203200"/>
                </a:cubicBezTo>
                <a:cubicBezTo>
                  <a:pt x="246400" y="201507"/>
                  <a:pt x="244261" y="198937"/>
                  <a:pt x="241320" y="198120"/>
                </a:cubicBezTo>
                <a:cubicBezTo>
                  <a:pt x="228841" y="194654"/>
                  <a:pt x="203220" y="190500"/>
                  <a:pt x="203220" y="190500"/>
                </a:cubicBezTo>
                <a:cubicBezTo>
                  <a:pt x="202373" y="187960"/>
                  <a:pt x="200680" y="185557"/>
                  <a:pt x="200680" y="182880"/>
                </a:cubicBezTo>
                <a:cubicBezTo>
                  <a:pt x="200680" y="179691"/>
                  <a:pt x="204562" y="168693"/>
                  <a:pt x="205760" y="165100"/>
                </a:cubicBezTo>
                <a:cubicBezTo>
                  <a:pt x="204913" y="126153"/>
                  <a:pt x="204777" y="87185"/>
                  <a:pt x="203220" y="48260"/>
                </a:cubicBezTo>
                <a:cubicBezTo>
                  <a:pt x="202771" y="37026"/>
                  <a:pt x="201109" y="38386"/>
                  <a:pt x="193060" y="33020"/>
                </a:cubicBezTo>
                <a:lnTo>
                  <a:pt x="182900" y="17780"/>
                </a:lnTo>
                <a:lnTo>
                  <a:pt x="177820" y="10160"/>
                </a:lnTo>
                <a:cubicBezTo>
                  <a:pt x="157500" y="11007"/>
                  <a:pt x="137149" y="11301"/>
                  <a:pt x="116860" y="12700"/>
                </a:cubicBezTo>
                <a:cubicBezTo>
                  <a:pt x="112553" y="12997"/>
                  <a:pt x="108446" y="14726"/>
                  <a:pt x="104160" y="15240"/>
                </a:cubicBezTo>
                <a:cubicBezTo>
                  <a:pt x="87263" y="17268"/>
                  <a:pt x="70293" y="18627"/>
                  <a:pt x="53360" y="20320"/>
                </a:cubicBezTo>
                <a:cubicBezTo>
                  <a:pt x="43200" y="19473"/>
                  <a:pt x="32731" y="20407"/>
                  <a:pt x="22880" y="17780"/>
                </a:cubicBezTo>
                <a:cubicBezTo>
                  <a:pt x="19409" y="16854"/>
                  <a:pt x="18020" y="12460"/>
                  <a:pt x="15260" y="10160"/>
                </a:cubicBezTo>
                <a:cubicBezTo>
                  <a:pt x="12915" y="8206"/>
                  <a:pt x="10370" y="6445"/>
                  <a:pt x="7640" y="5080"/>
                </a:cubicBezTo>
                <a:cubicBezTo>
                  <a:pt x="-783" y="868"/>
                  <a:pt x="20" y="5661"/>
                  <a:pt x="20" y="0"/>
                </a:cubicBezTo>
              </a:path>
            </a:pathLst>
          </a:custGeom>
          <a:noFill/>
          <a:ln>
            <a:solidFill>
              <a:srgbClr val="007ABB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24" name="TextBox 3223">
            <a:extLst>
              <a:ext uri="{FF2B5EF4-FFF2-40B4-BE49-F238E27FC236}">
                <a16:creationId xmlns="" xmlns:a16="http://schemas.microsoft.com/office/drawing/2014/main" id="{A04F7ED0-D334-AC3D-4D22-82F73AF328DF}"/>
              </a:ext>
            </a:extLst>
          </p:cNvPr>
          <p:cNvSpPr txBox="1"/>
          <p:nvPr/>
        </p:nvSpPr>
        <p:spPr>
          <a:xfrm>
            <a:off x="911201" y="4841880"/>
            <a:ext cx="1352685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47К-080, </a:t>
            </a:r>
          </a:p>
        </p:txBody>
      </p:sp>
      <p:sp>
        <p:nvSpPr>
          <p:cNvPr id="3225" name="TextBox 3224">
            <a:extLst>
              <a:ext uri="{FF2B5EF4-FFF2-40B4-BE49-F238E27FC236}">
                <a16:creationId xmlns="" xmlns:a16="http://schemas.microsoft.com/office/drawing/2014/main" id="{FBC4DA94-01D7-5E3D-AF70-E46BF8EE009C}"/>
              </a:ext>
            </a:extLst>
          </p:cNvPr>
          <p:cNvSpPr txBox="1"/>
          <p:nvPr/>
        </p:nvSpPr>
        <p:spPr>
          <a:xfrm>
            <a:off x="896030" y="5094609"/>
            <a:ext cx="155292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Автоподъезд к городу Заозерску, протяженность 16,6 км</a:t>
            </a:r>
          </a:p>
        </p:txBody>
      </p:sp>
      <p:sp>
        <p:nvSpPr>
          <p:cNvPr id="3226" name="TextBox 3225">
            <a:extLst>
              <a:ext uri="{FF2B5EF4-FFF2-40B4-BE49-F238E27FC236}">
                <a16:creationId xmlns="" xmlns:a16="http://schemas.microsoft.com/office/drawing/2014/main" id="{11AEC2FD-7B7E-083B-057C-41710DE815F9}"/>
              </a:ext>
            </a:extLst>
          </p:cNvPr>
          <p:cNvSpPr txBox="1"/>
          <p:nvPr/>
        </p:nvSpPr>
        <p:spPr>
          <a:xfrm>
            <a:off x="2869773" y="4841880"/>
            <a:ext cx="1352685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Станция Кола, 102 км</a:t>
            </a:r>
          </a:p>
        </p:txBody>
      </p:sp>
      <p:sp>
        <p:nvSpPr>
          <p:cNvPr id="3227" name="TextBox 3226">
            <a:extLst>
              <a:ext uri="{FF2B5EF4-FFF2-40B4-BE49-F238E27FC236}">
                <a16:creationId xmlns="" xmlns:a16="http://schemas.microsoft.com/office/drawing/2014/main" id="{5DB87D1B-BC9C-B77A-7290-A4F9CBFBA4E6}"/>
              </a:ext>
            </a:extLst>
          </p:cNvPr>
          <p:cNvSpPr txBox="1"/>
          <p:nvPr/>
        </p:nvSpPr>
        <p:spPr>
          <a:xfrm>
            <a:off x="2854602" y="5094609"/>
            <a:ext cx="155292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железнодорожная линия </a:t>
            </a:r>
          </a:p>
          <a:p>
            <a:r>
              <a:rPr lang="ru-RU" sz="9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Санкт-Петербург ➝ Мурманск</a:t>
            </a:r>
          </a:p>
        </p:txBody>
      </p:sp>
      <p:sp>
        <p:nvSpPr>
          <p:cNvPr id="3228" name="TextBox 3227">
            <a:extLst>
              <a:ext uri="{FF2B5EF4-FFF2-40B4-BE49-F238E27FC236}">
                <a16:creationId xmlns="" xmlns:a16="http://schemas.microsoft.com/office/drawing/2014/main" id="{F32F2559-6600-DF15-0F22-4D2F439D7F22}"/>
              </a:ext>
            </a:extLst>
          </p:cNvPr>
          <p:cNvSpPr txBox="1"/>
          <p:nvPr/>
        </p:nvSpPr>
        <p:spPr>
          <a:xfrm>
            <a:off x="4827570" y="4756785"/>
            <a:ext cx="135268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Международный аэропорт Мурманск, 123 км</a:t>
            </a:r>
          </a:p>
        </p:txBody>
      </p:sp>
      <p:pic>
        <p:nvPicPr>
          <p:cNvPr id="3230" name="Рисунок 3229" descr="Круизное судно со сплошной заливкой">
            <a:extLst>
              <a:ext uri="{FF2B5EF4-FFF2-40B4-BE49-F238E27FC236}">
                <a16:creationId xmlns="" xmlns:a16="http://schemas.microsoft.com/office/drawing/2014/main" id="{D3C52B97-B978-EC62-B1BC-763D11CE5E3F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96DAC541-7B7A-43D3-8B79-37D633B846F1}">
                <asvg:svgBlip xmlns=""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371109" y="5638923"/>
            <a:ext cx="234809" cy="234809"/>
          </a:xfrm>
          <a:prstGeom prst="rect">
            <a:avLst/>
          </a:prstGeom>
        </p:spPr>
      </p:pic>
      <p:sp>
        <p:nvSpPr>
          <p:cNvPr id="3231" name="TextBox 3230">
            <a:extLst>
              <a:ext uri="{FF2B5EF4-FFF2-40B4-BE49-F238E27FC236}">
                <a16:creationId xmlns="" xmlns:a16="http://schemas.microsoft.com/office/drawing/2014/main" id="{F6B2370C-9D48-107A-4440-20F29795E64C}"/>
              </a:ext>
            </a:extLst>
          </p:cNvPr>
          <p:cNvSpPr txBox="1"/>
          <p:nvPr/>
        </p:nvSpPr>
        <p:spPr>
          <a:xfrm>
            <a:off x="10648182" y="5661105"/>
            <a:ext cx="137794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Морской порт</a:t>
            </a:r>
          </a:p>
        </p:txBody>
      </p:sp>
      <p:pic>
        <p:nvPicPr>
          <p:cNvPr id="3232" name="Рисунок 3231" descr="Самолет со сплошной заливкой">
            <a:extLst>
              <a:ext uri="{FF2B5EF4-FFF2-40B4-BE49-F238E27FC236}">
                <a16:creationId xmlns="" xmlns:a16="http://schemas.microsoft.com/office/drawing/2014/main" id="{CF486551-8EC3-59BC-1745-3ED7C639A472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369212" y="5873732"/>
            <a:ext cx="209618" cy="209618"/>
          </a:xfrm>
          <a:prstGeom prst="rect">
            <a:avLst/>
          </a:prstGeom>
        </p:spPr>
      </p:pic>
      <p:sp>
        <p:nvSpPr>
          <p:cNvPr id="3233" name="TextBox 3232">
            <a:extLst>
              <a:ext uri="{FF2B5EF4-FFF2-40B4-BE49-F238E27FC236}">
                <a16:creationId xmlns="" xmlns:a16="http://schemas.microsoft.com/office/drawing/2014/main" id="{7BA6A8DD-0B5D-5A83-1919-38020CCEF623}"/>
              </a:ext>
            </a:extLst>
          </p:cNvPr>
          <p:cNvSpPr txBox="1"/>
          <p:nvPr/>
        </p:nvSpPr>
        <p:spPr>
          <a:xfrm>
            <a:off x="10648181" y="5901703"/>
            <a:ext cx="141119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Международный аэропорт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5285459F-30BE-445F-5897-5174EB57B8AA}"/>
              </a:ext>
            </a:extLst>
          </p:cNvPr>
          <p:cNvSpPr txBox="1"/>
          <p:nvPr/>
        </p:nvSpPr>
        <p:spPr>
          <a:xfrm>
            <a:off x="4832165" y="5134404"/>
            <a:ext cx="155292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1.5 часа полета от Санкт-Петербурга</a:t>
            </a:r>
          </a:p>
          <a:p>
            <a:r>
              <a:rPr lang="ru-RU" sz="9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2 часа полета от Москвы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A88B49-6ADA-D9AF-7E3F-340FE16F6EB1}"/>
              </a:ext>
            </a:extLst>
          </p:cNvPr>
          <p:cNvSpPr txBox="1"/>
          <p:nvPr/>
        </p:nvSpPr>
        <p:spPr>
          <a:xfrm>
            <a:off x="8115179" y="4897526"/>
            <a:ext cx="391725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123 км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DB869A2-2541-0F29-162B-9E2381DC7743}"/>
              </a:ext>
            </a:extLst>
          </p:cNvPr>
          <p:cNvSpPr txBox="1"/>
          <p:nvPr/>
        </p:nvSpPr>
        <p:spPr>
          <a:xfrm>
            <a:off x="10775140" y="3755877"/>
            <a:ext cx="391725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107 км</a:t>
            </a:r>
          </a:p>
        </p:txBody>
      </p:sp>
      <p:grpSp>
        <p:nvGrpSpPr>
          <p:cNvPr id="6" name="Группа 5">
            <a:extLst>
              <a:ext uri="{FF2B5EF4-FFF2-40B4-BE49-F238E27FC236}">
                <a16:creationId xmlns="" xmlns:a16="http://schemas.microsoft.com/office/drawing/2014/main" id="{8488E222-65BC-DA5E-7B43-0E944577DC35}"/>
              </a:ext>
            </a:extLst>
          </p:cNvPr>
          <p:cNvGrpSpPr/>
          <p:nvPr/>
        </p:nvGrpSpPr>
        <p:grpSpPr>
          <a:xfrm>
            <a:off x="9301992" y="4318410"/>
            <a:ext cx="872960" cy="282079"/>
            <a:chOff x="12602511" y="2104550"/>
            <a:chExt cx="872960" cy="282079"/>
          </a:xfrm>
        </p:grpSpPr>
        <p:sp>
          <p:nvSpPr>
            <p:cNvPr id="7" name="Скругленный прямоугольник 82">
              <a:extLst>
                <a:ext uri="{FF2B5EF4-FFF2-40B4-BE49-F238E27FC236}">
                  <a16:creationId xmlns="" xmlns:a16="http://schemas.microsoft.com/office/drawing/2014/main" id="{BFA5F2D4-A395-EE16-CD5A-462D52F7B00F}"/>
                </a:ext>
              </a:extLst>
            </p:cNvPr>
            <p:cNvSpPr/>
            <p:nvPr/>
          </p:nvSpPr>
          <p:spPr>
            <a:xfrm>
              <a:off x="12602511" y="2104550"/>
              <a:ext cx="739927" cy="28207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rgbClr val="007AB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0" rIns="0" bIns="0" rtlCol="0" anchor="ctr"/>
            <a:lstStyle/>
            <a:p>
              <a:pPr algn="ctr"/>
              <a:endParaRPr lang="x-none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8" name="Рисунок 7" descr="Маркер со сплошной заливкой">
              <a:extLst>
                <a:ext uri="{FF2B5EF4-FFF2-40B4-BE49-F238E27FC236}">
                  <a16:creationId xmlns="" xmlns:a16="http://schemas.microsoft.com/office/drawing/2014/main" id="{210911C9-690F-F81D-20F8-940C6185F3C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2650745" y="2149916"/>
              <a:ext cx="180000" cy="180000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="" xmlns:a16="http://schemas.microsoft.com/office/drawing/2014/main" id="{90EFB1E5-4F3C-F46A-F003-07417EF1B0DE}"/>
                </a:ext>
              </a:extLst>
            </p:cNvPr>
            <p:cNvSpPr txBox="1"/>
            <p:nvPr/>
          </p:nvSpPr>
          <p:spPr>
            <a:xfrm>
              <a:off x="12964097" y="2141155"/>
              <a:ext cx="511374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Кола</a:t>
              </a:r>
            </a:p>
          </p:txBody>
        </p:sp>
        <p:pic>
          <p:nvPicPr>
            <p:cNvPr id="18" name="Рисунок 17" descr="Поезд со сплошной заливкой">
              <a:extLst>
                <a:ext uri="{FF2B5EF4-FFF2-40B4-BE49-F238E27FC236}">
                  <a16:creationId xmlns="" xmlns:a16="http://schemas.microsoft.com/office/drawing/2014/main" id="{7263043E-5946-E0FA-48FE-81D5C2241D4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12785060" y="2171336"/>
              <a:ext cx="145123" cy="145123"/>
            </a:xfrm>
            <a:prstGeom prst="rect">
              <a:avLst/>
            </a:prstGeom>
          </p:spPr>
        </p:pic>
      </p:grp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7713D991-41DE-328B-7C26-25CBFE116391}"/>
              </a:ext>
            </a:extLst>
          </p:cNvPr>
          <p:cNvSpPr txBox="1"/>
          <p:nvPr/>
        </p:nvSpPr>
        <p:spPr>
          <a:xfrm>
            <a:off x="10095812" y="4375221"/>
            <a:ext cx="391725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102 км</a:t>
            </a:r>
          </a:p>
        </p:txBody>
      </p:sp>
    </p:spTree>
    <p:extLst>
      <p:ext uri="{BB962C8B-B14F-4D97-AF65-F5344CB8AC3E}">
        <p14:creationId xmlns="" xmlns:p14="http://schemas.microsoft.com/office/powerpoint/2010/main" val="2169884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19DB0FE-C905-AE02-CF4C-BDDDE597D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8" name="Прямоугольник 56">
            <a:extLst>
              <a:ext uri="{FF2B5EF4-FFF2-40B4-BE49-F238E27FC236}">
                <a16:creationId xmlns="" xmlns:a16="http://schemas.microsoft.com/office/drawing/2014/main" id="{A0921A9A-1C84-F2EE-4E8B-8CAD44099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511" y="419281"/>
            <a:ext cx="2815480" cy="1036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3700"/>
              </a:lnSpc>
            </a:pPr>
            <a:r>
              <a:rPr lang="ru-RU" altLang="ru-RU" sz="2800" dirty="0">
                <a:solidFill>
                  <a:srgbClr val="007ABB"/>
                </a:solidFill>
                <a:latin typeface="Corki" panose="00000500000000000000" pitchFamily="2" charset="-52"/>
              </a:rPr>
              <a:t>Занятость и </a:t>
            </a:r>
            <a:endParaRPr lang="en-US" altLang="ru-RU" sz="2800" dirty="0">
              <a:solidFill>
                <a:srgbClr val="007ABB"/>
              </a:solidFill>
              <a:latin typeface="Corki" panose="00000500000000000000" pitchFamily="2" charset="-52"/>
            </a:endParaRPr>
          </a:p>
          <a:p>
            <a:pPr>
              <a:lnSpc>
                <a:spcPts val="37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ОПЛАТА ТРУДА</a:t>
            </a:r>
          </a:p>
        </p:txBody>
      </p:sp>
      <p:sp>
        <p:nvSpPr>
          <p:cNvPr id="3246" name="Полилиния: фигура 3245">
            <a:extLst>
              <a:ext uri="{FF2B5EF4-FFF2-40B4-BE49-F238E27FC236}">
                <a16:creationId xmlns="" xmlns:a16="http://schemas.microsoft.com/office/drawing/2014/main" id="{66E54070-D2E9-3864-EC53-16F89A020259}"/>
              </a:ext>
            </a:extLst>
          </p:cNvPr>
          <p:cNvSpPr/>
          <p:nvPr/>
        </p:nvSpPr>
        <p:spPr>
          <a:xfrm flipH="1">
            <a:off x="9994889" y="0"/>
            <a:ext cx="2197109" cy="2247900"/>
          </a:xfrm>
          <a:custGeom>
            <a:avLst/>
            <a:gdLst>
              <a:gd name="connsiteX0" fmla="*/ 0 w 4145870"/>
              <a:gd name="connsiteY0" fmla="*/ 0 h 4209758"/>
              <a:gd name="connsiteX1" fmla="*/ 4145870 w 4145870"/>
              <a:gd name="connsiteY1" fmla="*/ 0 h 4209758"/>
              <a:gd name="connsiteX2" fmla="*/ 4145870 w 4145870"/>
              <a:gd name="connsiteY2" fmla="*/ 1685633 h 4209758"/>
              <a:gd name="connsiteX3" fmla="*/ 1621745 w 4145870"/>
              <a:gd name="connsiteY3" fmla="*/ 4209758 h 4209758"/>
              <a:gd name="connsiteX4" fmla="*/ 16167 w 4145870"/>
              <a:gd name="connsiteY4" fmla="*/ 3633371 h 4209758"/>
              <a:gd name="connsiteX5" fmla="*/ 0 w 4145870"/>
              <a:gd name="connsiteY5" fmla="*/ 3618677 h 420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45870" h="4209758">
                <a:moveTo>
                  <a:pt x="0" y="0"/>
                </a:moveTo>
                <a:lnTo>
                  <a:pt x="4145870" y="0"/>
                </a:lnTo>
                <a:lnTo>
                  <a:pt x="4145870" y="1685633"/>
                </a:lnTo>
                <a:cubicBezTo>
                  <a:pt x="4145870" y="3079669"/>
                  <a:pt x="3015781" y="4209758"/>
                  <a:pt x="1621745" y="4209758"/>
                </a:cubicBezTo>
                <a:cubicBezTo>
                  <a:pt x="1011854" y="4209758"/>
                  <a:pt x="452485" y="3993452"/>
                  <a:pt x="16167" y="3633371"/>
                </a:cubicBezTo>
                <a:lnTo>
                  <a:pt x="0" y="3618677"/>
                </a:lnTo>
                <a:close/>
              </a:path>
            </a:pathLst>
          </a:custGeom>
          <a:gradFill flip="none" rotWithShape="1">
            <a:gsLst>
              <a:gs pos="13000">
                <a:srgbClr val="007ABB"/>
              </a:gs>
              <a:gs pos="100000">
                <a:srgbClr val="64BEE6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="" xmlns:a16="http://schemas.microsoft.com/office/drawing/2014/main" id="{FE228540-09D7-77B7-A6B4-D0F9D3E52CA5}"/>
              </a:ext>
            </a:extLst>
          </p:cNvPr>
          <p:cNvSpPr/>
          <p:nvPr/>
        </p:nvSpPr>
        <p:spPr>
          <a:xfrm>
            <a:off x="532967" y="1744083"/>
            <a:ext cx="5493765" cy="210887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="" xmlns:a16="http://schemas.microsoft.com/office/drawing/2014/main" id="{BAA4D997-1B2C-DE49-F94B-77D2C54B2FC5}"/>
              </a:ext>
            </a:extLst>
          </p:cNvPr>
          <p:cNvSpPr/>
          <p:nvPr/>
        </p:nvSpPr>
        <p:spPr>
          <a:xfrm>
            <a:off x="6165268" y="1744083"/>
            <a:ext cx="5305472" cy="426273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836B1119-E720-9C59-74C2-0B16521AD18C}"/>
              </a:ext>
            </a:extLst>
          </p:cNvPr>
          <p:cNvSpPr/>
          <p:nvPr/>
        </p:nvSpPr>
        <p:spPr>
          <a:xfrm>
            <a:off x="5579444" y="1744083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09639589-18A9-C9C5-F325-CF9F5F3CE6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02176" y="1867432"/>
            <a:ext cx="211400" cy="2114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89938BA9-AF09-9579-956B-77356833F849}"/>
              </a:ext>
            </a:extLst>
          </p:cNvPr>
          <p:cNvSpPr txBox="1"/>
          <p:nvPr/>
        </p:nvSpPr>
        <p:spPr>
          <a:xfrm>
            <a:off x="830930" y="2049348"/>
            <a:ext cx="4848726" cy="1961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400"/>
              </a:lnSpc>
            </a:pPr>
            <a:r>
              <a:rPr lang="ru-RU" sz="2400" spc="-20" dirty="0">
                <a:latin typeface="Corki" panose="00000500000000000000" pitchFamily="2" charset="-52"/>
                <a:cs typeface="Arial" panose="020B0604020202020204" pitchFamily="34" charset="0"/>
              </a:rPr>
              <a:t>Среднемесячная заработная плата работников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DBC4FE48-6A40-EFF9-6A93-5CCE5D67EF05}"/>
              </a:ext>
            </a:extLst>
          </p:cNvPr>
          <p:cNvSpPr txBox="1"/>
          <p:nvPr/>
        </p:nvSpPr>
        <p:spPr>
          <a:xfrm>
            <a:off x="6414067" y="2024728"/>
            <a:ext cx="4848726" cy="1961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400"/>
              </a:lnSpc>
            </a:pPr>
            <a:r>
              <a:rPr lang="ru-RU" sz="2400" spc="-20" dirty="0">
                <a:latin typeface="Corki" panose="00000500000000000000" pitchFamily="2" charset="-52"/>
                <a:cs typeface="Arial" panose="020B0604020202020204" pitchFamily="34" charset="0"/>
              </a:rPr>
              <a:t>Среднемесячная заработная плата работников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6E411E82-01A8-36F3-F622-AF757CCA2773}"/>
              </a:ext>
            </a:extLst>
          </p:cNvPr>
          <p:cNvSpPr txBox="1"/>
          <p:nvPr/>
        </p:nvSpPr>
        <p:spPr>
          <a:xfrm>
            <a:off x="6414067" y="2220936"/>
            <a:ext cx="4460410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по отраслям на ноябрь 2024 года, по данным СберАналитики, тыс. руб. </a:t>
            </a:r>
          </a:p>
        </p:txBody>
      </p:sp>
      <p:cxnSp>
        <p:nvCxnSpPr>
          <p:cNvPr id="3197" name="Прямая соединительная линия 3196">
            <a:extLst>
              <a:ext uri="{FF2B5EF4-FFF2-40B4-BE49-F238E27FC236}">
                <a16:creationId xmlns="" xmlns:a16="http://schemas.microsoft.com/office/drawing/2014/main" id="{77401D36-6697-F535-752B-20BB8243664D}"/>
              </a:ext>
            </a:extLst>
          </p:cNvPr>
          <p:cNvCxnSpPr>
            <a:cxnSpLocks/>
          </p:cNvCxnSpPr>
          <p:nvPr/>
        </p:nvCxnSpPr>
        <p:spPr>
          <a:xfrm flipH="1">
            <a:off x="6395541" y="2513661"/>
            <a:ext cx="475832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48" name="TextBox 3247">
            <a:extLst>
              <a:ext uri="{FF2B5EF4-FFF2-40B4-BE49-F238E27FC236}">
                <a16:creationId xmlns="" xmlns:a16="http://schemas.microsoft.com/office/drawing/2014/main" id="{5FADD3CA-FF0C-33A7-67EB-8D2801780E76}"/>
              </a:ext>
            </a:extLst>
          </p:cNvPr>
          <p:cNvSpPr txBox="1"/>
          <p:nvPr/>
        </p:nvSpPr>
        <p:spPr>
          <a:xfrm>
            <a:off x="4740459" y="2583395"/>
            <a:ext cx="97206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Темп роста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85F0D039-BA70-9657-463B-0505F77E1C02}"/>
              </a:ext>
            </a:extLst>
          </p:cNvPr>
          <p:cNvSpPr txBox="1"/>
          <p:nvPr/>
        </p:nvSpPr>
        <p:spPr>
          <a:xfrm>
            <a:off x="830930" y="3380958"/>
            <a:ext cx="3862990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на ноябрь </a:t>
            </a:r>
            <a:r>
              <a:rPr lang="ru-RU" sz="1400" dirty="0" smtClean="0">
                <a:latin typeface="Corki" panose="00000500000000000000" pitchFamily="2" charset="-52"/>
                <a:cs typeface="Arial" panose="020B0604020202020204" pitchFamily="34" charset="0"/>
              </a:rPr>
              <a:t>2025 </a:t>
            </a: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года, по данным СберАналитики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8CBF120-BCF3-3F2C-CBE1-5C9ACA866E0F}"/>
              </a:ext>
            </a:extLst>
          </p:cNvPr>
          <p:cNvSpPr txBox="1"/>
          <p:nvPr/>
        </p:nvSpPr>
        <p:spPr>
          <a:xfrm>
            <a:off x="794239" y="3105964"/>
            <a:ext cx="5601301" cy="179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400"/>
              </a:lnSpc>
            </a:pPr>
            <a:r>
              <a:rPr lang="ru-RU" sz="6000" spc="-20" dirty="0" smtClean="0">
                <a:latin typeface="Corki" panose="00000500000000000000" pitchFamily="2" charset="-52"/>
                <a:cs typeface="Arial" panose="020B0604020202020204" pitchFamily="34" charset="0"/>
              </a:rPr>
              <a:t>94,2 </a:t>
            </a:r>
            <a:r>
              <a:rPr lang="ru-RU" sz="4000" spc="-20" dirty="0">
                <a:latin typeface="Corki" panose="00000500000000000000" pitchFamily="2" charset="-52"/>
                <a:cs typeface="Arial" panose="020B0604020202020204" pitchFamily="34" charset="0"/>
              </a:rPr>
              <a:t>тысяч рублей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343E16D0-7623-08BE-AE3F-91641B2F04A3}"/>
              </a:ext>
            </a:extLst>
          </p:cNvPr>
          <p:cNvSpPr txBox="1"/>
          <p:nvPr/>
        </p:nvSpPr>
        <p:spPr>
          <a:xfrm>
            <a:off x="4740459" y="3105964"/>
            <a:ext cx="1172725" cy="179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400"/>
              </a:lnSpc>
            </a:pPr>
            <a:r>
              <a:rPr lang="ru-RU" sz="4000" spc="-20" dirty="0" smtClean="0">
                <a:latin typeface="Corki" panose="00000500000000000000" pitchFamily="2" charset="-52"/>
                <a:cs typeface="Arial" panose="020B0604020202020204" pitchFamily="34" charset="0"/>
              </a:rPr>
              <a:t>109%</a:t>
            </a:r>
            <a:endParaRPr lang="ru-RU" sz="4000" spc="-2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pic>
        <p:nvPicPr>
          <p:cNvPr id="28" name="Рисунок 27">
            <a:extLst>
              <a:ext uri="{FF2B5EF4-FFF2-40B4-BE49-F238E27FC236}">
                <a16:creationId xmlns="" xmlns:a16="http://schemas.microsoft.com/office/drawing/2014/main" id="{5FD8FA2B-5C46-C021-F6EF-163EBFBB8C6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574582" y="2637025"/>
            <a:ext cx="109198" cy="109198"/>
          </a:xfrm>
          <a:prstGeom prst="rect">
            <a:avLst/>
          </a:prstGeom>
        </p:spPr>
      </p:pic>
      <p:grpSp>
        <p:nvGrpSpPr>
          <p:cNvPr id="12" name="Группа 11">
            <a:extLst>
              <a:ext uri="{FF2B5EF4-FFF2-40B4-BE49-F238E27FC236}">
                <a16:creationId xmlns="" xmlns:a16="http://schemas.microsoft.com/office/drawing/2014/main" id="{02086295-6698-C567-81F5-01A07822EBD5}"/>
              </a:ext>
            </a:extLst>
          </p:cNvPr>
          <p:cNvGrpSpPr/>
          <p:nvPr/>
        </p:nvGrpSpPr>
        <p:grpSpPr>
          <a:xfrm>
            <a:off x="487887" y="6218603"/>
            <a:ext cx="11322813" cy="316465"/>
            <a:chOff x="487887" y="6218603"/>
            <a:chExt cx="11322813" cy="316465"/>
          </a:xfrm>
        </p:grpSpPr>
        <p:sp>
          <p:nvSpPr>
            <p:cNvPr id="29" name="Номер слайда 6">
              <a:extLst>
                <a:ext uri="{FF2B5EF4-FFF2-40B4-BE49-F238E27FC236}">
                  <a16:creationId xmlns="" xmlns:a16="http://schemas.microsoft.com/office/drawing/2014/main" id="{1AB6CC96-37EF-B1AB-EDD6-C6289AB9BDC9}"/>
                </a:ext>
              </a:extLst>
            </p:cNvPr>
            <p:cNvSpPr txBox="1">
              <a:spLocks/>
            </p:cNvSpPr>
            <p:nvPr/>
          </p:nvSpPr>
          <p:spPr>
            <a:xfrm>
              <a:off x="11463344" y="6218603"/>
              <a:ext cx="347356" cy="316465"/>
            </a:xfrm>
            <a:prstGeom prst="rect">
              <a:avLst/>
            </a:prstGeom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vert="horz" lIns="91440" tIns="45720" rIns="91440" bIns="45720" rtlCol="0" anchor="ctr"/>
            <a:lstStyle>
              <a:defPPr>
                <a:defRPr lang="ru-RU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Corki Regular"/>
                  <a:ea typeface="Corki Regular"/>
                  <a:cs typeface="Corki Regular"/>
                  <a:sym typeface="Corki Regular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fld id="{86CB4B4D-7CA3-9044-876B-883B54F8677D}" type="slidenum">
                <a:rPr lang="ru-RU" smtClean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50" charset="-52"/>
                </a:rPr>
                <a:pPr/>
                <a:t>5</a:t>
              </a:fld>
              <a:endParaRPr lang="ru-RU" dirty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endParaRPr>
            </a:p>
          </p:txBody>
        </p:sp>
        <p:sp>
          <p:nvSpPr>
            <p:cNvPr id="30" name="TextBox 2">
              <a:extLst>
                <a:ext uri="{FF2B5EF4-FFF2-40B4-BE49-F238E27FC236}">
                  <a16:creationId xmlns="" xmlns:a16="http://schemas.microsoft.com/office/drawing/2014/main" id="{3C090DB5-CF94-E24B-2E47-FB8222E506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49343" y="6237930"/>
              <a:ext cx="831850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#насевережить</a:t>
              </a:r>
            </a:p>
          </p:txBody>
        </p:sp>
        <p:sp>
          <p:nvSpPr>
            <p:cNvPr id="31" name="TextBox 2">
              <a:extLst>
                <a:ext uri="{FF2B5EF4-FFF2-40B4-BE49-F238E27FC236}">
                  <a16:creationId xmlns="" xmlns:a16="http://schemas.microsoft.com/office/drawing/2014/main" id="{2431AC90-23F8-3616-695A-A22275A3D5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7887" y="6237930"/>
              <a:ext cx="1998300" cy="27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Инвестиционный профиль ЗАТО Заозерск</a:t>
              </a:r>
            </a:p>
          </p:txBody>
        </p:sp>
      </p:grpSp>
      <p:sp>
        <p:nvSpPr>
          <p:cNvPr id="3168" name="Прямоугольник: скругленные углы 3167">
            <a:extLst>
              <a:ext uri="{FF2B5EF4-FFF2-40B4-BE49-F238E27FC236}">
                <a16:creationId xmlns="" xmlns:a16="http://schemas.microsoft.com/office/drawing/2014/main" id="{BB5DD2AC-95C5-63AE-339A-ACAC7CE16099}"/>
              </a:ext>
            </a:extLst>
          </p:cNvPr>
          <p:cNvSpPr/>
          <p:nvPr/>
        </p:nvSpPr>
        <p:spPr>
          <a:xfrm>
            <a:off x="532967" y="4014039"/>
            <a:ext cx="2593201" cy="1992782"/>
          </a:xfrm>
          <a:prstGeom prst="roundRect">
            <a:avLst>
              <a:gd name="adj" fmla="val 0"/>
            </a:avLst>
          </a:prstGeom>
          <a:solidFill>
            <a:srgbClr val="007ABB"/>
          </a:solidFill>
          <a:ln w="12700"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69" name="Прямоугольник: скругленные углы 3168">
            <a:extLst>
              <a:ext uri="{FF2B5EF4-FFF2-40B4-BE49-F238E27FC236}">
                <a16:creationId xmlns="" xmlns:a16="http://schemas.microsoft.com/office/drawing/2014/main" id="{828CACD6-A3C5-B412-7671-FB1BD2A839CA}"/>
              </a:ext>
            </a:extLst>
          </p:cNvPr>
          <p:cNvSpPr/>
          <p:nvPr/>
        </p:nvSpPr>
        <p:spPr>
          <a:xfrm>
            <a:off x="3262991" y="4014039"/>
            <a:ext cx="2757564" cy="1992782"/>
          </a:xfrm>
          <a:prstGeom prst="roundRect">
            <a:avLst>
              <a:gd name="adj" fmla="val 0"/>
            </a:avLst>
          </a:prstGeom>
          <a:solidFill>
            <a:srgbClr val="64BEE6"/>
          </a:solidFill>
          <a:ln w="12700">
            <a:solidFill>
              <a:srgbClr val="64BE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99" name="TextBox 3198">
            <a:extLst>
              <a:ext uri="{FF2B5EF4-FFF2-40B4-BE49-F238E27FC236}">
                <a16:creationId xmlns="" xmlns:a16="http://schemas.microsoft.com/office/drawing/2014/main" id="{4D024D51-6AC5-3E4E-9F2E-8EFF576C1BA2}"/>
              </a:ext>
            </a:extLst>
          </p:cNvPr>
          <p:cNvSpPr txBox="1"/>
          <p:nvPr/>
        </p:nvSpPr>
        <p:spPr>
          <a:xfrm>
            <a:off x="830930" y="5080461"/>
            <a:ext cx="1993292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800"/>
              </a:lnSpc>
            </a:pPr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трудоспособного населения</a:t>
            </a:r>
          </a:p>
        </p:txBody>
      </p:sp>
      <p:sp>
        <p:nvSpPr>
          <p:cNvPr id="3232" name="TextBox 3231">
            <a:extLst>
              <a:ext uri="{FF2B5EF4-FFF2-40B4-BE49-F238E27FC236}">
                <a16:creationId xmlns="" xmlns:a16="http://schemas.microsoft.com/office/drawing/2014/main" id="{6FFE5C70-14F1-E879-BD5D-A98B1CAC87E6}"/>
              </a:ext>
            </a:extLst>
          </p:cNvPr>
          <p:cNvSpPr txBox="1"/>
          <p:nvPr/>
        </p:nvSpPr>
        <p:spPr>
          <a:xfrm>
            <a:off x="836187" y="5610875"/>
            <a:ext cx="935463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на 01.01.2024</a:t>
            </a:r>
          </a:p>
        </p:txBody>
      </p:sp>
      <p:sp>
        <p:nvSpPr>
          <p:cNvPr id="3233" name="TextBox 3232">
            <a:extLst>
              <a:ext uri="{FF2B5EF4-FFF2-40B4-BE49-F238E27FC236}">
                <a16:creationId xmlns="" xmlns:a16="http://schemas.microsoft.com/office/drawing/2014/main" id="{D3CD7393-2FAA-D136-1C12-5A1D7CBBF086}"/>
              </a:ext>
            </a:extLst>
          </p:cNvPr>
          <p:cNvSpPr txBox="1"/>
          <p:nvPr/>
        </p:nvSpPr>
        <p:spPr>
          <a:xfrm>
            <a:off x="3517768" y="5016056"/>
            <a:ext cx="2087513" cy="4873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900"/>
              </a:lnSpc>
            </a:pPr>
            <a:r>
              <a:rPr lang="ru-RU" sz="20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численность работников организаций без МСП </a:t>
            </a:r>
          </a:p>
        </p:txBody>
      </p:sp>
      <p:sp>
        <p:nvSpPr>
          <p:cNvPr id="3234" name="TextBox 3233">
            <a:extLst>
              <a:ext uri="{FF2B5EF4-FFF2-40B4-BE49-F238E27FC236}">
                <a16:creationId xmlns="" xmlns:a16="http://schemas.microsoft.com/office/drawing/2014/main" id="{F86DA86A-18DD-7828-BD91-F045773AE6B2}"/>
              </a:ext>
            </a:extLst>
          </p:cNvPr>
          <p:cNvSpPr txBox="1"/>
          <p:nvPr/>
        </p:nvSpPr>
        <p:spPr>
          <a:xfrm>
            <a:off x="3523026" y="5610875"/>
            <a:ext cx="2087514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на </a:t>
            </a:r>
            <a:r>
              <a:rPr lang="ru-RU" sz="1200" dirty="0" smtClean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01.01.2025</a:t>
            </a:r>
            <a:endParaRPr lang="ru-RU" sz="1200" dirty="0">
              <a:solidFill>
                <a:schemeClr val="bg1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FAF78607-7E2F-9FC2-F199-7C24F079761C}"/>
              </a:ext>
            </a:extLst>
          </p:cNvPr>
          <p:cNvSpPr txBox="1"/>
          <p:nvPr/>
        </p:nvSpPr>
        <p:spPr>
          <a:xfrm>
            <a:off x="821857" y="4168922"/>
            <a:ext cx="1376986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54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4,9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00B39803-FD69-9EE5-BE44-70121A164027}"/>
              </a:ext>
            </a:extLst>
          </p:cNvPr>
          <p:cNvSpPr txBox="1"/>
          <p:nvPr/>
        </p:nvSpPr>
        <p:spPr>
          <a:xfrm>
            <a:off x="1535795" y="4538550"/>
            <a:ext cx="88960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тыс. чел.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2674F91-086A-1BFA-27FB-BE69803D6CB2}"/>
              </a:ext>
            </a:extLst>
          </p:cNvPr>
          <p:cNvSpPr txBox="1"/>
          <p:nvPr/>
        </p:nvSpPr>
        <p:spPr>
          <a:xfrm>
            <a:off x="3502870" y="4168922"/>
            <a:ext cx="652044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5400" dirty="0" smtClean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1,9</a:t>
            </a:r>
            <a:endParaRPr lang="ru-RU" sz="5400" dirty="0">
              <a:solidFill>
                <a:schemeClr val="bg1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A18F863-4E63-51AE-B229-E8EA66617BA9}"/>
              </a:ext>
            </a:extLst>
          </p:cNvPr>
          <p:cNvSpPr txBox="1"/>
          <p:nvPr/>
        </p:nvSpPr>
        <p:spPr>
          <a:xfrm>
            <a:off x="4220169" y="4538550"/>
            <a:ext cx="88960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тыс. чел.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AA2E6327-48E7-E7E6-9438-14B9774AE7F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1562" y="550606"/>
            <a:ext cx="774810" cy="923314"/>
          </a:xfrm>
          <a:prstGeom prst="rect">
            <a:avLst/>
          </a:prstGeom>
        </p:spPr>
      </p:pic>
      <p:cxnSp>
        <p:nvCxnSpPr>
          <p:cNvPr id="3266" name="Прямая соединительная линия 3265">
            <a:extLst>
              <a:ext uri="{FF2B5EF4-FFF2-40B4-BE49-F238E27FC236}">
                <a16:creationId xmlns="" xmlns:a16="http://schemas.microsoft.com/office/drawing/2014/main" id="{B9FCD539-56E2-B9A5-A0B5-976BB685F56A}"/>
              </a:ext>
            </a:extLst>
          </p:cNvPr>
          <p:cNvCxnSpPr>
            <a:cxnSpLocks/>
          </p:cNvCxnSpPr>
          <p:nvPr/>
        </p:nvCxnSpPr>
        <p:spPr>
          <a:xfrm>
            <a:off x="9029586" y="2842910"/>
            <a:ext cx="16007" cy="2729460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8CB04E1D-327D-472C-54D3-928042144C97}"/>
              </a:ext>
            </a:extLst>
          </p:cNvPr>
          <p:cNvSpPr txBox="1"/>
          <p:nvPr/>
        </p:nvSpPr>
        <p:spPr>
          <a:xfrm>
            <a:off x="4773304" y="3372041"/>
            <a:ext cx="115094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к ноябрю 2023 года</a:t>
            </a:r>
          </a:p>
        </p:txBody>
      </p:sp>
      <p:grpSp>
        <p:nvGrpSpPr>
          <p:cNvPr id="3172" name="Группа 3171">
            <a:extLst>
              <a:ext uri="{FF2B5EF4-FFF2-40B4-BE49-F238E27FC236}">
                <a16:creationId xmlns="" xmlns:a16="http://schemas.microsoft.com/office/drawing/2014/main" id="{C59310D9-55FB-A8F5-6755-F38FCD89E368}"/>
              </a:ext>
            </a:extLst>
          </p:cNvPr>
          <p:cNvGrpSpPr/>
          <p:nvPr/>
        </p:nvGrpSpPr>
        <p:grpSpPr>
          <a:xfrm>
            <a:off x="9214579" y="2842909"/>
            <a:ext cx="1659898" cy="2729461"/>
            <a:chOff x="9080890" y="6110653"/>
            <a:chExt cx="1659898" cy="212090"/>
          </a:xfrm>
        </p:grpSpPr>
        <p:cxnSp>
          <p:nvCxnSpPr>
            <p:cNvPr id="3173" name="Прямая соединительная линия 3172">
              <a:extLst>
                <a:ext uri="{FF2B5EF4-FFF2-40B4-BE49-F238E27FC236}">
                  <a16:creationId xmlns="" xmlns:a16="http://schemas.microsoft.com/office/drawing/2014/main" id="{9982CFF3-18FC-852A-322A-AD5766E9828B}"/>
                </a:ext>
              </a:extLst>
            </p:cNvPr>
            <p:cNvCxnSpPr>
              <a:cxnSpLocks/>
            </p:cNvCxnSpPr>
            <p:nvPr/>
          </p:nvCxnSpPr>
          <p:spPr>
            <a:xfrm>
              <a:off x="9080890" y="6110653"/>
              <a:ext cx="0" cy="21209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4" name="Прямая соединительная линия 3173">
              <a:extLst>
                <a:ext uri="{FF2B5EF4-FFF2-40B4-BE49-F238E27FC236}">
                  <a16:creationId xmlns="" xmlns:a16="http://schemas.microsoft.com/office/drawing/2014/main" id="{248E297E-23A7-F390-3966-499D868548A4}"/>
                </a:ext>
              </a:extLst>
            </p:cNvPr>
            <p:cNvCxnSpPr>
              <a:cxnSpLocks/>
            </p:cNvCxnSpPr>
            <p:nvPr/>
          </p:nvCxnSpPr>
          <p:spPr>
            <a:xfrm>
              <a:off x="9269330" y="6110653"/>
              <a:ext cx="0" cy="21209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5" name="Прямая соединительная линия 3174">
              <a:extLst>
                <a:ext uri="{FF2B5EF4-FFF2-40B4-BE49-F238E27FC236}">
                  <a16:creationId xmlns="" xmlns:a16="http://schemas.microsoft.com/office/drawing/2014/main" id="{5E297F38-0308-8768-946A-06938AA8B0DE}"/>
                </a:ext>
              </a:extLst>
            </p:cNvPr>
            <p:cNvCxnSpPr>
              <a:cxnSpLocks/>
            </p:cNvCxnSpPr>
            <p:nvPr/>
          </p:nvCxnSpPr>
          <p:spPr>
            <a:xfrm>
              <a:off x="9457770" y="6110653"/>
              <a:ext cx="0" cy="21209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6" name="Прямая соединительная линия 3175">
              <a:extLst>
                <a:ext uri="{FF2B5EF4-FFF2-40B4-BE49-F238E27FC236}">
                  <a16:creationId xmlns="" xmlns:a16="http://schemas.microsoft.com/office/drawing/2014/main" id="{E38820BC-5579-AA44-BD24-2801AE639867}"/>
                </a:ext>
              </a:extLst>
            </p:cNvPr>
            <p:cNvCxnSpPr>
              <a:cxnSpLocks/>
            </p:cNvCxnSpPr>
            <p:nvPr/>
          </p:nvCxnSpPr>
          <p:spPr>
            <a:xfrm>
              <a:off x="9646210" y="6110653"/>
              <a:ext cx="0" cy="21209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7" name="Прямая соединительная линия 3176">
              <a:extLst>
                <a:ext uri="{FF2B5EF4-FFF2-40B4-BE49-F238E27FC236}">
                  <a16:creationId xmlns="" xmlns:a16="http://schemas.microsoft.com/office/drawing/2014/main" id="{98417898-10A9-22A1-8CB7-D5A47A3FFC4B}"/>
                </a:ext>
              </a:extLst>
            </p:cNvPr>
            <p:cNvCxnSpPr>
              <a:cxnSpLocks/>
            </p:cNvCxnSpPr>
            <p:nvPr/>
          </p:nvCxnSpPr>
          <p:spPr>
            <a:xfrm>
              <a:off x="9834650" y="6110653"/>
              <a:ext cx="0" cy="21209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8" name="Прямая соединительная линия 3177">
              <a:extLst>
                <a:ext uri="{FF2B5EF4-FFF2-40B4-BE49-F238E27FC236}">
                  <a16:creationId xmlns="" xmlns:a16="http://schemas.microsoft.com/office/drawing/2014/main" id="{93E6BA68-2CBF-4DC1-D483-F590F6A7EF4E}"/>
                </a:ext>
              </a:extLst>
            </p:cNvPr>
            <p:cNvCxnSpPr>
              <a:cxnSpLocks/>
            </p:cNvCxnSpPr>
            <p:nvPr/>
          </p:nvCxnSpPr>
          <p:spPr>
            <a:xfrm>
              <a:off x="9987026" y="6110653"/>
              <a:ext cx="0" cy="21209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9" name="Прямая соединительная линия 3178">
              <a:extLst>
                <a:ext uri="{FF2B5EF4-FFF2-40B4-BE49-F238E27FC236}">
                  <a16:creationId xmlns="" xmlns:a16="http://schemas.microsoft.com/office/drawing/2014/main" id="{AD11B055-786A-353C-6E58-8543AF28E0FC}"/>
                </a:ext>
              </a:extLst>
            </p:cNvPr>
            <p:cNvCxnSpPr>
              <a:cxnSpLocks/>
            </p:cNvCxnSpPr>
            <p:nvPr/>
          </p:nvCxnSpPr>
          <p:spPr>
            <a:xfrm>
              <a:off x="10175466" y="6110653"/>
              <a:ext cx="0" cy="21209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0" name="Прямая соединительная линия 3179">
              <a:extLst>
                <a:ext uri="{FF2B5EF4-FFF2-40B4-BE49-F238E27FC236}">
                  <a16:creationId xmlns="" xmlns:a16="http://schemas.microsoft.com/office/drawing/2014/main" id="{11787370-7899-674B-2EAE-8FBB68B74886}"/>
                </a:ext>
              </a:extLst>
            </p:cNvPr>
            <p:cNvCxnSpPr>
              <a:cxnSpLocks/>
            </p:cNvCxnSpPr>
            <p:nvPr/>
          </p:nvCxnSpPr>
          <p:spPr>
            <a:xfrm>
              <a:off x="10363906" y="6110653"/>
              <a:ext cx="0" cy="21209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1" name="Прямая соединительная линия 3180">
              <a:extLst>
                <a:ext uri="{FF2B5EF4-FFF2-40B4-BE49-F238E27FC236}">
                  <a16:creationId xmlns="" xmlns:a16="http://schemas.microsoft.com/office/drawing/2014/main" id="{C9099D96-E3E4-E513-03A3-66509B279E83}"/>
                </a:ext>
              </a:extLst>
            </p:cNvPr>
            <p:cNvCxnSpPr>
              <a:cxnSpLocks/>
            </p:cNvCxnSpPr>
            <p:nvPr/>
          </p:nvCxnSpPr>
          <p:spPr>
            <a:xfrm>
              <a:off x="10552346" y="6110653"/>
              <a:ext cx="0" cy="21209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2" name="Прямая соединительная линия 3181">
              <a:extLst>
                <a:ext uri="{FF2B5EF4-FFF2-40B4-BE49-F238E27FC236}">
                  <a16:creationId xmlns="" xmlns:a16="http://schemas.microsoft.com/office/drawing/2014/main" id="{4C22B677-5D50-2670-FA91-03667457C308}"/>
                </a:ext>
              </a:extLst>
            </p:cNvPr>
            <p:cNvCxnSpPr>
              <a:cxnSpLocks/>
            </p:cNvCxnSpPr>
            <p:nvPr/>
          </p:nvCxnSpPr>
          <p:spPr>
            <a:xfrm>
              <a:off x="10740788" y="6110653"/>
              <a:ext cx="0" cy="21209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Группа 10">
            <a:extLst>
              <a:ext uri="{FF2B5EF4-FFF2-40B4-BE49-F238E27FC236}">
                <a16:creationId xmlns="" xmlns:a16="http://schemas.microsoft.com/office/drawing/2014/main" id="{00E38BF8-6061-37B2-DDE6-09F57877B376}"/>
              </a:ext>
            </a:extLst>
          </p:cNvPr>
          <p:cNvGrpSpPr/>
          <p:nvPr/>
        </p:nvGrpSpPr>
        <p:grpSpPr>
          <a:xfrm>
            <a:off x="7102636" y="3037018"/>
            <a:ext cx="3865377" cy="246222"/>
            <a:chOff x="7009100" y="2919044"/>
            <a:chExt cx="3865377" cy="246222"/>
          </a:xfrm>
        </p:grpSpPr>
        <p:grpSp>
          <p:nvGrpSpPr>
            <p:cNvPr id="3183" name="Группа 3182">
              <a:extLst>
                <a:ext uri="{FF2B5EF4-FFF2-40B4-BE49-F238E27FC236}">
                  <a16:creationId xmlns="" xmlns:a16="http://schemas.microsoft.com/office/drawing/2014/main" id="{F27E0045-6CC4-57F3-4494-2115A6EDA35B}"/>
                </a:ext>
              </a:extLst>
            </p:cNvPr>
            <p:cNvGrpSpPr/>
            <p:nvPr/>
          </p:nvGrpSpPr>
          <p:grpSpPr>
            <a:xfrm>
              <a:off x="8936049" y="2919044"/>
              <a:ext cx="1938428" cy="246222"/>
              <a:chOff x="9120963" y="3021632"/>
              <a:chExt cx="1938428" cy="246222"/>
            </a:xfrm>
          </p:grpSpPr>
          <p:sp>
            <p:nvSpPr>
              <p:cNvPr id="3184" name="Скругленный прямоугольник 91">
                <a:extLst>
                  <a:ext uri="{FF2B5EF4-FFF2-40B4-BE49-F238E27FC236}">
                    <a16:creationId xmlns="" xmlns:a16="http://schemas.microsoft.com/office/drawing/2014/main" id="{277748DB-8F01-E530-CFD0-01DBAA62FE8B}"/>
                  </a:ext>
                </a:extLst>
              </p:cNvPr>
              <p:cNvSpPr/>
              <p:nvPr/>
            </p:nvSpPr>
            <p:spPr>
              <a:xfrm>
                <a:off x="9120963" y="3021632"/>
                <a:ext cx="1327321" cy="246222"/>
              </a:xfrm>
              <a:prstGeom prst="roundRect">
                <a:avLst>
                  <a:gd name="adj" fmla="val 0"/>
                </a:avLst>
              </a:prstGeom>
              <a:solidFill>
                <a:srgbClr val="007ABB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 b="1" dirty="0"/>
              </a:p>
            </p:txBody>
          </p:sp>
          <p:sp>
            <p:nvSpPr>
              <p:cNvPr id="3185" name="TextBox 3184">
                <a:extLst>
                  <a:ext uri="{FF2B5EF4-FFF2-40B4-BE49-F238E27FC236}">
                    <a16:creationId xmlns="" xmlns:a16="http://schemas.microsoft.com/office/drawing/2014/main" id="{1367F290-C977-23E1-1322-4BEC19EF700C}"/>
                  </a:ext>
                </a:extLst>
              </p:cNvPr>
              <p:cNvSpPr txBox="1"/>
              <p:nvPr/>
            </p:nvSpPr>
            <p:spPr>
              <a:xfrm>
                <a:off x="10518019" y="3035338"/>
                <a:ext cx="541372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ru-RU" sz="1200" dirty="0">
                    <a:latin typeface="Corki" panose="00000500000000000000" pitchFamily="2" charset="-52"/>
                    <a:cs typeface="Arial" panose="020B0604020202020204" pitchFamily="34" charset="0"/>
                  </a:rPr>
                  <a:t>72</a:t>
                </a:r>
                <a:endParaRPr lang="x-none" sz="1200" dirty="0">
                  <a:latin typeface="Corki" panose="00000500000000000000" pitchFamily="2" charset="-5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262" name="TextBox 3261">
              <a:extLst>
                <a:ext uri="{FF2B5EF4-FFF2-40B4-BE49-F238E27FC236}">
                  <a16:creationId xmlns="" xmlns:a16="http://schemas.microsoft.com/office/drawing/2014/main" id="{35E75190-EBBD-0C91-A70B-11A868483B9E}"/>
                </a:ext>
              </a:extLst>
            </p:cNvPr>
            <p:cNvSpPr txBox="1"/>
            <p:nvPr/>
          </p:nvSpPr>
          <p:spPr>
            <a:xfrm>
              <a:off x="7009100" y="2935558"/>
              <a:ext cx="1732566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ru-RU" sz="1200" dirty="0">
                  <a:latin typeface="Corki" panose="00000500000000000000" pitchFamily="2" charset="-52"/>
                  <a:cs typeface="Arial" panose="020B0604020202020204" pitchFamily="34" charset="0"/>
                </a:rPr>
                <a:t>Образование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="" xmlns:a16="http://schemas.microsoft.com/office/drawing/2014/main" id="{B97CDE2B-4B2A-4E5E-90A6-A292BB1DD908}"/>
              </a:ext>
            </a:extLst>
          </p:cNvPr>
          <p:cNvGrpSpPr/>
          <p:nvPr/>
        </p:nvGrpSpPr>
        <p:grpSpPr>
          <a:xfrm>
            <a:off x="6580686" y="3506926"/>
            <a:ext cx="4387327" cy="234595"/>
            <a:chOff x="6487150" y="3289361"/>
            <a:chExt cx="4387327" cy="234595"/>
          </a:xfrm>
        </p:grpSpPr>
        <p:grpSp>
          <p:nvGrpSpPr>
            <p:cNvPr id="3186" name="Группа 3185">
              <a:extLst>
                <a:ext uri="{FF2B5EF4-FFF2-40B4-BE49-F238E27FC236}">
                  <a16:creationId xmlns="" xmlns:a16="http://schemas.microsoft.com/office/drawing/2014/main" id="{F49009E6-2695-114C-17CC-E249EB7300CF}"/>
                </a:ext>
              </a:extLst>
            </p:cNvPr>
            <p:cNvGrpSpPr/>
            <p:nvPr/>
          </p:nvGrpSpPr>
          <p:grpSpPr>
            <a:xfrm>
              <a:off x="8936050" y="3289361"/>
              <a:ext cx="1938427" cy="234595"/>
              <a:chOff x="9120964" y="3021631"/>
              <a:chExt cx="1938427" cy="234595"/>
            </a:xfrm>
          </p:grpSpPr>
          <p:sp>
            <p:nvSpPr>
              <p:cNvPr id="3187" name="Скругленный прямоугольник 91">
                <a:extLst>
                  <a:ext uri="{FF2B5EF4-FFF2-40B4-BE49-F238E27FC236}">
                    <a16:creationId xmlns="" xmlns:a16="http://schemas.microsoft.com/office/drawing/2014/main" id="{2A068D3E-E9A7-843A-D23B-BF0ACBADF824}"/>
                  </a:ext>
                </a:extLst>
              </p:cNvPr>
              <p:cNvSpPr/>
              <p:nvPr/>
            </p:nvSpPr>
            <p:spPr>
              <a:xfrm>
                <a:off x="9120964" y="3021631"/>
                <a:ext cx="1327320" cy="234595"/>
              </a:xfrm>
              <a:prstGeom prst="roundRect">
                <a:avLst>
                  <a:gd name="adj" fmla="val 0"/>
                </a:avLst>
              </a:prstGeom>
              <a:solidFill>
                <a:srgbClr val="007ABB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 b="1" dirty="0"/>
              </a:p>
            </p:txBody>
          </p:sp>
          <p:sp>
            <p:nvSpPr>
              <p:cNvPr id="3188" name="TextBox 3187">
                <a:extLst>
                  <a:ext uri="{FF2B5EF4-FFF2-40B4-BE49-F238E27FC236}">
                    <a16:creationId xmlns="" xmlns:a16="http://schemas.microsoft.com/office/drawing/2014/main" id="{D223C2EA-19BD-C9DF-6876-CEC7070FE852}"/>
                  </a:ext>
                </a:extLst>
              </p:cNvPr>
              <p:cNvSpPr txBox="1"/>
              <p:nvPr/>
            </p:nvSpPr>
            <p:spPr>
              <a:xfrm>
                <a:off x="10518019" y="3035338"/>
                <a:ext cx="541372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ru-RU" sz="1200" dirty="0">
                    <a:latin typeface="Corki" panose="00000500000000000000" pitchFamily="2" charset="-52"/>
                    <a:cs typeface="Arial" panose="020B0604020202020204" pitchFamily="34" charset="0"/>
                  </a:rPr>
                  <a:t>71,6</a:t>
                </a:r>
                <a:endParaRPr lang="x-none" sz="1200" dirty="0">
                  <a:latin typeface="Corki" panose="00000500000000000000" pitchFamily="2" charset="-5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263" name="TextBox 3262">
              <a:extLst>
                <a:ext uri="{FF2B5EF4-FFF2-40B4-BE49-F238E27FC236}">
                  <a16:creationId xmlns="" xmlns:a16="http://schemas.microsoft.com/office/drawing/2014/main" id="{D453092E-EF25-6786-EC68-8C709ADC1437}"/>
                </a:ext>
              </a:extLst>
            </p:cNvPr>
            <p:cNvSpPr txBox="1"/>
            <p:nvPr/>
          </p:nvSpPr>
          <p:spPr>
            <a:xfrm>
              <a:off x="6487150" y="3303068"/>
              <a:ext cx="2254516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ts val="1600"/>
                </a:lnSpc>
              </a:pPr>
              <a:r>
                <a:rPr lang="ru-RU" sz="1200" dirty="0">
                  <a:latin typeface="Corki" panose="00000500000000000000" pitchFamily="2" charset="-52"/>
                  <a:cs typeface="Arial" panose="020B0604020202020204" pitchFamily="34" charset="0"/>
                </a:rPr>
                <a:t>Деятельность в области здравоохранения</a:t>
              </a:r>
            </a:p>
          </p:txBody>
        </p:sp>
      </p:grpSp>
      <p:grpSp>
        <p:nvGrpSpPr>
          <p:cNvPr id="21" name="Группа 20">
            <a:extLst>
              <a:ext uri="{FF2B5EF4-FFF2-40B4-BE49-F238E27FC236}">
                <a16:creationId xmlns="" xmlns:a16="http://schemas.microsoft.com/office/drawing/2014/main" id="{10184FCB-4AF5-60FA-9977-FE6CA96B800F}"/>
              </a:ext>
            </a:extLst>
          </p:cNvPr>
          <p:cNvGrpSpPr/>
          <p:nvPr/>
        </p:nvGrpSpPr>
        <p:grpSpPr>
          <a:xfrm>
            <a:off x="6507603" y="3965207"/>
            <a:ext cx="3946534" cy="333425"/>
            <a:chOff x="6414067" y="3642167"/>
            <a:chExt cx="3946534" cy="333425"/>
          </a:xfrm>
        </p:grpSpPr>
        <p:grpSp>
          <p:nvGrpSpPr>
            <p:cNvPr id="3256" name="Группа 3255">
              <a:extLst>
                <a:ext uri="{FF2B5EF4-FFF2-40B4-BE49-F238E27FC236}">
                  <a16:creationId xmlns="" xmlns:a16="http://schemas.microsoft.com/office/drawing/2014/main" id="{CC5C43B8-F89C-2B0C-3A69-E065F342238A}"/>
                </a:ext>
              </a:extLst>
            </p:cNvPr>
            <p:cNvGrpSpPr/>
            <p:nvPr/>
          </p:nvGrpSpPr>
          <p:grpSpPr>
            <a:xfrm>
              <a:off x="8936050" y="3687574"/>
              <a:ext cx="1424551" cy="234596"/>
              <a:chOff x="9120964" y="3021632"/>
              <a:chExt cx="1424551" cy="234596"/>
            </a:xfrm>
          </p:grpSpPr>
          <p:sp>
            <p:nvSpPr>
              <p:cNvPr id="3257" name="Скругленный прямоугольник 91">
                <a:extLst>
                  <a:ext uri="{FF2B5EF4-FFF2-40B4-BE49-F238E27FC236}">
                    <a16:creationId xmlns="" xmlns:a16="http://schemas.microsoft.com/office/drawing/2014/main" id="{619487B1-804C-A911-977B-6B7AD5AE4716}"/>
                  </a:ext>
                </a:extLst>
              </p:cNvPr>
              <p:cNvSpPr/>
              <p:nvPr/>
            </p:nvSpPr>
            <p:spPr>
              <a:xfrm>
                <a:off x="9120964" y="3021632"/>
                <a:ext cx="795570" cy="234596"/>
              </a:xfrm>
              <a:prstGeom prst="roundRect">
                <a:avLst>
                  <a:gd name="adj" fmla="val 0"/>
                </a:avLst>
              </a:prstGeom>
              <a:solidFill>
                <a:srgbClr val="007ABB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 b="1" dirty="0"/>
              </a:p>
            </p:txBody>
          </p:sp>
          <p:sp>
            <p:nvSpPr>
              <p:cNvPr id="3258" name="TextBox 3257">
                <a:extLst>
                  <a:ext uri="{FF2B5EF4-FFF2-40B4-BE49-F238E27FC236}">
                    <a16:creationId xmlns="" xmlns:a16="http://schemas.microsoft.com/office/drawing/2014/main" id="{E8D3BEDD-F6B2-7C0C-5B52-8127AA2B29A0}"/>
                  </a:ext>
                </a:extLst>
              </p:cNvPr>
              <p:cNvSpPr txBox="1"/>
              <p:nvPr/>
            </p:nvSpPr>
            <p:spPr>
              <a:xfrm>
                <a:off x="10004143" y="3032157"/>
                <a:ext cx="541372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ru-RU" sz="1200" dirty="0">
                    <a:latin typeface="Corki" panose="00000500000000000000" pitchFamily="2" charset="-52"/>
                    <a:cs typeface="Arial" panose="020B0604020202020204" pitchFamily="34" charset="0"/>
                  </a:rPr>
                  <a:t>43,8</a:t>
                </a:r>
                <a:endParaRPr lang="x-none" sz="1200" dirty="0">
                  <a:latin typeface="Corki" panose="00000500000000000000" pitchFamily="2" charset="-5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264" name="TextBox 3263">
              <a:extLst>
                <a:ext uri="{FF2B5EF4-FFF2-40B4-BE49-F238E27FC236}">
                  <a16:creationId xmlns="" xmlns:a16="http://schemas.microsoft.com/office/drawing/2014/main" id="{55903F4E-4215-B061-675F-AF20A840E661}"/>
                </a:ext>
              </a:extLst>
            </p:cNvPr>
            <p:cNvSpPr txBox="1"/>
            <p:nvPr/>
          </p:nvSpPr>
          <p:spPr>
            <a:xfrm>
              <a:off x="6414067" y="3642167"/>
              <a:ext cx="2327599" cy="33342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ts val="1300"/>
                </a:lnSpc>
              </a:pPr>
              <a:r>
                <a:rPr lang="ru-RU" sz="1200" dirty="0">
                  <a:latin typeface="Corki" panose="00000500000000000000" pitchFamily="2" charset="-52"/>
                  <a:cs typeface="Arial" panose="020B0604020202020204" pitchFamily="34" charset="0"/>
                </a:rPr>
                <a:t>Торговля розничная, кроме торговли автотранспортными средствами и мотоциклами</a:t>
              </a:r>
            </a:p>
          </p:txBody>
        </p:sp>
      </p:grpSp>
      <p:grpSp>
        <p:nvGrpSpPr>
          <p:cNvPr id="20" name="Группа 19">
            <a:extLst>
              <a:ext uri="{FF2B5EF4-FFF2-40B4-BE49-F238E27FC236}">
                <a16:creationId xmlns="" xmlns:a16="http://schemas.microsoft.com/office/drawing/2014/main" id="{4089B3FC-2138-1BA6-5B8B-0B00D33619B2}"/>
              </a:ext>
            </a:extLst>
          </p:cNvPr>
          <p:cNvGrpSpPr/>
          <p:nvPr/>
        </p:nvGrpSpPr>
        <p:grpSpPr>
          <a:xfrm>
            <a:off x="6788332" y="4522318"/>
            <a:ext cx="3770717" cy="333425"/>
            <a:chOff x="6694796" y="4371837"/>
            <a:chExt cx="3770717" cy="333425"/>
          </a:xfrm>
        </p:grpSpPr>
        <p:grpSp>
          <p:nvGrpSpPr>
            <p:cNvPr id="3259" name="Группа 3258">
              <a:extLst>
                <a:ext uri="{FF2B5EF4-FFF2-40B4-BE49-F238E27FC236}">
                  <a16:creationId xmlns="" xmlns:a16="http://schemas.microsoft.com/office/drawing/2014/main" id="{996DD2F7-A89B-57AF-B481-B7D6179B4299}"/>
                </a:ext>
              </a:extLst>
            </p:cNvPr>
            <p:cNvGrpSpPr/>
            <p:nvPr/>
          </p:nvGrpSpPr>
          <p:grpSpPr>
            <a:xfrm>
              <a:off x="8936050" y="4407656"/>
              <a:ext cx="1529463" cy="244204"/>
              <a:chOff x="9120964" y="3021632"/>
              <a:chExt cx="1529463" cy="244204"/>
            </a:xfrm>
          </p:grpSpPr>
          <p:sp>
            <p:nvSpPr>
              <p:cNvPr id="3260" name="Скругленный прямоугольник 91">
                <a:extLst>
                  <a:ext uri="{FF2B5EF4-FFF2-40B4-BE49-F238E27FC236}">
                    <a16:creationId xmlns="" xmlns:a16="http://schemas.microsoft.com/office/drawing/2014/main" id="{11A2AA03-624B-812E-A98A-6C3EB8463F03}"/>
                  </a:ext>
                </a:extLst>
              </p:cNvPr>
              <p:cNvSpPr/>
              <p:nvPr/>
            </p:nvSpPr>
            <p:spPr>
              <a:xfrm>
                <a:off x="9120964" y="3021632"/>
                <a:ext cx="877300" cy="244204"/>
              </a:xfrm>
              <a:prstGeom prst="roundRect">
                <a:avLst>
                  <a:gd name="adj" fmla="val 0"/>
                </a:avLst>
              </a:prstGeom>
              <a:solidFill>
                <a:srgbClr val="007ABB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 b="1" dirty="0"/>
              </a:p>
            </p:txBody>
          </p:sp>
          <p:sp>
            <p:nvSpPr>
              <p:cNvPr id="3261" name="TextBox 3260">
                <a:extLst>
                  <a:ext uri="{FF2B5EF4-FFF2-40B4-BE49-F238E27FC236}">
                    <a16:creationId xmlns="" xmlns:a16="http://schemas.microsoft.com/office/drawing/2014/main" id="{569E9B37-BBEE-BA95-5A0F-4816B07E2883}"/>
                  </a:ext>
                </a:extLst>
              </p:cNvPr>
              <p:cNvSpPr txBox="1"/>
              <p:nvPr/>
            </p:nvSpPr>
            <p:spPr>
              <a:xfrm>
                <a:off x="10109055" y="3040910"/>
                <a:ext cx="541372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ru-RU" sz="1200" dirty="0">
                    <a:latin typeface="Corki" panose="00000500000000000000" pitchFamily="2" charset="-52"/>
                    <a:cs typeface="Arial" panose="020B0604020202020204" pitchFamily="34" charset="0"/>
                  </a:rPr>
                  <a:t>48,5</a:t>
                </a:r>
                <a:endParaRPr lang="x-none" sz="1200" dirty="0">
                  <a:latin typeface="Corki" panose="00000500000000000000" pitchFamily="2" charset="-5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265" name="TextBox 3264">
              <a:extLst>
                <a:ext uri="{FF2B5EF4-FFF2-40B4-BE49-F238E27FC236}">
                  <a16:creationId xmlns="" xmlns:a16="http://schemas.microsoft.com/office/drawing/2014/main" id="{7616E137-44EC-1F0D-F8A3-A284B06F646E}"/>
                </a:ext>
              </a:extLst>
            </p:cNvPr>
            <p:cNvSpPr txBox="1"/>
            <p:nvPr/>
          </p:nvSpPr>
          <p:spPr>
            <a:xfrm>
              <a:off x="6694796" y="4371837"/>
              <a:ext cx="2046870" cy="33342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ts val="1300"/>
                </a:lnSpc>
              </a:pPr>
              <a:r>
                <a:rPr lang="ru-RU" sz="1200" dirty="0">
                  <a:latin typeface="Corki" panose="00000500000000000000" pitchFamily="2" charset="-52"/>
                  <a:cs typeface="Arial" panose="020B0604020202020204" pitchFamily="34" charset="0"/>
                </a:rPr>
                <a:t>Обеспечение электрической энергией, газом и паром кондиционирование воздуха</a:t>
              </a:r>
            </a:p>
          </p:txBody>
        </p:sp>
      </p:grpSp>
      <p:grpSp>
        <p:nvGrpSpPr>
          <p:cNvPr id="24" name="Группа 23">
            <a:extLst>
              <a:ext uri="{FF2B5EF4-FFF2-40B4-BE49-F238E27FC236}">
                <a16:creationId xmlns="" xmlns:a16="http://schemas.microsoft.com/office/drawing/2014/main" id="{0F0AB1B2-438D-2739-E7BD-FDE91107DD16}"/>
              </a:ext>
            </a:extLst>
          </p:cNvPr>
          <p:cNvGrpSpPr/>
          <p:nvPr/>
        </p:nvGrpSpPr>
        <p:grpSpPr>
          <a:xfrm>
            <a:off x="7019232" y="5079429"/>
            <a:ext cx="3436133" cy="333425"/>
            <a:chOff x="6925696" y="4371837"/>
            <a:chExt cx="3436133" cy="333425"/>
          </a:xfrm>
        </p:grpSpPr>
        <p:grpSp>
          <p:nvGrpSpPr>
            <p:cNvPr id="25" name="Группа 24">
              <a:extLst>
                <a:ext uri="{FF2B5EF4-FFF2-40B4-BE49-F238E27FC236}">
                  <a16:creationId xmlns="" xmlns:a16="http://schemas.microsoft.com/office/drawing/2014/main" id="{D3873579-0CE0-183C-7200-9E27FB62925C}"/>
                </a:ext>
              </a:extLst>
            </p:cNvPr>
            <p:cNvGrpSpPr/>
            <p:nvPr/>
          </p:nvGrpSpPr>
          <p:grpSpPr>
            <a:xfrm>
              <a:off x="8943669" y="4407656"/>
              <a:ext cx="1418160" cy="244204"/>
              <a:chOff x="9128583" y="3021632"/>
              <a:chExt cx="1418160" cy="244204"/>
            </a:xfrm>
          </p:grpSpPr>
          <p:sp>
            <p:nvSpPr>
              <p:cNvPr id="27" name="Скругленный прямоугольник 91">
                <a:extLst>
                  <a:ext uri="{FF2B5EF4-FFF2-40B4-BE49-F238E27FC236}">
                    <a16:creationId xmlns="" xmlns:a16="http://schemas.microsoft.com/office/drawing/2014/main" id="{34CFA737-266C-18DA-1195-17FBEBFB1957}"/>
                  </a:ext>
                </a:extLst>
              </p:cNvPr>
              <p:cNvSpPr/>
              <p:nvPr/>
            </p:nvSpPr>
            <p:spPr>
              <a:xfrm>
                <a:off x="9128583" y="3021632"/>
                <a:ext cx="787947" cy="244204"/>
              </a:xfrm>
              <a:prstGeom prst="roundRect">
                <a:avLst>
                  <a:gd name="adj" fmla="val 0"/>
                </a:avLst>
              </a:prstGeom>
              <a:solidFill>
                <a:srgbClr val="007ABB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 b="1" dirty="0"/>
              </a:p>
            </p:txBody>
          </p:sp>
          <p:sp>
            <p:nvSpPr>
              <p:cNvPr id="3170" name="TextBox 3169">
                <a:extLst>
                  <a:ext uri="{FF2B5EF4-FFF2-40B4-BE49-F238E27FC236}">
                    <a16:creationId xmlns="" xmlns:a16="http://schemas.microsoft.com/office/drawing/2014/main" id="{01C7AEA0-0603-15B7-2F99-ED7F04C9DA62}"/>
                  </a:ext>
                </a:extLst>
              </p:cNvPr>
              <p:cNvSpPr txBox="1"/>
              <p:nvPr/>
            </p:nvSpPr>
            <p:spPr>
              <a:xfrm>
                <a:off x="10005371" y="3060193"/>
                <a:ext cx="541372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ru-RU" sz="1200" dirty="0">
                    <a:latin typeface="Corki" panose="00000500000000000000" pitchFamily="2" charset="-52"/>
                    <a:cs typeface="Arial" panose="020B0604020202020204" pitchFamily="34" charset="0"/>
                  </a:rPr>
                  <a:t>43,3</a:t>
                </a:r>
                <a:endParaRPr lang="x-none" sz="1200" dirty="0">
                  <a:latin typeface="Corki" panose="00000500000000000000" pitchFamily="2" charset="-5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3016129F-B819-E29B-8D94-A249F500D9B2}"/>
                </a:ext>
              </a:extLst>
            </p:cNvPr>
            <p:cNvSpPr txBox="1"/>
            <p:nvPr/>
          </p:nvSpPr>
          <p:spPr>
            <a:xfrm>
              <a:off x="6925696" y="4371837"/>
              <a:ext cx="1815970" cy="33342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ts val="1300"/>
                </a:lnSpc>
              </a:pPr>
              <a:r>
                <a:rPr lang="ru-RU" sz="1200" dirty="0">
                  <a:latin typeface="Corki" panose="00000500000000000000" pitchFamily="2" charset="-52"/>
                  <a:cs typeface="Arial" panose="020B0604020202020204" pitchFamily="34" charset="0"/>
                </a:rPr>
                <a:t>Деятельность в области спорта, отдыха и развлечений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2294115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19DB0FE-C905-AE02-CF4C-BDDDE597D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>
            <a:extLst>
              <a:ext uri="{FF2B5EF4-FFF2-40B4-BE49-F238E27FC236}">
                <a16:creationId xmlns="" xmlns:a16="http://schemas.microsoft.com/office/drawing/2014/main" id="{8598CA8A-5A41-0A51-CECE-ED2A0E0D133D}"/>
              </a:ext>
            </a:extLst>
          </p:cNvPr>
          <p:cNvGrpSpPr/>
          <p:nvPr/>
        </p:nvGrpSpPr>
        <p:grpSpPr>
          <a:xfrm>
            <a:off x="695625" y="6218603"/>
            <a:ext cx="10962028" cy="316465"/>
            <a:chOff x="695625" y="6218603"/>
            <a:chExt cx="10962028" cy="316465"/>
          </a:xfrm>
        </p:grpSpPr>
        <p:sp>
          <p:nvSpPr>
            <p:cNvPr id="9" name="Номер слайда 6">
              <a:extLst>
                <a:ext uri="{FF2B5EF4-FFF2-40B4-BE49-F238E27FC236}">
                  <a16:creationId xmlns="" xmlns:a16="http://schemas.microsoft.com/office/drawing/2014/main" id="{77DDD5B2-6BEB-8CD6-BD98-8AAF8E996264}"/>
                </a:ext>
              </a:extLst>
            </p:cNvPr>
            <p:cNvSpPr txBox="1">
              <a:spLocks/>
            </p:cNvSpPr>
            <p:nvPr/>
          </p:nvSpPr>
          <p:spPr>
            <a:xfrm>
              <a:off x="11310297" y="6218603"/>
              <a:ext cx="347356" cy="316465"/>
            </a:xfrm>
            <a:prstGeom prst="rect">
              <a:avLst/>
            </a:prstGeom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vert="horz" lIns="91440" tIns="45720" rIns="91440" bIns="45720" rtlCol="0" anchor="ctr"/>
            <a:lstStyle>
              <a:defPPr>
                <a:defRPr lang="ru-RU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Corki Regular"/>
                  <a:ea typeface="Corki Regular"/>
                  <a:cs typeface="Corki Regular"/>
                  <a:sym typeface="Corki Regular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fld id="{86CB4B4D-7CA3-9044-876B-883B54F8677D}" type="slidenum">
                <a:rPr lang="ru-RU" smtClean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50" charset="-52"/>
                </a:rPr>
                <a:pPr/>
                <a:t>6</a:t>
              </a:fld>
              <a:endParaRPr lang="ru-RU" dirty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endParaRPr>
            </a:p>
          </p:txBody>
        </p:sp>
        <p:sp>
          <p:nvSpPr>
            <p:cNvPr id="10" name="TextBox 2">
              <a:extLst>
                <a:ext uri="{FF2B5EF4-FFF2-40B4-BE49-F238E27FC236}">
                  <a16:creationId xmlns="" xmlns:a16="http://schemas.microsoft.com/office/drawing/2014/main" id="{6810B886-D464-E11C-38E6-B8F9E437EA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19067" y="6237930"/>
              <a:ext cx="5684199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squar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#насевережить</a:t>
              </a:r>
            </a:p>
          </p:txBody>
        </p:sp>
        <p:sp>
          <p:nvSpPr>
            <p:cNvPr id="11" name="TextBox 2">
              <a:extLst>
                <a:ext uri="{FF2B5EF4-FFF2-40B4-BE49-F238E27FC236}">
                  <a16:creationId xmlns="" xmlns:a16="http://schemas.microsoft.com/office/drawing/2014/main" id="{8028D2C1-10EF-0BB4-B873-46D5BED69F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5625" y="6237930"/>
              <a:ext cx="1998300" cy="27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Инвестиционный профиль ЗАТО Заозерск</a:t>
              </a:r>
            </a:p>
          </p:txBody>
        </p:sp>
      </p:grpSp>
      <p:sp>
        <p:nvSpPr>
          <p:cNvPr id="4" name="Полилиния: фигура 3">
            <a:extLst>
              <a:ext uri="{FF2B5EF4-FFF2-40B4-BE49-F238E27FC236}">
                <a16:creationId xmlns="" xmlns:a16="http://schemas.microsoft.com/office/drawing/2014/main" id="{199ACCC1-B2CE-89F3-E5CF-8CAA850FE756}"/>
              </a:ext>
            </a:extLst>
          </p:cNvPr>
          <p:cNvSpPr/>
          <p:nvPr/>
        </p:nvSpPr>
        <p:spPr>
          <a:xfrm flipH="1">
            <a:off x="9994889" y="0"/>
            <a:ext cx="2197109" cy="2247900"/>
          </a:xfrm>
          <a:custGeom>
            <a:avLst/>
            <a:gdLst>
              <a:gd name="connsiteX0" fmla="*/ 0 w 4145870"/>
              <a:gd name="connsiteY0" fmla="*/ 0 h 4209758"/>
              <a:gd name="connsiteX1" fmla="*/ 4145870 w 4145870"/>
              <a:gd name="connsiteY1" fmla="*/ 0 h 4209758"/>
              <a:gd name="connsiteX2" fmla="*/ 4145870 w 4145870"/>
              <a:gd name="connsiteY2" fmla="*/ 1685633 h 4209758"/>
              <a:gd name="connsiteX3" fmla="*/ 1621745 w 4145870"/>
              <a:gd name="connsiteY3" fmla="*/ 4209758 h 4209758"/>
              <a:gd name="connsiteX4" fmla="*/ 16167 w 4145870"/>
              <a:gd name="connsiteY4" fmla="*/ 3633371 h 4209758"/>
              <a:gd name="connsiteX5" fmla="*/ 0 w 4145870"/>
              <a:gd name="connsiteY5" fmla="*/ 3618677 h 420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45870" h="4209758">
                <a:moveTo>
                  <a:pt x="0" y="0"/>
                </a:moveTo>
                <a:lnTo>
                  <a:pt x="4145870" y="0"/>
                </a:lnTo>
                <a:lnTo>
                  <a:pt x="4145870" y="1685633"/>
                </a:lnTo>
                <a:cubicBezTo>
                  <a:pt x="4145870" y="3079669"/>
                  <a:pt x="3015781" y="4209758"/>
                  <a:pt x="1621745" y="4209758"/>
                </a:cubicBezTo>
                <a:cubicBezTo>
                  <a:pt x="1011854" y="4209758"/>
                  <a:pt x="452485" y="3993452"/>
                  <a:pt x="16167" y="3633371"/>
                </a:cubicBezTo>
                <a:lnTo>
                  <a:pt x="0" y="3618677"/>
                </a:lnTo>
                <a:close/>
              </a:path>
            </a:pathLst>
          </a:custGeom>
          <a:gradFill flip="none" rotWithShape="1">
            <a:gsLst>
              <a:gs pos="13000">
                <a:srgbClr val="007ABB"/>
              </a:gs>
              <a:gs pos="100000">
                <a:srgbClr val="64BEE6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3AEFFD5-F8B6-9A07-E30D-31B24D37CA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1562" y="550606"/>
            <a:ext cx="774810" cy="923314"/>
          </a:xfrm>
          <a:prstGeom prst="rect">
            <a:avLst/>
          </a:prstGeom>
        </p:spPr>
      </p:pic>
      <p:sp>
        <p:nvSpPr>
          <p:cNvPr id="87" name="Прямоугольник: скругленные углы 4">
            <a:extLst>
              <a:ext uri="{FF2B5EF4-FFF2-40B4-BE49-F238E27FC236}">
                <a16:creationId xmlns="" xmlns:a16="http://schemas.microsoft.com/office/drawing/2014/main" id="{400B44BD-2168-7536-26AB-40A53FE443AD}"/>
              </a:ext>
            </a:extLst>
          </p:cNvPr>
          <p:cNvSpPr/>
          <p:nvPr/>
        </p:nvSpPr>
        <p:spPr>
          <a:xfrm>
            <a:off x="767408" y="1772816"/>
            <a:ext cx="2589422" cy="426273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Прямоугольник 84">
            <a:extLst>
              <a:ext uri="{FF2B5EF4-FFF2-40B4-BE49-F238E27FC236}">
                <a16:creationId xmlns="" xmlns:a16="http://schemas.microsoft.com/office/drawing/2014/main" id="{99F56021-9274-73DF-CE61-BA2F6CC48A80}"/>
              </a:ext>
            </a:extLst>
          </p:cNvPr>
          <p:cNvSpPr/>
          <p:nvPr/>
        </p:nvSpPr>
        <p:spPr>
          <a:xfrm>
            <a:off x="767408" y="1772816"/>
            <a:ext cx="2594664" cy="529707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="" xmlns:a16="http://schemas.microsoft.com/office/drawing/2014/main" id="{400B44BD-2168-7536-26AB-40A53FE443AD}"/>
              </a:ext>
            </a:extLst>
          </p:cNvPr>
          <p:cNvSpPr/>
          <p:nvPr/>
        </p:nvSpPr>
        <p:spPr>
          <a:xfrm>
            <a:off x="3498688" y="1844824"/>
            <a:ext cx="2589422" cy="4190730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Прямоугольник 83">
            <a:extLst>
              <a:ext uri="{FF2B5EF4-FFF2-40B4-BE49-F238E27FC236}">
                <a16:creationId xmlns="" xmlns:a16="http://schemas.microsoft.com/office/drawing/2014/main" id="{99F56021-9274-73DF-CE61-BA2F6CC48A80}"/>
              </a:ext>
            </a:extLst>
          </p:cNvPr>
          <p:cNvSpPr/>
          <p:nvPr/>
        </p:nvSpPr>
        <p:spPr>
          <a:xfrm>
            <a:off x="3503712" y="1772816"/>
            <a:ext cx="2594664" cy="529707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="" xmlns:a16="http://schemas.microsoft.com/office/drawing/2014/main" id="{F6F14D38-9720-0E28-5048-82C21E91D24E}"/>
              </a:ext>
            </a:extLst>
          </p:cNvPr>
          <p:cNvSpPr/>
          <p:nvPr/>
        </p:nvSpPr>
        <p:spPr>
          <a:xfrm>
            <a:off x="6213844" y="1744082"/>
            <a:ext cx="2589422" cy="4291471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="" xmlns:a16="http://schemas.microsoft.com/office/drawing/2014/main" id="{15044FBC-4C84-B47E-E62C-FF03D00803DF}"/>
              </a:ext>
            </a:extLst>
          </p:cNvPr>
          <p:cNvSpPr/>
          <p:nvPr/>
        </p:nvSpPr>
        <p:spPr>
          <a:xfrm>
            <a:off x="8950148" y="1772815"/>
            <a:ext cx="2612227" cy="4234005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99" name="Прямоугольник 3198">
            <a:extLst>
              <a:ext uri="{FF2B5EF4-FFF2-40B4-BE49-F238E27FC236}">
                <a16:creationId xmlns="" xmlns:a16="http://schemas.microsoft.com/office/drawing/2014/main" id="{99F56021-9274-73DF-CE61-BA2F6CC48A80}"/>
              </a:ext>
            </a:extLst>
          </p:cNvPr>
          <p:cNvSpPr/>
          <p:nvPr/>
        </p:nvSpPr>
        <p:spPr>
          <a:xfrm>
            <a:off x="6208602" y="1772816"/>
            <a:ext cx="2594664" cy="529707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33" name="Прямоугольник 3232">
            <a:extLst>
              <a:ext uri="{FF2B5EF4-FFF2-40B4-BE49-F238E27FC236}">
                <a16:creationId xmlns="" xmlns:a16="http://schemas.microsoft.com/office/drawing/2014/main" id="{27AF7D39-4305-4ACF-6FA1-F35DECECE29E}"/>
              </a:ext>
            </a:extLst>
          </p:cNvPr>
          <p:cNvSpPr/>
          <p:nvPr/>
        </p:nvSpPr>
        <p:spPr>
          <a:xfrm>
            <a:off x="8943718" y="1772816"/>
            <a:ext cx="2618657" cy="529707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36" name="Прямоугольник 3235">
            <a:extLst>
              <a:ext uri="{FF2B5EF4-FFF2-40B4-BE49-F238E27FC236}">
                <a16:creationId xmlns="" xmlns:a16="http://schemas.microsoft.com/office/drawing/2014/main" id="{885299BC-2F1B-108B-817B-465A97104686}"/>
              </a:ext>
            </a:extLst>
          </p:cNvPr>
          <p:cNvSpPr/>
          <p:nvPr/>
        </p:nvSpPr>
        <p:spPr>
          <a:xfrm>
            <a:off x="872240" y="1864261"/>
            <a:ext cx="2123802" cy="656586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200"/>
              </a:lnSpc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0"/>
              </a:rPr>
              <a:t>Образование</a:t>
            </a:r>
          </a:p>
        </p:txBody>
      </p:sp>
      <p:sp>
        <p:nvSpPr>
          <p:cNvPr id="3240" name="Прямоугольник 3239">
            <a:extLst>
              <a:ext uri="{FF2B5EF4-FFF2-40B4-BE49-F238E27FC236}">
                <a16:creationId xmlns="" xmlns:a16="http://schemas.microsoft.com/office/drawing/2014/main" id="{3DA4C48C-5DCF-0D11-F594-E64E790607A2}"/>
              </a:ext>
            </a:extLst>
          </p:cNvPr>
          <p:cNvSpPr/>
          <p:nvPr/>
        </p:nvSpPr>
        <p:spPr>
          <a:xfrm>
            <a:off x="3543068" y="1864261"/>
            <a:ext cx="1762357" cy="374457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200"/>
              </a:lnSpc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0"/>
              </a:rPr>
              <a:t>Здравоохранение</a:t>
            </a:r>
          </a:p>
        </p:txBody>
      </p:sp>
      <p:sp>
        <p:nvSpPr>
          <p:cNvPr id="3243" name="Прямоугольник 3242">
            <a:extLst>
              <a:ext uri="{FF2B5EF4-FFF2-40B4-BE49-F238E27FC236}">
                <a16:creationId xmlns="" xmlns:a16="http://schemas.microsoft.com/office/drawing/2014/main" id="{E22DC796-219A-5988-6EBF-99D6E87EE86B}"/>
              </a:ext>
            </a:extLst>
          </p:cNvPr>
          <p:cNvSpPr/>
          <p:nvPr/>
        </p:nvSpPr>
        <p:spPr>
          <a:xfrm>
            <a:off x="6327361" y="1892995"/>
            <a:ext cx="1928879" cy="374457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200"/>
              </a:lnSpc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0"/>
              </a:rPr>
              <a:t>Спорт</a:t>
            </a:r>
          </a:p>
        </p:txBody>
      </p:sp>
      <p:sp>
        <p:nvSpPr>
          <p:cNvPr id="3249" name="Прямоугольник 3248">
            <a:extLst>
              <a:ext uri="{FF2B5EF4-FFF2-40B4-BE49-F238E27FC236}">
                <a16:creationId xmlns="" xmlns:a16="http://schemas.microsoft.com/office/drawing/2014/main" id="{D7AECB5F-CB80-F570-629B-BD6A29617D36}"/>
              </a:ext>
            </a:extLst>
          </p:cNvPr>
          <p:cNvSpPr/>
          <p:nvPr/>
        </p:nvSpPr>
        <p:spPr>
          <a:xfrm>
            <a:off x="9091712" y="1892995"/>
            <a:ext cx="1972840" cy="374457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200"/>
              </a:lnSpc>
            </a:pPr>
            <a:r>
              <a:rPr lang="ru-RU" sz="2400" dirty="0">
                <a:solidFill>
                  <a:schemeClr val="bg1"/>
                </a:solidFill>
                <a:latin typeface="Corki" panose="00000500000000000000" pitchFamily="2" charset="0"/>
              </a:rPr>
              <a:t>Культура</a:t>
            </a:r>
          </a:p>
        </p:txBody>
      </p:sp>
      <p:sp>
        <p:nvSpPr>
          <p:cNvPr id="3253" name="TextBox 3252">
            <a:extLst>
              <a:ext uri="{FF2B5EF4-FFF2-40B4-BE49-F238E27FC236}">
                <a16:creationId xmlns="" xmlns:a16="http://schemas.microsoft.com/office/drawing/2014/main" id="{853C240B-2141-E9F5-0116-978C95FCE945}"/>
              </a:ext>
            </a:extLst>
          </p:cNvPr>
          <p:cNvSpPr txBox="1"/>
          <p:nvPr/>
        </p:nvSpPr>
        <p:spPr>
          <a:xfrm>
            <a:off x="1046384" y="2747825"/>
            <a:ext cx="1140300" cy="2076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3600" spc="-2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2</a:t>
            </a:r>
            <a:r>
              <a:rPr lang="ru-RU" sz="1600" spc="-2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  учреждения</a:t>
            </a:r>
          </a:p>
        </p:txBody>
      </p:sp>
      <p:sp>
        <p:nvSpPr>
          <p:cNvPr id="3254" name="TextBox 3253">
            <a:extLst>
              <a:ext uri="{FF2B5EF4-FFF2-40B4-BE49-F238E27FC236}">
                <a16:creationId xmlns="" xmlns:a16="http://schemas.microsoft.com/office/drawing/2014/main" id="{C70D26A5-F1E9-CDF0-6B59-5CB818E77F60}"/>
              </a:ext>
            </a:extLst>
          </p:cNvPr>
          <p:cNvSpPr txBox="1"/>
          <p:nvPr/>
        </p:nvSpPr>
        <p:spPr>
          <a:xfrm>
            <a:off x="1034341" y="2943755"/>
            <a:ext cx="1299973" cy="1320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дошкольного образования</a:t>
            </a:r>
          </a:p>
        </p:txBody>
      </p:sp>
      <p:sp>
        <p:nvSpPr>
          <p:cNvPr id="3259" name="TextBox 3258">
            <a:extLst>
              <a:ext uri="{FF2B5EF4-FFF2-40B4-BE49-F238E27FC236}">
                <a16:creationId xmlns="" xmlns:a16="http://schemas.microsoft.com/office/drawing/2014/main" id="{5EC8562F-E1E1-E3D5-71A5-D5D51FBC55A5}"/>
              </a:ext>
            </a:extLst>
          </p:cNvPr>
          <p:cNvSpPr txBox="1"/>
          <p:nvPr/>
        </p:nvSpPr>
        <p:spPr>
          <a:xfrm>
            <a:off x="966306" y="3451046"/>
            <a:ext cx="1304748" cy="2076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3600" spc="-2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 3 </a:t>
            </a:r>
            <a:r>
              <a:rPr lang="ru-RU" sz="1600" spc="-2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учреждения</a:t>
            </a:r>
          </a:p>
        </p:txBody>
      </p:sp>
      <p:sp>
        <p:nvSpPr>
          <p:cNvPr id="3260" name="TextBox 3259">
            <a:extLst>
              <a:ext uri="{FF2B5EF4-FFF2-40B4-BE49-F238E27FC236}">
                <a16:creationId xmlns="" xmlns:a16="http://schemas.microsoft.com/office/drawing/2014/main" id="{F4031BDC-CB43-E406-4D37-478B1E839C82}"/>
              </a:ext>
            </a:extLst>
          </p:cNvPr>
          <p:cNvSpPr txBox="1"/>
          <p:nvPr/>
        </p:nvSpPr>
        <p:spPr>
          <a:xfrm>
            <a:off x="1034341" y="3646976"/>
            <a:ext cx="1299973" cy="1320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доп. образования</a:t>
            </a:r>
          </a:p>
        </p:txBody>
      </p:sp>
      <p:sp>
        <p:nvSpPr>
          <p:cNvPr id="3261" name="Прямоугольник 3260">
            <a:extLst>
              <a:ext uri="{FF2B5EF4-FFF2-40B4-BE49-F238E27FC236}">
                <a16:creationId xmlns="" xmlns:a16="http://schemas.microsoft.com/office/drawing/2014/main" id="{35053A00-047C-5884-C742-2C5E32D36746}"/>
              </a:ext>
            </a:extLst>
          </p:cNvPr>
          <p:cNvSpPr/>
          <p:nvPr/>
        </p:nvSpPr>
        <p:spPr>
          <a:xfrm>
            <a:off x="877684" y="4018346"/>
            <a:ext cx="578117" cy="396195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200"/>
              </a:lnSpc>
            </a:pPr>
            <a:r>
              <a:rPr lang="ru-RU" sz="3600" dirty="0">
                <a:solidFill>
                  <a:srgbClr val="007ABB"/>
                </a:solidFill>
                <a:latin typeface="Corki" panose="00000500000000000000" pitchFamily="2" charset="0"/>
              </a:rPr>
              <a:t> 1</a:t>
            </a:r>
          </a:p>
        </p:txBody>
      </p:sp>
      <p:sp>
        <p:nvSpPr>
          <p:cNvPr id="3262" name="TextBox 3261">
            <a:extLst>
              <a:ext uri="{FF2B5EF4-FFF2-40B4-BE49-F238E27FC236}">
                <a16:creationId xmlns="" xmlns:a16="http://schemas.microsoft.com/office/drawing/2014/main" id="{E631E04F-F3BD-02B0-285F-2083599B391A}"/>
              </a:ext>
            </a:extLst>
          </p:cNvPr>
          <p:cNvSpPr txBox="1"/>
          <p:nvPr/>
        </p:nvSpPr>
        <p:spPr>
          <a:xfrm>
            <a:off x="1279346" y="4162442"/>
            <a:ext cx="893839" cy="1615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spc="-2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учреждение</a:t>
            </a:r>
          </a:p>
        </p:txBody>
      </p:sp>
      <p:sp>
        <p:nvSpPr>
          <p:cNvPr id="3263" name="TextBox 3262">
            <a:extLst>
              <a:ext uri="{FF2B5EF4-FFF2-40B4-BE49-F238E27FC236}">
                <a16:creationId xmlns="" xmlns:a16="http://schemas.microsoft.com/office/drawing/2014/main" id="{F7F43516-FB29-ADCE-C5BB-55F4E21104D1}"/>
              </a:ext>
            </a:extLst>
          </p:cNvPr>
          <p:cNvSpPr txBox="1"/>
          <p:nvPr/>
        </p:nvSpPr>
        <p:spPr>
          <a:xfrm>
            <a:off x="1034341" y="4358372"/>
            <a:ext cx="1299973" cy="1320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школьного образования</a:t>
            </a:r>
          </a:p>
        </p:txBody>
      </p:sp>
      <p:cxnSp>
        <p:nvCxnSpPr>
          <p:cNvPr id="3277" name="Прямая соединительная линия 3276">
            <a:extLst>
              <a:ext uri="{FF2B5EF4-FFF2-40B4-BE49-F238E27FC236}">
                <a16:creationId xmlns="" xmlns:a16="http://schemas.microsoft.com/office/drawing/2014/main" id="{8D742359-6FAC-C760-33A0-E9629C5A7F9B}"/>
              </a:ext>
            </a:extLst>
          </p:cNvPr>
          <p:cNvCxnSpPr>
            <a:cxnSpLocks/>
          </p:cNvCxnSpPr>
          <p:nvPr/>
        </p:nvCxnSpPr>
        <p:spPr>
          <a:xfrm>
            <a:off x="2337540" y="2535110"/>
            <a:ext cx="0" cy="2580864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80" name="Прямоугольник 3279">
            <a:extLst>
              <a:ext uri="{FF2B5EF4-FFF2-40B4-BE49-F238E27FC236}">
                <a16:creationId xmlns="" xmlns:a16="http://schemas.microsoft.com/office/drawing/2014/main" id="{1A7E51D0-7FD5-44E5-9FDA-7A4F7CC4D518}"/>
              </a:ext>
            </a:extLst>
          </p:cNvPr>
          <p:cNvSpPr/>
          <p:nvPr/>
        </p:nvSpPr>
        <p:spPr>
          <a:xfrm>
            <a:off x="2405576" y="2650088"/>
            <a:ext cx="900128" cy="477050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500"/>
              </a:lnSpc>
            </a:pPr>
            <a:r>
              <a:rPr lang="ru-RU" sz="2400" dirty="0" smtClean="0">
                <a:latin typeface="Corki" panose="00000500000000000000" pitchFamily="2" charset="0"/>
              </a:rPr>
              <a:t>473</a:t>
            </a:r>
            <a:endParaRPr lang="ru-RU" sz="2400" dirty="0">
              <a:latin typeface="Corki" panose="00000500000000000000" pitchFamily="2" charset="0"/>
            </a:endParaRPr>
          </a:p>
          <a:p>
            <a:pPr>
              <a:lnSpc>
                <a:spcPts val="1500"/>
              </a:lnSpc>
            </a:pPr>
            <a:r>
              <a:rPr lang="ru-RU" sz="1600" dirty="0">
                <a:latin typeface="Corki" panose="00000500000000000000" pitchFamily="2" charset="0"/>
              </a:rPr>
              <a:t>учащихся</a:t>
            </a:r>
          </a:p>
        </p:txBody>
      </p:sp>
      <p:sp>
        <p:nvSpPr>
          <p:cNvPr id="3281" name="Прямоугольник 3280">
            <a:extLst>
              <a:ext uri="{FF2B5EF4-FFF2-40B4-BE49-F238E27FC236}">
                <a16:creationId xmlns="" xmlns:a16="http://schemas.microsoft.com/office/drawing/2014/main" id="{EEF245E5-EDAE-CEF7-0620-A1B42826461B}"/>
              </a:ext>
            </a:extLst>
          </p:cNvPr>
          <p:cNvSpPr/>
          <p:nvPr/>
        </p:nvSpPr>
        <p:spPr>
          <a:xfrm>
            <a:off x="2405576" y="3339460"/>
            <a:ext cx="900128" cy="477050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500"/>
              </a:lnSpc>
            </a:pPr>
            <a:r>
              <a:rPr lang="ru-RU" sz="2400" dirty="0" smtClean="0">
                <a:latin typeface="Corki" panose="00000500000000000000" pitchFamily="2" charset="0"/>
              </a:rPr>
              <a:t>1141</a:t>
            </a:r>
            <a:endParaRPr lang="ru-RU" sz="2400" dirty="0">
              <a:latin typeface="Corki" panose="00000500000000000000" pitchFamily="2" charset="0"/>
            </a:endParaRPr>
          </a:p>
          <a:p>
            <a:pPr>
              <a:lnSpc>
                <a:spcPts val="1500"/>
              </a:lnSpc>
            </a:pPr>
            <a:r>
              <a:rPr lang="ru-RU" sz="1600" dirty="0">
                <a:latin typeface="Corki" panose="00000500000000000000" pitchFamily="2" charset="0"/>
              </a:rPr>
              <a:t>учащихся</a:t>
            </a:r>
          </a:p>
        </p:txBody>
      </p:sp>
      <p:sp>
        <p:nvSpPr>
          <p:cNvPr id="3282" name="Прямоугольник 3281">
            <a:extLst>
              <a:ext uri="{FF2B5EF4-FFF2-40B4-BE49-F238E27FC236}">
                <a16:creationId xmlns="" xmlns:a16="http://schemas.microsoft.com/office/drawing/2014/main" id="{00983AD3-7188-C033-A9B5-2D80483AC445}"/>
              </a:ext>
            </a:extLst>
          </p:cNvPr>
          <p:cNvSpPr/>
          <p:nvPr/>
        </p:nvSpPr>
        <p:spPr>
          <a:xfrm>
            <a:off x="2405576" y="4038514"/>
            <a:ext cx="900128" cy="477050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500"/>
              </a:lnSpc>
            </a:pPr>
            <a:r>
              <a:rPr lang="ru-RU" sz="2400" dirty="0" smtClean="0">
                <a:latin typeface="Corki" panose="00000500000000000000" pitchFamily="2" charset="0"/>
              </a:rPr>
              <a:t>1057</a:t>
            </a:r>
            <a:endParaRPr lang="ru-RU" sz="2400" dirty="0">
              <a:latin typeface="Corki" panose="00000500000000000000" pitchFamily="2" charset="0"/>
            </a:endParaRPr>
          </a:p>
          <a:p>
            <a:pPr>
              <a:lnSpc>
                <a:spcPts val="1500"/>
              </a:lnSpc>
            </a:pPr>
            <a:r>
              <a:rPr lang="ru-RU" sz="1600" dirty="0">
                <a:latin typeface="Corki" panose="00000500000000000000" pitchFamily="2" charset="0"/>
              </a:rPr>
              <a:t>учащихся</a:t>
            </a:r>
          </a:p>
        </p:txBody>
      </p:sp>
      <p:grpSp>
        <p:nvGrpSpPr>
          <p:cNvPr id="3296" name="Группа 3295">
            <a:extLst>
              <a:ext uri="{FF2B5EF4-FFF2-40B4-BE49-F238E27FC236}">
                <a16:creationId xmlns="" xmlns:a16="http://schemas.microsoft.com/office/drawing/2014/main" id="{04240FC8-F9DC-8AEB-BD50-8C69918D6B81}"/>
              </a:ext>
            </a:extLst>
          </p:cNvPr>
          <p:cNvGrpSpPr/>
          <p:nvPr/>
        </p:nvGrpSpPr>
        <p:grpSpPr>
          <a:xfrm>
            <a:off x="3693602" y="2636911"/>
            <a:ext cx="2125307" cy="1186893"/>
            <a:chOff x="3609706" y="3089882"/>
            <a:chExt cx="2125307" cy="396195"/>
          </a:xfrm>
        </p:grpSpPr>
        <p:sp>
          <p:nvSpPr>
            <p:cNvPr id="3287" name="Прямоугольник 3286">
              <a:extLst>
                <a:ext uri="{FF2B5EF4-FFF2-40B4-BE49-F238E27FC236}">
                  <a16:creationId xmlns="" xmlns:a16="http://schemas.microsoft.com/office/drawing/2014/main" id="{F60EF9D8-6558-CB81-C2D7-B67B24896F68}"/>
                </a:ext>
              </a:extLst>
            </p:cNvPr>
            <p:cNvSpPr/>
            <p:nvPr/>
          </p:nvSpPr>
          <p:spPr>
            <a:xfrm>
              <a:off x="3609706" y="3089882"/>
              <a:ext cx="591152" cy="396195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algn="r">
                <a:lnSpc>
                  <a:spcPts val="2200"/>
                </a:lnSpc>
              </a:pPr>
              <a:r>
                <a:rPr lang="ru-RU" sz="3600" dirty="0">
                  <a:solidFill>
                    <a:srgbClr val="007ABB"/>
                  </a:solidFill>
                  <a:latin typeface="Corki" panose="00000500000000000000" pitchFamily="2" charset="0"/>
                </a:rPr>
                <a:t>1</a:t>
              </a:r>
            </a:p>
          </p:txBody>
        </p:sp>
        <p:sp>
          <p:nvSpPr>
            <p:cNvPr id="3288" name="TextBox 3287">
              <a:extLst>
                <a:ext uri="{FF2B5EF4-FFF2-40B4-BE49-F238E27FC236}">
                  <a16:creationId xmlns="" xmlns:a16="http://schemas.microsoft.com/office/drawing/2014/main" id="{82D48700-F621-5288-2CB7-E917D7CED181}"/>
                </a:ext>
              </a:extLst>
            </p:cNvPr>
            <p:cNvSpPr txBox="1"/>
            <p:nvPr/>
          </p:nvSpPr>
          <p:spPr>
            <a:xfrm>
              <a:off x="4255645" y="3121696"/>
              <a:ext cx="1479368" cy="6849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60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врачебный здравпункт </a:t>
              </a:r>
            </a:p>
          </p:txBody>
        </p:sp>
      </p:grpSp>
      <p:grpSp>
        <p:nvGrpSpPr>
          <p:cNvPr id="3295" name="Группа 3294">
            <a:extLst>
              <a:ext uri="{FF2B5EF4-FFF2-40B4-BE49-F238E27FC236}">
                <a16:creationId xmlns="" xmlns:a16="http://schemas.microsoft.com/office/drawing/2014/main" id="{4443A00A-9773-B695-6F94-B53E068E346D}"/>
              </a:ext>
            </a:extLst>
          </p:cNvPr>
          <p:cNvGrpSpPr/>
          <p:nvPr/>
        </p:nvGrpSpPr>
        <p:grpSpPr>
          <a:xfrm>
            <a:off x="3693604" y="3230357"/>
            <a:ext cx="2018521" cy="893706"/>
            <a:chOff x="3609708" y="5392012"/>
            <a:chExt cx="2018521" cy="396195"/>
          </a:xfrm>
        </p:grpSpPr>
        <p:sp>
          <p:nvSpPr>
            <p:cNvPr id="3292" name="TextBox 3291">
              <a:extLst>
                <a:ext uri="{FF2B5EF4-FFF2-40B4-BE49-F238E27FC236}">
                  <a16:creationId xmlns="" xmlns:a16="http://schemas.microsoft.com/office/drawing/2014/main" id="{3A7B1CD7-8475-CE0D-C1D1-5AE1F20977FC}"/>
                </a:ext>
              </a:extLst>
            </p:cNvPr>
            <p:cNvSpPr txBox="1"/>
            <p:nvPr/>
          </p:nvSpPr>
          <p:spPr>
            <a:xfrm>
              <a:off x="4239331" y="5424906"/>
              <a:ext cx="1388898" cy="909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60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Заозерская больница</a:t>
              </a:r>
            </a:p>
          </p:txBody>
        </p:sp>
        <p:sp>
          <p:nvSpPr>
            <p:cNvPr id="3293" name="Прямоугольник 3292">
              <a:extLst>
                <a:ext uri="{FF2B5EF4-FFF2-40B4-BE49-F238E27FC236}">
                  <a16:creationId xmlns="" xmlns:a16="http://schemas.microsoft.com/office/drawing/2014/main" id="{1F05A562-C72A-03E6-4110-915089211FE8}"/>
                </a:ext>
              </a:extLst>
            </p:cNvPr>
            <p:cNvSpPr/>
            <p:nvPr/>
          </p:nvSpPr>
          <p:spPr>
            <a:xfrm>
              <a:off x="3609708" y="5392012"/>
              <a:ext cx="591150" cy="396195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algn="r">
                <a:lnSpc>
                  <a:spcPts val="2200"/>
                </a:lnSpc>
              </a:pPr>
              <a:r>
                <a:rPr lang="ru-RU" sz="3600" dirty="0">
                  <a:solidFill>
                    <a:srgbClr val="007ABB"/>
                  </a:solidFill>
                  <a:latin typeface="Corki" panose="00000500000000000000" pitchFamily="2" charset="0"/>
                </a:rPr>
                <a:t>1</a:t>
              </a:r>
            </a:p>
          </p:txBody>
        </p:sp>
      </p:grpSp>
      <p:grpSp>
        <p:nvGrpSpPr>
          <p:cNvPr id="3298" name="Группа 3297">
            <a:extLst>
              <a:ext uri="{FF2B5EF4-FFF2-40B4-BE49-F238E27FC236}">
                <a16:creationId xmlns="" xmlns:a16="http://schemas.microsoft.com/office/drawing/2014/main" id="{A8BBB9FD-54D9-3241-EA5C-1F77851E7038}"/>
              </a:ext>
            </a:extLst>
          </p:cNvPr>
          <p:cNvGrpSpPr/>
          <p:nvPr/>
        </p:nvGrpSpPr>
        <p:grpSpPr>
          <a:xfrm>
            <a:off x="6142305" y="2653570"/>
            <a:ext cx="2409677" cy="396195"/>
            <a:chOff x="3330220" y="2506038"/>
            <a:chExt cx="2409677" cy="396195"/>
          </a:xfrm>
        </p:grpSpPr>
        <p:sp>
          <p:nvSpPr>
            <p:cNvPr id="3299" name="Прямоугольник 3298">
              <a:extLst>
                <a:ext uri="{FF2B5EF4-FFF2-40B4-BE49-F238E27FC236}">
                  <a16:creationId xmlns="" xmlns:a16="http://schemas.microsoft.com/office/drawing/2014/main" id="{1A5FB08D-FA0A-7D96-3104-49C6B82C3184}"/>
                </a:ext>
              </a:extLst>
            </p:cNvPr>
            <p:cNvSpPr/>
            <p:nvPr/>
          </p:nvSpPr>
          <p:spPr>
            <a:xfrm>
              <a:off x="3330220" y="2506038"/>
              <a:ext cx="883130" cy="396195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algn="r">
                <a:lnSpc>
                  <a:spcPts val="2200"/>
                </a:lnSpc>
              </a:pPr>
              <a:r>
                <a:rPr lang="ru-RU" sz="3600" dirty="0">
                  <a:solidFill>
                    <a:srgbClr val="007ABB"/>
                  </a:solidFill>
                  <a:latin typeface="Corki" panose="00000500000000000000" pitchFamily="2" charset="0"/>
                </a:rPr>
                <a:t>1</a:t>
              </a:r>
            </a:p>
          </p:txBody>
        </p:sp>
        <p:sp>
          <p:nvSpPr>
            <p:cNvPr id="3300" name="TextBox 3299">
              <a:extLst>
                <a:ext uri="{FF2B5EF4-FFF2-40B4-BE49-F238E27FC236}">
                  <a16:creationId xmlns="" xmlns:a16="http://schemas.microsoft.com/office/drawing/2014/main" id="{206ECB5B-99DF-2D34-9045-0E534D9CA329}"/>
                </a:ext>
              </a:extLst>
            </p:cNvPr>
            <p:cNvSpPr txBox="1"/>
            <p:nvPr/>
          </p:nvSpPr>
          <p:spPr>
            <a:xfrm>
              <a:off x="4239330" y="2625415"/>
              <a:ext cx="1500567" cy="1564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22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ФОК</a:t>
              </a:r>
            </a:p>
          </p:txBody>
        </p:sp>
      </p:grpSp>
      <p:grpSp>
        <p:nvGrpSpPr>
          <p:cNvPr id="3301" name="Группа 3300">
            <a:extLst>
              <a:ext uri="{FF2B5EF4-FFF2-40B4-BE49-F238E27FC236}">
                <a16:creationId xmlns="" xmlns:a16="http://schemas.microsoft.com/office/drawing/2014/main" id="{707B0064-C71D-969C-E3CB-B5ECDB94FA01}"/>
              </a:ext>
            </a:extLst>
          </p:cNvPr>
          <p:cNvGrpSpPr/>
          <p:nvPr/>
        </p:nvGrpSpPr>
        <p:grpSpPr>
          <a:xfrm>
            <a:off x="6411335" y="3289231"/>
            <a:ext cx="2011068" cy="374457"/>
            <a:chOff x="3599250" y="3091273"/>
            <a:chExt cx="2011068" cy="374457"/>
          </a:xfrm>
        </p:grpSpPr>
        <p:sp>
          <p:nvSpPr>
            <p:cNvPr id="3302" name="Прямоугольник 3301">
              <a:extLst>
                <a:ext uri="{FF2B5EF4-FFF2-40B4-BE49-F238E27FC236}">
                  <a16:creationId xmlns="" xmlns:a16="http://schemas.microsoft.com/office/drawing/2014/main" id="{90FDD70D-B9B4-B35F-F817-E780BF904A02}"/>
                </a:ext>
              </a:extLst>
            </p:cNvPr>
            <p:cNvSpPr/>
            <p:nvPr/>
          </p:nvSpPr>
          <p:spPr>
            <a:xfrm>
              <a:off x="3599250" y="3091273"/>
              <a:ext cx="591152" cy="374457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algn="r">
                <a:lnSpc>
                  <a:spcPts val="2200"/>
                </a:lnSpc>
              </a:pPr>
              <a:r>
                <a:rPr lang="ru-RU" sz="3600" dirty="0">
                  <a:solidFill>
                    <a:srgbClr val="007ABB"/>
                  </a:solidFill>
                  <a:latin typeface="Corki" panose="00000500000000000000" pitchFamily="2" charset="0"/>
                </a:rPr>
                <a:t>4</a:t>
              </a:r>
            </a:p>
          </p:txBody>
        </p:sp>
        <p:sp>
          <p:nvSpPr>
            <p:cNvPr id="3303" name="TextBox 3302">
              <a:extLst>
                <a:ext uri="{FF2B5EF4-FFF2-40B4-BE49-F238E27FC236}">
                  <a16:creationId xmlns="" xmlns:a16="http://schemas.microsoft.com/office/drawing/2014/main" id="{9B768318-8C28-9AEA-4D9B-91C13A8BFB7B}"/>
                </a:ext>
              </a:extLst>
            </p:cNvPr>
            <p:cNvSpPr txBox="1"/>
            <p:nvPr/>
          </p:nvSpPr>
          <p:spPr>
            <a:xfrm>
              <a:off x="4247322" y="3091273"/>
              <a:ext cx="1362996" cy="205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60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спортзала</a:t>
              </a:r>
            </a:p>
          </p:txBody>
        </p:sp>
      </p:grpSp>
      <p:grpSp>
        <p:nvGrpSpPr>
          <p:cNvPr id="3307" name="Группа 3306">
            <a:extLst>
              <a:ext uri="{FF2B5EF4-FFF2-40B4-BE49-F238E27FC236}">
                <a16:creationId xmlns="" xmlns:a16="http://schemas.microsoft.com/office/drawing/2014/main" id="{095CE48F-D0B6-F08F-1A17-62469C4B30B2}"/>
              </a:ext>
            </a:extLst>
          </p:cNvPr>
          <p:cNvGrpSpPr/>
          <p:nvPr/>
        </p:nvGrpSpPr>
        <p:grpSpPr>
          <a:xfrm>
            <a:off x="6419555" y="3848058"/>
            <a:ext cx="2258114" cy="480987"/>
            <a:chOff x="3607470" y="5050662"/>
            <a:chExt cx="2258114" cy="480987"/>
          </a:xfrm>
        </p:grpSpPr>
        <p:sp>
          <p:nvSpPr>
            <p:cNvPr id="3308" name="TextBox 3307">
              <a:extLst>
                <a:ext uri="{FF2B5EF4-FFF2-40B4-BE49-F238E27FC236}">
                  <a16:creationId xmlns="" xmlns:a16="http://schemas.microsoft.com/office/drawing/2014/main" id="{5AF213E3-7274-0FE9-1C5B-C788FDF23300}"/>
                </a:ext>
              </a:extLst>
            </p:cNvPr>
            <p:cNvSpPr txBox="1"/>
            <p:nvPr/>
          </p:nvSpPr>
          <p:spPr>
            <a:xfrm>
              <a:off x="4247322" y="5050662"/>
              <a:ext cx="1618262" cy="41036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60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плоских спортивных</a:t>
              </a:r>
            </a:p>
            <a:p>
              <a:pPr>
                <a:lnSpc>
                  <a:spcPts val="160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сооружений</a:t>
              </a:r>
            </a:p>
          </p:txBody>
        </p:sp>
        <p:sp>
          <p:nvSpPr>
            <p:cNvPr id="3309" name="Прямоугольник 3308">
              <a:extLst>
                <a:ext uri="{FF2B5EF4-FFF2-40B4-BE49-F238E27FC236}">
                  <a16:creationId xmlns="" xmlns:a16="http://schemas.microsoft.com/office/drawing/2014/main" id="{AF296244-F76A-9C67-3F13-6095A942688D}"/>
                </a:ext>
              </a:extLst>
            </p:cNvPr>
            <p:cNvSpPr/>
            <p:nvPr/>
          </p:nvSpPr>
          <p:spPr>
            <a:xfrm>
              <a:off x="3607470" y="5157192"/>
              <a:ext cx="591150" cy="374457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algn="r">
                <a:lnSpc>
                  <a:spcPts val="2200"/>
                </a:lnSpc>
              </a:pPr>
              <a:r>
                <a:rPr lang="ru-RU" sz="3600" dirty="0">
                  <a:solidFill>
                    <a:srgbClr val="007ABB"/>
                  </a:solidFill>
                  <a:latin typeface="Corki" panose="00000500000000000000" pitchFamily="2" charset="0"/>
                </a:rPr>
                <a:t>8</a:t>
              </a:r>
            </a:p>
          </p:txBody>
        </p:sp>
      </p:grpSp>
      <p:grpSp>
        <p:nvGrpSpPr>
          <p:cNvPr id="3325" name="Группа 3324">
            <a:extLst>
              <a:ext uri="{FF2B5EF4-FFF2-40B4-BE49-F238E27FC236}">
                <a16:creationId xmlns="" xmlns:a16="http://schemas.microsoft.com/office/drawing/2014/main" id="{1EB352DA-F5D2-16CE-109A-F33E307ACD5E}"/>
              </a:ext>
            </a:extLst>
          </p:cNvPr>
          <p:cNvGrpSpPr/>
          <p:nvPr/>
        </p:nvGrpSpPr>
        <p:grpSpPr>
          <a:xfrm>
            <a:off x="8943718" y="2506038"/>
            <a:ext cx="2552657" cy="396195"/>
            <a:chOff x="3330220" y="2506038"/>
            <a:chExt cx="2552657" cy="396195"/>
          </a:xfrm>
        </p:grpSpPr>
        <p:sp>
          <p:nvSpPr>
            <p:cNvPr id="3326" name="Прямоугольник 3325">
              <a:extLst>
                <a:ext uri="{FF2B5EF4-FFF2-40B4-BE49-F238E27FC236}">
                  <a16:creationId xmlns="" xmlns:a16="http://schemas.microsoft.com/office/drawing/2014/main" id="{65F8AFF8-EE71-FD9C-D779-16AD3987175A}"/>
                </a:ext>
              </a:extLst>
            </p:cNvPr>
            <p:cNvSpPr/>
            <p:nvPr/>
          </p:nvSpPr>
          <p:spPr>
            <a:xfrm>
              <a:off x="3330220" y="2506038"/>
              <a:ext cx="883130" cy="396195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algn="r">
                <a:lnSpc>
                  <a:spcPts val="2200"/>
                </a:lnSpc>
              </a:pPr>
              <a:r>
                <a:rPr lang="ru-RU" sz="3600" dirty="0" smtClean="0">
                  <a:solidFill>
                    <a:srgbClr val="007ABB"/>
                  </a:solidFill>
                  <a:latin typeface="Corki" panose="00000500000000000000" pitchFamily="2" charset="0"/>
                </a:rPr>
                <a:t>30</a:t>
              </a:r>
              <a:endParaRPr lang="ru-RU" sz="3600" dirty="0">
                <a:solidFill>
                  <a:srgbClr val="007ABB"/>
                </a:solidFill>
                <a:latin typeface="Corki" panose="00000500000000000000" pitchFamily="2" charset="0"/>
              </a:endParaRPr>
            </a:p>
          </p:txBody>
        </p:sp>
        <p:sp>
          <p:nvSpPr>
            <p:cNvPr id="3327" name="TextBox 3326">
              <a:extLst>
                <a:ext uri="{FF2B5EF4-FFF2-40B4-BE49-F238E27FC236}">
                  <a16:creationId xmlns="" xmlns:a16="http://schemas.microsoft.com/office/drawing/2014/main" id="{EDDD2543-FEFE-D188-6294-FBC546FF890D}"/>
                </a:ext>
              </a:extLst>
            </p:cNvPr>
            <p:cNvSpPr txBox="1"/>
            <p:nvPr/>
          </p:nvSpPr>
          <p:spPr>
            <a:xfrm>
              <a:off x="4239330" y="2625415"/>
              <a:ext cx="1643547" cy="1564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22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клубное формирование</a:t>
              </a:r>
            </a:p>
          </p:txBody>
        </p:sp>
      </p:grpSp>
      <p:grpSp>
        <p:nvGrpSpPr>
          <p:cNvPr id="3328" name="Группа 3327">
            <a:extLst>
              <a:ext uri="{FF2B5EF4-FFF2-40B4-BE49-F238E27FC236}">
                <a16:creationId xmlns="" xmlns:a16="http://schemas.microsoft.com/office/drawing/2014/main" id="{82617AF1-2BF9-3F32-99E3-9DC344C3DA27}"/>
              </a:ext>
            </a:extLst>
          </p:cNvPr>
          <p:cNvGrpSpPr/>
          <p:nvPr/>
        </p:nvGrpSpPr>
        <p:grpSpPr>
          <a:xfrm>
            <a:off x="9223204" y="3196190"/>
            <a:ext cx="1992621" cy="374457"/>
            <a:chOff x="3609706" y="3089882"/>
            <a:chExt cx="1992621" cy="374457"/>
          </a:xfrm>
        </p:grpSpPr>
        <p:sp>
          <p:nvSpPr>
            <p:cNvPr id="3329" name="Прямоугольник 3328">
              <a:extLst>
                <a:ext uri="{FF2B5EF4-FFF2-40B4-BE49-F238E27FC236}">
                  <a16:creationId xmlns="" xmlns:a16="http://schemas.microsoft.com/office/drawing/2014/main" id="{917D52F9-DAF1-16ED-423E-FFAF67891836}"/>
                </a:ext>
              </a:extLst>
            </p:cNvPr>
            <p:cNvSpPr/>
            <p:nvPr/>
          </p:nvSpPr>
          <p:spPr>
            <a:xfrm>
              <a:off x="3609706" y="3089882"/>
              <a:ext cx="591152" cy="374457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algn="r">
                <a:lnSpc>
                  <a:spcPts val="2200"/>
                </a:lnSpc>
              </a:pPr>
              <a:r>
                <a:rPr lang="ru-RU" sz="3600" dirty="0">
                  <a:solidFill>
                    <a:srgbClr val="007ABB"/>
                  </a:solidFill>
                  <a:latin typeface="Corki" panose="00000500000000000000" pitchFamily="2" charset="0"/>
                </a:rPr>
                <a:t>1</a:t>
              </a:r>
            </a:p>
          </p:txBody>
        </p:sp>
        <p:sp>
          <p:nvSpPr>
            <p:cNvPr id="3330" name="TextBox 3329">
              <a:extLst>
                <a:ext uri="{FF2B5EF4-FFF2-40B4-BE49-F238E27FC236}">
                  <a16:creationId xmlns="" xmlns:a16="http://schemas.microsoft.com/office/drawing/2014/main" id="{9A3AA87A-8BA1-49D5-1044-3ABBE180E663}"/>
                </a:ext>
              </a:extLst>
            </p:cNvPr>
            <p:cNvSpPr txBox="1"/>
            <p:nvPr/>
          </p:nvSpPr>
          <p:spPr>
            <a:xfrm>
              <a:off x="4239331" y="3177147"/>
              <a:ext cx="1362996" cy="205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60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библиотека</a:t>
              </a:r>
            </a:p>
          </p:txBody>
        </p:sp>
      </p:grpSp>
      <p:grpSp>
        <p:nvGrpSpPr>
          <p:cNvPr id="3331" name="Группа 3330">
            <a:extLst>
              <a:ext uri="{FF2B5EF4-FFF2-40B4-BE49-F238E27FC236}">
                <a16:creationId xmlns="" xmlns:a16="http://schemas.microsoft.com/office/drawing/2014/main" id="{B0DADE0E-B2D4-8927-EE7B-461D02C49F3C}"/>
              </a:ext>
            </a:extLst>
          </p:cNvPr>
          <p:cNvGrpSpPr/>
          <p:nvPr/>
        </p:nvGrpSpPr>
        <p:grpSpPr>
          <a:xfrm>
            <a:off x="9223204" y="3886342"/>
            <a:ext cx="2434449" cy="374457"/>
            <a:chOff x="3609706" y="3722156"/>
            <a:chExt cx="2434449" cy="374457"/>
          </a:xfrm>
        </p:grpSpPr>
        <p:sp>
          <p:nvSpPr>
            <p:cNvPr id="3332" name="TextBox 3331">
              <a:extLst>
                <a:ext uri="{FF2B5EF4-FFF2-40B4-BE49-F238E27FC236}">
                  <a16:creationId xmlns="" xmlns:a16="http://schemas.microsoft.com/office/drawing/2014/main" id="{6D6F700A-6EED-67C8-5069-22C71CE025BF}"/>
                </a:ext>
              </a:extLst>
            </p:cNvPr>
            <p:cNvSpPr txBox="1"/>
            <p:nvPr/>
          </p:nvSpPr>
          <p:spPr>
            <a:xfrm>
              <a:off x="4239330" y="3782702"/>
              <a:ext cx="1804825" cy="205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60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музея</a:t>
              </a:r>
            </a:p>
          </p:txBody>
        </p:sp>
        <p:sp>
          <p:nvSpPr>
            <p:cNvPr id="3333" name="Прямоугольник 3332">
              <a:extLst>
                <a:ext uri="{FF2B5EF4-FFF2-40B4-BE49-F238E27FC236}">
                  <a16:creationId xmlns="" xmlns:a16="http://schemas.microsoft.com/office/drawing/2014/main" id="{7B672106-5767-4CDD-CA5C-996088A9F913}"/>
                </a:ext>
              </a:extLst>
            </p:cNvPr>
            <p:cNvSpPr/>
            <p:nvPr/>
          </p:nvSpPr>
          <p:spPr>
            <a:xfrm>
              <a:off x="3609706" y="3722156"/>
              <a:ext cx="591151" cy="374457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algn="r">
                <a:lnSpc>
                  <a:spcPts val="2200"/>
                </a:lnSpc>
              </a:pPr>
              <a:r>
                <a:rPr lang="ru-RU" sz="3600" dirty="0">
                  <a:solidFill>
                    <a:srgbClr val="007ABB"/>
                  </a:solidFill>
                  <a:latin typeface="Corki" panose="00000500000000000000" pitchFamily="2" charset="0"/>
                </a:rPr>
                <a:t>2</a:t>
              </a:r>
            </a:p>
          </p:txBody>
        </p:sp>
      </p:grpSp>
      <p:grpSp>
        <p:nvGrpSpPr>
          <p:cNvPr id="3334" name="Группа 3333">
            <a:extLst>
              <a:ext uri="{FF2B5EF4-FFF2-40B4-BE49-F238E27FC236}">
                <a16:creationId xmlns="" xmlns:a16="http://schemas.microsoft.com/office/drawing/2014/main" id="{C3D48176-4621-7539-798B-D2373CC147B7}"/>
              </a:ext>
            </a:extLst>
          </p:cNvPr>
          <p:cNvGrpSpPr/>
          <p:nvPr/>
        </p:nvGrpSpPr>
        <p:grpSpPr>
          <a:xfrm>
            <a:off x="9223206" y="5266648"/>
            <a:ext cx="2087091" cy="521559"/>
            <a:chOff x="3609708" y="5266648"/>
            <a:chExt cx="2087091" cy="521559"/>
          </a:xfrm>
        </p:grpSpPr>
        <p:sp>
          <p:nvSpPr>
            <p:cNvPr id="3335" name="TextBox 3334">
              <a:extLst>
                <a:ext uri="{FF2B5EF4-FFF2-40B4-BE49-F238E27FC236}">
                  <a16:creationId xmlns="" xmlns:a16="http://schemas.microsoft.com/office/drawing/2014/main" id="{7F841DB4-EC10-9384-5BAF-5F70B7BF9F00}"/>
                </a:ext>
              </a:extLst>
            </p:cNvPr>
            <p:cNvSpPr txBox="1"/>
            <p:nvPr/>
          </p:nvSpPr>
          <p:spPr>
            <a:xfrm>
              <a:off x="4239331" y="5266648"/>
              <a:ext cx="1457468" cy="41036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60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туристический маршрут</a:t>
              </a:r>
            </a:p>
          </p:txBody>
        </p:sp>
        <p:sp>
          <p:nvSpPr>
            <p:cNvPr id="3336" name="Прямоугольник 3335">
              <a:extLst>
                <a:ext uri="{FF2B5EF4-FFF2-40B4-BE49-F238E27FC236}">
                  <a16:creationId xmlns="" xmlns:a16="http://schemas.microsoft.com/office/drawing/2014/main" id="{82502EDF-8718-B2BD-9338-656A92B92F05}"/>
                </a:ext>
              </a:extLst>
            </p:cNvPr>
            <p:cNvSpPr/>
            <p:nvPr/>
          </p:nvSpPr>
          <p:spPr>
            <a:xfrm>
              <a:off x="3609708" y="5392012"/>
              <a:ext cx="591150" cy="396195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algn="r">
                <a:lnSpc>
                  <a:spcPts val="2200"/>
                </a:lnSpc>
              </a:pPr>
              <a:r>
                <a:rPr lang="ru-RU" sz="3600" dirty="0">
                  <a:solidFill>
                    <a:srgbClr val="007ABB"/>
                  </a:solidFill>
                  <a:latin typeface="Corki" panose="00000500000000000000" pitchFamily="2" charset="0"/>
                </a:rPr>
                <a:t>1</a:t>
              </a:r>
            </a:p>
          </p:txBody>
        </p:sp>
      </p:grpSp>
      <p:grpSp>
        <p:nvGrpSpPr>
          <p:cNvPr id="3337" name="Группа 3336">
            <a:extLst>
              <a:ext uri="{FF2B5EF4-FFF2-40B4-BE49-F238E27FC236}">
                <a16:creationId xmlns="" xmlns:a16="http://schemas.microsoft.com/office/drawing/2014/main" id="{FE63F295-84A2-B1AB-1011-F59969A343F8}"/>
              </a:ext>
            </a:extLst>
          </p:cNvPr>
          <p:cNvGrpSpPr/>
          <p:nvPr/>
        </p:nvGrpSpPr>
        <p:grpSpPr>
          <a:xfrm>
            <a:off x="9223204" y="4576495"/>
            <a:ext cx="2434449" cy="374457"/>
            <a:chOff x="3609706" y="3722156"/>
            <a:chExt cx="2434449" cy="374457"/>
          </a:xfrm>
        </p:grpSpPr>
        <p:sp>
          <p:nvSpPr>
            <p:cNvPr id="3338" name="TextBox 3337">
              <a:extLst>
                <a:ext uri="{FF2B5EF4-FFF2-40B4-BE49-F238E27FC236}">
                  <a16:creationId xmlns="" xmlns:a16="http://schemas.microsoft.com/office/drawing/2014/main" id="{0CC79EF9-F8C9-51C5-93CC-EA8E041EC341}"/>
                </a:ext>
              </a:extLst>
            </p:cNvPr>
            <p:cNvSpPr txBox="1"/>
            <p:nvPr/>
          </p:nvSpPr>
          <p:spPr>
            <a:xfrm>
              <a:off x="4239330" y="3782702"/>
              <a:ext cx="1804825" cy="205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600"/>
                </a:lnSpc>
              </a:pPr>
              <a:r>
                <a:rPr lang="ru-RU" sz="1600" spc="-20" dirty="0">
                  <a:latin typeface="Corki" panose="00000500000000000000" pitchFamily="2" charset="-52"/>
                  <a:cs typeface="Arial" panose="020B0604020202020204" pitchFamily="34" charset="0"/>
                </a:rPr>
                <a:t>памятников</a:t>
              </a:r>
            </a:p>
          </p:txBody>
        </p:sp>
        <p:sp>
          <p:nvSpPr>
            <p:cNvPr id="3339" name="Прямоугольник 3338">
              <a:extLst>
                <a:ext uri="{FF2B5EF4-FFF2-40B4-BE49-F238E27FC236}">
                  <a16:creationId xmlns="" xmlns:a16="http://schemas.microsoft.com/office/drawing/2014/main" id="{04A5E3BF-0386-298D-A616-F19FE42E765B}"/>
                </a:ext>
              </a:extLst>
            </p:cNvPr>
            <p:cNvSpPr/>
            <p:nvPr/>
          </p:nvSpPr>
          <p:spPr>
            <a:xfrm>
              <a:off x="3609706" y="3722156"/>
              <a:ext cx="591151" cy="374457"/>
            </a:xfrm>
            <a:prstGeom prst="rect">
              <a:avLst/>
            </a:prstGeom>
          </p:spPr>
          <p:txBody>
            <a:bodyPr wrap="square" lIns="91435" tIns="45718" rIns="91435" bIns="45718">
              <a:spAutoFit/>
            </a:bodyPr>
            <a:lstStyle/>
            <a:p>
              <a:pPr algn="r">
                <a:lnSpc>
                  <a:spcPts val="2200"/>
                </a:lnSpc>
              </a:pPr>
              <a:r>
                <a:rPr lang="ru-RU" sz="3600" dirty="0">
                  <a:solidFill>
                    <a:srgbClr val="007ABB"/>
                  </a:solidFill>
                  <a:latin typeface="Corki" panose="00000500000000000000" pitchFamily="2" charset="0"/>
                </a:rPr>
                <a:t>9</a:t>
              </a:r>
            </a:p>
          </p:txBody>
        </p:sp>
      </p:grpSp>
      <p:pic>
        <p:nvPicPr>
          <p:cNvPr id="3340" name="Рисунок 3339">
            <a:extLst>
              <a:ext uri="{FF2B5EF4-FFF2-40B4-BE49-F238E27FC236}">
                <a16:creationId xmlns="" xmlns:a16="http://schemas.microsoft.com/office/drawing/2014/main" id="{63B4EDDB-96A3-B0D1-90FC-E416E763B3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24649" y="1909993"/>
            <a:ext cx="283393" cy="283393"/>
          </a:xfrm>
          <a:prstGeom prst="rect">
            <a:avLst/>
          </a:prstGeom>
        </p:spPr>
      </p:pic>
      <p:pic>
        <p:nvPicPr>
          <p:cNvPr id="3341" name="Рисунок 3340">
            <a:extLst>
              <a:ext uri="{FF2B5EF4-FFF2-40B4-BE49-F238E27FC236}">
                <a16:creationId xmlns="" xmlns:a16="http://schemas.microsoft.com/office/drawing/2014/main" id="{8B5FC4D1-9549-92F1-B086-114E8A4827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361435" y="1903085"/>
            <a:ext cx="307260" cy="307260"/>
          </a:xfrm>
          <a:prstGeom prst="rect">
            <a:avLst/>
          </a:prstGeom>
        </p:spPr>
      </p:pic>
      <p:pic>
        <p:nvPicPr>
          <p:cNvPr id="3342" name="Рисунок 3341">
            <a:extLst>
              <a:ext uri="{FF2B5EF4-FFF2-40B4-BE49-F238E27FC236}">
                <a16:creationId xmlns="" xmlns:a16="http://schemas.microsoft.com/office/drawing/2014/main" id="{5CF23ACF-E1C8-74A3-19CD-D01053EC37B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559935" y="1847636"/>
            <a:ext cx="364133" cy="364133"/>
          </a:xfrm>
          <a:prstGeom prst="rect">
            <a:avLst/>
          </a:prstGeom>
        </p:spPr>
      </p:pic>
      <p:pic>
        <p:nvPicPr>
          <p:cNvPr id="3343" name="Рисунок 3342">
            <a:extLst>
              <a:ext uri="{FF2B5EF4-FFF2-40B4-BE49-F238E27FC236}">
                <a16:creationId xmlns="" xmlns:a16="http://schemas.microsoft.com/office/drawing/2014/main" id="{314D7CCD-6E2B-0795-9AC1-42AE5C52E1C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855640" y="1844824"/>
            <a:ext cx="299134" cy="299134"/>
          </a:xfrm>
          <a:prstGeom prst="rect">
            <a:avLst/>
          </a:prstGeom>
        </p:spPr>
      </p:pic>
      <p:sp>
        <p:nvSpPr>
          <p:cNvPr id="7" name="Прямоугольник 56">
            <a:extLst>
              <a:ext uri="{FF2B5EF4-FFF2-40B4-BE49-F238E27FC236}">
                <a16:creationId xmlns="" xmlns:a16="http://schemas.microsoft.com/office/drawing/2014/main" id="{EC23044E-FF0F-E311-9512-7D00CA6026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5" y="476045"/>
            <a:ext cx="3558598" cy="1036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3700"/>
              </a:lnSpc>
            </a:pPr>
            <a:r>
              <a:rPr lang="ru-RU" altLang="ru-RU" sz="2800" dirty="0">
                <a:solidFill>
                  <a:srgbClr val="007ABB"/>
                </a:solidFill>
                <a:latin typeface="Corki" panose="00000500000000000000" pitchFamily="2" charset="-52"/>
              </a:rPr>
              <a:t>Социальная</a:t>
            </a:r>
            <a:endParaRPr lang="en-US" altLang="ru-RU" sz="2800" dirty="0">
              <a:solidFill>
                <a:srgbClr val="007ABB"/>
              </a:solidFill>
              <a:latin typeface="Corki" panose="00000500000000000000" pitchFamily="2" charset="-52"/>
            </a:endParaRPr>
          </a:p>
          <a:p>
            <a:pPr>
              <a:lnSpc>
                <a:spcPts val="37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ИНФРАСТРУКТУРА</a:t>
            </a:r>
          </a:p>
        </p:txBody>
      </p:sp>
    </p:spTree>
    <p:extLst>
      <p:ext uri="{BB962C8B-B14F-4D97-AF65-F5344CB8AC3E}">
        <p14:creationId xmlns="" xmlns:p14="http://schemas.microsoft.com/office/powerpoint/2010/main" val="18689495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19DB0FE-C905-AE02-CF4C-BDDDE597D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8" name="Прямоугольник 56">
            <a:extLst>
              <a:ext uri="{FF2B5EF4-FFF2-40B4-BE49-F238E27FC236}">
                <a16:creationId xmlns="" xmlns:a16="http://schemas.microsoft.com/office/drawing/2014/main" id="{A0921A9A-1C84-F2EE-4E8B-8CAD44099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5" y="476045"/>
            <a:ext cx="3558598" cy="1036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3700"/>
              </a:lnSpc>
            </a:pPr>
            <a:r>
              <a:rPr lang="ru-RU" altLang="ru-RU" sz="2800" dirty="0">
                <a:solidFill>
                  <a:srgbClr val="007ABB"/>
                </a:solidFill>
                <a:latin typeface="Corki" panose="00000500000000000000" pitchFamily="2" charset="-52"/>
              </a:rPr>
              <a:t>Качество</a:t>
            </a:r>
            <a:endParaRPr lang="en-US" altLang="ru-RU" sz="2800" dirty="0">
              <a:solidFill>
                <a:srgbClr val="007ABB"/>
              </a:solidFill>
              <a:latin typeface="Corki" panose="00000500000000000000" pitchFamily="2" charset="-52"/>
            </a:endParaRPr>
          </a:p>
          <a:p>
            <a:pPr>
              <a:lnSpc>
                <a:spcPts val="37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ГОРОДСКОЙ СРЕДЫ</a:t>
            </a:r>
          </a:p>
        </p:txBody>
      </p:sp>
      <p:sp>
        <p:nvSpPr>
          <p:cNvPr id="3246" name="Полилиния: фигура 3245">
            <a:extLst>
              <a:ext uri="{FF2B5EF4-FFF2-40B4-BE49-F238E27FC236}">
                <a16:creationId xmlns="" xmlns:a16="http://schemas.microsoft.com/office/drawing/2014/main" id="{66E54070-D2E9-3864-EC53-16F89A020259}"/>
              </a:ext>
            </a:extLst>
          </p:cNvPr>
          <p:cNvSpPr/>
          <p:nvPr/>
        </p:nvSpPr>
        <p:spPr>
          <a:xfrm flipH="1">
            <a:off x="9994889" y="0"/>
            <a:ext cx="2197109" cy="2185914"/>
          </a:xfrm>
          <a:custGeom>
            <a:avLst/>
            <a:gdLst>
              <a:gd name="connsiteX0" fmla="*/ 0 w 4145870"/>
              <a:gd name="connsiteY0" fmla="*/ 0 h 4209758"/>
              <a:gd name="connsiteX1" fmla="*/ 4145870 w 4145870"/>
              <a:gd name="connsiteY1" fmla="*/ 0 h 4209758"/>
              <a:gd name="connsiteX2" fmla="*/ 4145870 w 4145870"/>
              <a:gd name="connsiteY2" fmla="*/ 1685633 h 4209758"/>
              <a:gd name="connsiteX3" fmla="*/ 1621745 w 4145870"/>
              <a:gd name="connsiteY3" fmla="*/ 4209758 h 4209758"/>
              <a:gd name="connsiteX4" fmla="*/ 16167 w 4145870"/>
              <a:gd name="connsiteY4" fmla="*/ 3633371 h 4209758"/>
              <a:gd name="connsiteX5" fmla="*/ 0 w 4145870"/>
              <a:gd name="connsiteY5" fmla="*/ 3618677 h 420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45870" h="4209758">
                <a:moveTo>
                  <a:pt x="0" y="0"/>
                </a:moveTo>
                <a:lnTo>
                  <a:pt x="4145870" y="0"/>
                </a:lnTo>
                <a:lnTo>
                  <a:pt x="4145870" y="1685633"/>
                </a:lnTo>
                <a:cubicBezTo>
                  <a:pt x="4145870" y="3079669"/>
                  <a:pt x="3015781" y="4209758"/>
                  <a:pt x="1621745" y="4209758"/>
                </a:cubicBezTo>
                <a:cubicBezTo>
                  <a:pt x="1011854" y="4209758"/>
                  <a:pt x="452485" y="3993452"/>
                  <a:pt x="16167" y="3633371"/>
                </a:cubicBezTo>
                <a:lnTo>
                  <a:pt x="0" y="3618677"/>
                </a:lnTo>
                <a:close/>
              </a:path>
            </a:pathLst>
          </a:custGeom>
          <a:gradFill flip="none" rotWithShape="1">
            <a:gsLst>
              <a:gs pos="13000">
                <a:srgbClr val="007ABB"/>
              </a:gs>
              <a:gs pos="100000">
                <a:srgbClr val="64BEE6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9" name="Номер слайда 6">
            <a:extLst>
              <a:ext uri="{FF2B5EF4-FFF2-40B4-BE49-F238E27FC236}">
                <a16:creationId xmlns="" xmlns:a16="http://schemas.microsoft.com/office/drawing/2014/main" id="{77DDD5B2-6BEB-8CD6-BD98-8AAF8E996264}"/>
              </a:ext>
            </a:extLst>
          </p:cNvPr>
          <p:cNvSpPr txBox="1">
            <a:spLocks/>
          </p:cNvSpPr>
          <p:nvPr/>
        </p:nvSpPr>
        <p:spPr>
          <a:xfrm>
            <a:off x="11310297" y="6218603"/>
            <a:ext cx="347356" cy="316465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ki Regular"/>
                <a:ea typeface="Corki Regular"/>
                <a:cs typeface="Corki Regular"/>
                <a:sym typeface="Corki Regular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6CB4B4D-7CA3-9044-876B-883B54F8677D}" type="slidenum">
              <a:rPr lang="ru-RU" smtClean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rPr>
              <a:pPr/>
              <a:t>7</a:t>
            </a:fld>
            <a:endParaRPr lang="ru-RU" dirty="0">
              <a:solidFill>
                <a:schemeClr val="bg2">
                  <a:lumMod val="75000"/>
                </a:schemeClr>
              </a:solidFill>
              <a:latin typeface="Corki" panose="00000500000000000000" pitchFamily="50" charset="-52"/>
            </a:endParaRPr>
          </a:p>
        </p:txBody>
      </p:sp>
      <p:sp>
        <p:nvSpPr>
          <p:cNvPr id="10" name="TextBox 2">
            <a:extLst>
              <a:ext uri="{FF2B5EF4-FFF2-40B4-BE49-F238E27FC236}">
                <a16:creationId xmlns="" xmlns:a16="http://schemas.microsoft.com/office/drawing/2014/main" id="{6810B886-D464-E11C-38E6-B8F9E437EA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2401" y="6237930"/>
            <a:ext cx="8318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#насевережить</a:t>
            </a:r>
          </a:p>
        </p:txBody>
      </p:sp>
      <p:sp>
        <p:nvSpPr>
          <p:cNvPr id="11" name="TextBox 2">
            <a:extLst>
              <a:ext uri="{FF2B5EF4-FFF2-40B4-BE49-F238E27FC236}">
                <a16:creationId xmlns="" xmlns:a16="http://schemas.microsoft.com/office/drawing/2014/main" id="{8028D2C1-10EF-0BB4-B873-46D5BED69F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625" y="6237930"/>
            <a:ext cx="1998300" cy="276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Инвестиционный профиль ЗАТО Заозерск</a:t>
            </a: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="" xmlns:a16="http://schemas.microsoft.com/office/drawing/2014/main" id="{21D52FC2-8D91-1AC4-6733-F1AA4DF4D574}"/>
              </a:ext>
            </a:extLst>
          </p:cNvPr>
          <p:cNvSpPr/>
          <p:nvPr/>
        </p:nvSpPr>
        <p:spPr>
          <a:xfrm>
            <a:off x="715082" y="1859514"/>
            <a:ext cx="2606909" cy="1868250"/>
          </a:xfrm>
          <a:prstGeom prst="roundRect">
            <a:avLst>
              <a:gd name="adj" fmla="val 0"/>
            </a:avLst>
          </a:prstGeom>
          <a:solidFill>
            <a:srgbClr val="007ABB"/>
          </a:solidFill>
          <a:ln w="12700"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7ABB"/>
              </a:solidFill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="" xmlns:a16="http://schemas.microsoft.com/office/drawing/2014/main" id="{7317D0BE-DC3A-EBFA-B19D-481BBFA7A999}"/>
              </a:ext>
            </a:extLst>
          </p:cNvPr>
          <p:cNvSpPr/>
          <p:nvPr/>
        </p:nvSpPr>
        <p:spPr>
          <a:xfrm>
            <a:off x="715082" y="3859764"/>
            <a:ext cx="2606909" cy="18682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="" xmlns:a16="http://schemas.microsoft.com/office/drawing/2014/main" id="{CBF7AF8B-058E-D3E5-F93B-F6BEDAD5AB64}"/>
              </a:ext>
            </a:extLst>
          </p:cNvPr>
          <p:cNvSpPr/>
          <p:nvPr/>
        </p:nvSpPr>
        <p:spPr>
          <a:xfrm>
            <a:off x="3457657" y="1859514"/>
            <a:ext cx="2606909" cy="18682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="" xmlns:a16="http://schemas.microsoft.com/office/drawing/2014/main" id="{D7108C7D-0BA9-7A2E-4A38-35497E2BEE18}"/>
              </a:ext>
            </a:extLst>
          </p:cNvPr>
          <p:cNvSpPr/>
          <p:nvPr/>
        </p:nvSpPr>
        <p:spPr>
          <a:xfrm>
            <a:off x="3457656" y="3859764"/>
            <a:ext cx="2606909" cy="18682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="" xmlns:a16="http://schemas.microsoft.com/office/drawing/2014/main" id="{80176A30-FA95-FD56-AF1F-103537AC3B94}"/>
              </a:ext>
            </a:extLst>
          </p:cNvPr>
          <p:cNvSpPr/>
          <p:nvPr/>
        </p:nvSpPr>
        <p:spPr>
          <a:xfrm>
            <a:off x="6206561" y="1859514"/>
            <a:ext cx="2606909" cy="18682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="" xmlns:a16="http://schemas.microsoft.com/office/drawing/2014/main" id="{FAF0EBC7-535F-20B3-EA32-BFD660AE1BDF}"/>
              </a:ext>
            </a:extLst>
          </p:cNvPr>
          <p:cNvSpPr/>
          <p:nvPr/>
        </p:nvSpPr>
        <p:spPr>
          <a:xfrm>
            <a:off x="6206561" y="3859764"/>
            <a:ext cx="2606909" cy="18682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="" xmlns:a16="http://schemas.microsoft.com/office/drawing/2014/main" id="{CB920A39-00DB-52D9-7027-DFFF15571C33}"/>
              </a:ext>
            </a:extLst>
          </p:cNvPr>
          <p:cNvSpPr/>
          <p:nvPr/>
        </p:nvSpPr>
        <p:spPr>
          <a:xfrm>
            <a:off x="8955466" y="1859514"/>
            <a:ext cx="2606909" cy="1868250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="" xmlns:a16="http://schemas.microsoft.com/office/drawing/2014/main" id="{CB7912C6-3A8F-F6C7-37CD-BDBF5C51DC6C}"/>
              </a:ext>
            </a:extLst>
          </p:cNvPr>
          <p:cNvSpPr/>
          <p:nvPr/>
        </p:nvSpPr>
        <p:spPr>
          <a:xfrm>
            <a:off x="8955466" y="3859764"/>
            <a:ext cx="2606909" cy="18682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">
            <a:extLst>
              <a:ext uri="{FF2B5EF4-FFF2-40B4-BE49-F238E27FC236}">
                <a16:creationId xmlns="" xmlns:a16="http://schemas.microsoft.com/office/drawing/2014/main" id="{00036315-B61C-F9C9-B553-0B9363BA54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625" y="5860014"/>
            <a:ext cx="7454922" cy="276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*Индекс формируется Министерством строительства и жилищно-коммунального хозяйства РФ по административному центру муниципального образования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="" xmlns:a16="http://schemas.microsoft.com/office/drawing/2014/main" id="{69C82709-1656-BD58-B0C0-CF7B4F4BDF40}"/>
              </a:ext>
            </a:extLst>
          </p:cNvPr>
          <p:cNvSpPr/>
          <p:nvPr/>
        </p:nvSpPr>
        <p:spPr>
          <a:xfrm>
            <a:off x="3463283" y="1859514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76D5777C-CDEE-2BBC-3332-6BEEE2DD565F}"/>
              </a:ext>
            </a:extLst>
          </p:cNvPr>
          <p:cNvSpPr/>
          <p:nvPr/>
        </p:nvSpPr>
        <p:spPr>
          <a:xfrm>
            <a:off x="6209757" y="1859514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="" xmlns:a16="http://schemas.microsoft.com/office/drawing/2014/main" id="{02EDB827-446F-066E-29F1-85A01CBD5D56}"/>
              </a:ext>
            </a:extLst>
          </p:cNvPr>
          <p:cNvSpPr/>
          <p:nvPr/>
        </p:nvSpPr>
        <p:spPr>
          <a:xfrm>
            <a:off x="8962350" y="1859514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165F5F69-3C6A-FB4E-9C34-85F524BB89AE}"/>
              </a:ext>
            </a:extLst>
          </p:cNvPr>
          <p:cNvSpPr/>
          <p:nvPr/>
        </p:nvSpPr>
        <p:spPr>
          <a:xfrm>
            <a:off x="8962350" y="3859764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="" xmlns:a16="http://schemas.microsoft.com/office/drawing/2014/main" id="{11C556BC-C662-5FE7-A7FB-A3ACF67600DB}"/>
              </a:ext>
            </a:extLst>
          </p:cNvPr>
          <p:cNvSpPr/>
          <p:nvPr/>
        </p:nvSpPr>
        <p:spPr>
          <a:xfrm>
            <a:off x="6209757" y="3859764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>
            <a:extLst>
              <a:ext uri="{FF2B5EF4-FFF2-40B4-BE49-F238E27FC236}">
                <a16:creationId xmlns="" xmlns:a16="http://schemas.microsoft.com/office/drawing/2014/main" id="{8D656FB9-E55A-446D-6048-D2A82F279E75}"/>
              </a:ext>
            </a:extLst>
          </p:cNvPr>
          <p:cNvSpPr/>
          <p:nvPr/>
        </p:nvSpPr>
        <p:spPr>
          <a:xfrm>
            <a:off x="3460648" y="3859764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432BDA75-9B29-0328-0FEF-D41D310444BF}"/>
              </a:ext>
            </a:extLst>
          </p:cNvPr>
          <p:cNvSpPr txBox="1"/>
          <p:nvPr/>
        </p:nvSpPr>
        <p:spPr>
          <a:xfrm>
            <a:off x="1046248" y="2475402"/>
            <a:ext cx="1696952" cy="3820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4400" spc="-20" dirty="0" smtClean="0">
                <a:solidFill>
                  <a:schemeClr val="bg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199/360</a:t>
            </a:r>
            <a:endParaRPr lang="ru-RU" sz="4400" spc="-20" dirty="0">
              <a:solidFill>
                <a:schemeClr val="bg1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0" name="TextBox 2">
            <a:extLst>
              <a:ext uri="{FF2B5EF4-FFF2-40B4-BE49-F238E27FC236}">
                <a16:creationId xmlns="" xmlns:a16="http://schemas.microsoft.com/office/drawing/2014/main" id="{6C86EE30-5F4C-9715-DEF4-DD3F471351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7673" y="2819330"/>
            <a:ext cx="770765" cy="28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solidFill>
                  <a:schemeClr val="bg1"/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балов</a:t>
            </a:r>
          </a:p>
        </p:txBody>
      </p:sp>
      <p:sp>
        <p:nvSpPr>
          <p:cNvPr id="3171" name="Скругленный прямоугольник 180">
            <a:extLst>
              <a:ext uri="{FF2B5EF4-FFF2-40B4-BE49-F238E27FC236}">
                <a16:creationId xmlns="" xmlns:a16="http://schemas.microsoft.com/office/drawing/2014/main" id="{F76C699F-1064-65AD-CE24-874C762ED805}"/>
              </a:ext>
            </a:extLst>
          </p:cNvPr>
          <p:cNvSpPr/>
          <p:nvPr/>
        </p:nvSpPr>
        <p:spPr>
          <a:xfrm>
            <a:off x="898264" y="3262447"/>
            <a:ext cx="2279276" cy="28847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217 – средний балл по городам Мурманской области</a:t>
            </a:r>
            <a:endParaRPr lang="x-none" sz="900" dirty="0">
              <a:solidFill>
                <a:schemeClr val="tx1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172" name="TextBox 3171">
            <a:extLst>
              <a:ext uri="{FF2B5EF4-FFF2-40B4-BE49-F238E27FC236}">
                <a16:creationId xmlns="" xmlns:a16="http://schemas.microsoft.com/office/drawing/2014/main" id="{E062BC77-48FF-2982-7B9B-894D322A3F75}"/>
              </a:ext>
            </a:extLst>
          </p:cNvPr>
          <p:cNvSpPr txBox="1"/>
          <p:nvPr/>
        </p:nvSpPr>
        <p:spPr>
          <a:xfrm>
            <a:off x="6791728" y="2407905"/>
            <a:ext cx="1696952" cy="3820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4400" spc="-20" dirty="0" smtClean="0">
                <a:latin typeface="Corki" panose="00000500000000000000" pitchFamily="2" charset="-52"/>
                <a:cs typeface="Arial" panose="020B0604020202020204" pitchFamily="34" charset="0"/>
              </a:rPr>
              <a:t>48/60</a:t>
            </a:r>
            <a:endParaRPr lang="ru-RU" sz="4400" spc="-2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173" name="TextBox 2">
            <a:extLst>
              <a:ext uri="{FF2B5EF4-FFF2-40B4-BE49-F238E27FC236}">
                <a16:creationId xmlns="" xmlns:a16="http://schemas.microsoft.com/office/drawing/2014/main" id="{710C0AAF-2521-6C39-1E95-CA0B6D9F0D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3153" y="2742237"/>
            <a:ext cx="770765" cy="28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балла</a:t>
            </a:r>
          </a:p>
        </p:txBody>
      </p:sp>
      <p:sp>
        <p:nvSpPr>
          <p:cNvPr id="3174" name="TextBox 2">
            <a:extLst>
              <a:ext uri="{FF2B5EF4-FFF2-40B4-BE49-F238E27FC236}">
                <a16:creationId xmlns="" xmlns:a16="http://schemas.microsoft.com/office/drawing/2014/main" id="{58816843-70D6-91FF-D0EB-F20DE55C41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5241" y="3086056"/>
            <a:ext cx="1616759" cy="451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жилье и прилегающие пространства</a:t>
            </a:r>
          </a:p>
        </p:txBody>
      </p:sp>
      <p:sp>
        <p:nvSpPr>
          <p:cNvPr id="3175" name="TextBox 3174">
            <a:extLst>
              <a:ext uri="{FF2B5EF4-FFF2-40B4-BE49-F238E27FC236}">
                <a16:creationId xmlns="" xmlns:a16="http://schemas.microsoft.com/office/drawing/2014/main" id="{BDEB3827-A48C-0DF5-10DD-BD6839A6F276}"/>
              </a:ext>
            </a:extLst>
          </p:cNvPr>
          <p:cNvSpPr txBox="1"/>
          <p:nvPr/>
        </p:nvSpPr>
        <p:spPr>
          <a:xfrm>
            <a:off x="9613345" y="2407905"/>
            <a:ext cx="1696952" cy="3820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4400" spc="-20" dirty="0" smtClean="0">
                <a:latin typeface="Corki" panose="00000500000000000000" pitchFamily="2" charset="-52"/>
                <a:cs typeface="Arial" panose="020B0604020202020204" pitchFamily="34" charset="0"/>
              </a:rPr>
              <a:t>42/60</a:t>
            </a:r>
            <a:endParaRPr lang="ru-RU" sz="4400" spc="-2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176" name="TextBox 2">
            <a:extLst>
              <a:ext uri="{FF2B5EF4-FFF2-40B4-BE49-F238E27FC236}">
                <a16:creationId xmlns="" xmlns:a16="http://schemas.microsoft.com/office/drawing/2014/main" id="{D1A09661-CC1C-2130-DB02-0543CE274A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84770" y="2742237"/>
            <a:ext cx="770765" cy="28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балла</a:t>
            </a:r>
          </a:p>
        </p:txBody>
      </p:sp>
      <p:sp>
        <p:nvSpPr>
          <p:cNvPr id="3177" name="TextBox 2">
            <a:extLst>
              <a:ext uri="{FF2B5EF4-FFF2-40B4-BE49-F238E27FC236}">
                <a16:creationId xmlns="" xmlns:a16="http://schemas.microsoft.com/office/drawing/2014/main" id="{48F0FE40-8FF9-33A6-AE8F-5984BDDC58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86858" y="3086056"/>
            <a:ext cx="1616759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улично-дорожная сеть</a:t>
            </a:r>
          </a:p>
        </p:txBody>
      </p:sp>
      <p:sp>
        <p:nvSpPr>
          <p:cNvPr id="3178" name="TextBox 3177">
            <a:extLst>
              <a:ext uri="{FF2B5EF4-FFF2-40B4-BE49-F238E27FC236}">
                <a16:creationId xmlns="" xmlns:a16="http://schemas.microsoft.com/office/drawing/2014/main" id="{9CFF3A06-ECCB-AC8A-5AFC-00F7463B6AA1}"/>
              </a:ext>
            </a:extLst>
          </p:cNvPr>
          <p:cNvSpPr txBox="1"/>
          <p:nvPr/>
        </p:nvSpPr>
        <p:spPr>
          <a:xfrm>
            <a:off x="9613345" y="4318164"/>
            <a:ext cx="1696952" cy="3820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4400" spc="-20" dirty="0" smtClean="0">
                <a:latin typeface="Corki" panose="00000500000000000000" pitchFamily="2" charset="-52"/>
                <a:cs typeface="Arial" panose="020B0604020202020204" pitchFamily="34" charset="0"/>
              </a:rPr>
              <a:t>34/60</a:t>
            </a:r>
            <a:endParaRPr lang="ru-RU" sz="4400" spc="-2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179" name="TextBox 2">
            <a:extLst>
              <a:ext uri="{FF2B5EF4-FFF2-40B4-BE49-F238E27FC236}">
                <a16:creationId xmlns="" xmlns:a16="http://schemas.microsoft.com/office/drawing/2014/main" id="{4B07E400-9FC5-8698-9DDC-28A988A78B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84770" y="4652496"/>
            <a:ext cx="770765" cy="28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балла</a:t>
            </a:r>
          </a:p>
        </p:txBody>
      </p:sp>
      <p:sp>
        <p:nvSpPr>
          <p:cNvPr id="3180" name="TextBox 2">
            <a:extLst>
              <a:ext uri="{FF2B5EF4-FFF2-40B4-BE49-F238E27FC236}">
                <a16:creationId xmlns="" xmlns:a16="http://schemas.microsoft.com/office/drawing/2014/main" id="{25E53A65-DED4-9B59-CFCE-16F051A5AB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86858" y="4927679"/>
            <a:ext cx="1975517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общегородское пространство</a:t>
            </a:r>
          </a:p>
        </p:txBody>
      </p:sp>
      <p:sp>
        <p:nvSpPr>
          <p:cNvPr id="3181" name="TextBox 3180">
            <a:extLst>
              <a:ext uri="{FF2B5EF4-FFF2-40B4-BE49-F238E27FC236}">
                <a16:creationId xmlns="" xmlns:a16="http://schemas.microsoft.com/office/drawing/2014/main" id="{1B42F921-C1B2-FBEA-AB89-B52441F6D7F7}"/>
              </a:ext>
            </a:extLst>
          </p:cNvPr>
          <p:cNvSpPr txBox="1"/>
          <p:nvPr/>
        </p:nvSpPr>
        <p:spPr>
          <a:xfrm>
            <a:off x="6820303" y="4318164"/>
            <a:ext cx="1696952" cy="3820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4400" spc="-20" dirty="0" smtClean="0">
                <a:latin typeface="Corki" panose="00000500000000000000" pitchFamily="2" charset="-52"/>
                <a:cs typeface="Arial" panose="020B0604020202020204" pitchFamily="34" charset="0"/>
              </a:rPr>
              <a:t>25/60</a:t>
            </a:r>
            <a:endParaRPr lang="ru-RU" sz="4400" spc="-2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182" name="TextBox 2">
            <a:extLst>
              <a:ext uri="{FF2B5EF4-FFF2-40B4-BE49-F238E27FC236}">
                <a16:creationId xmlns="" xmlns:a16="http://schemas.microsoft.com/office/drawing/2014/main" id="{98C1AE1F-54F9-CD36-919E-F0DE4952D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1728" y="4652496"/>
            <a:ext cx="770765" cy="28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балл</a:t>
            </a:r>
          </a:p>
        </p:txBody>
      </p:sp>
      <p:sp>
        <p:nvSpPr>
          <p:cNvPr id="3183" name="TextBox 2">
            <a:extLst>
              <a:ext uri="{FF2B5EF4-FFF2-40B4-BE49-F238E27FC236}">
                <a16:creationId xmlns="" xmlns:a16="http://schemas.microsoft.com/office/drawing/2014/main" id="{3871FA6F-EC66-E271-FC26-6D8815F06B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3816" y="4927679"/>
            <a:ext cx="1786304" cy="63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социально-досуговая инфраструктура и прилегающие пространства</a:t>
            </a:r>
          </a:p>
        </p:txBody>
      </p:sp>
      <p:sp>
        <p:nvSpPr>
          <p:cNvPr id="3184" name="TextBox 3183">
            <a:extLst>
              <a:ext uri="{FF2B5EF4-FFF2-40B4-BE49-F238E27FC236}">
                <a16:creationId xmlns="" xmlns:a16="http://schemas.microsoft.com/office/drawing/2014/main" id="{20230253-08AE-532A-7913-83C07D7063A1}"/>
              </a:ext>
            </a:extLst>
          </p:cNvPr>
          <p:cNvSpPr txBox="1"/>
          <p:nvPr/>
        </p:nvSpPr>
        <p:spPr>
          <a:xfrm>
            <a:off x="4098906" y="4318164"/>
            <a:ext cx="1696952" cy="3820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4400" spc="-20" dirty="0" smtClean="0">
                <a:latin typeface="Corki" panose="00000500000000000000" pitchFamily="2" charset="-52"/>
                <a:cs typeface="Arial" panose="020B0604020202020204" pitchFamily="34" charset="0"/>
              </a:rPr>
              <a:t>26/60</a:t>
            </a:r>
            <a:endParaRPr lang="ru-RU" sz="4400" spc="-2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185" name="TextBox 2">
            <a:extLst>
              <a:ext uri="{FF2B5EF4-FFF2-40B4-BE49-F238E27FC236}">
                <a16:creationId xmlns="" xmlns:a16="http://schemas.microsoft.com/office/drawing/2014/main" id="{77A9551A-AD2C-3C62-30B5-337C5B5CF4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0331" y="4652496"/>
            <a:ext cx="770765" cy="28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баллов</a:t>
            </a:r>
          </a:p>
        </p:txBody>
      </p:sp>
      <p:sp>
        <p:nvSpPr>
          <p:cNvPr id="3186" name="TextBox 2">
            <a:extLst>
              <a:ext uri="{FF2B5EF4-FFF2-40B4-BE49-F238E27FC236}">
                <a16:creationId xmlns="" xmlns:a16="http://schemas.microsoft.com/office/drawing/2014/main" id="{34DBD568-28FA-C386-F78D-89E8AC657D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2419" y="4927679"/>
            <a:ext cx="1786304" cy="63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общественно-деловая инфраструктура и прилегающие пространства</a:t>
            </a:r>
          </a:p>
        </p:txBody>
      </p:sp>
      <p:sp>
        <p:nvSpPr>
          <p:cNvPr id="3187" name="TextBox 3186">
            <a:extLst>
              <a:ext uri="{FF2B5EF4-FFF2-40B4-BE49-F238E27FC236}">
                <a16:creationId xmlns="" xmlns:a16="http://schemas.microsoft.com/office/drawing/2014/main" id="{B81A2B2E-AD7C-293B-6BFA-A4046E46FF15}"/>
              </a:ext>
            </a:extLst>
          </p:cNvPr>
          <p:cNvSpPr txBox="1"/>
          <p:nvPr/>
        </p:nvSpPr>
        <p:spPr>
          <a:xfrm>
            <a:off x="1318129" y="4318164"/>
            <a:ext cx="1696952" cy="3820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4400" spc="-20" dirty="0" smtClean="0">
                <a:latin typeface="Corki" panose="00000500000000000000" pitchFamily="2" charset="-52"/>
                <a:cs typeface="Arial" panose="020B0604020202020204" pitchFamily="34" charset="0"/>
              </a:rPr>
              <a:t>24/60</a:t>
            </a:r>
            <a:endParaRPr lang="ru-RU" sz="4400" spc="-2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188" name="TextBox 2">
            <a:extLst>
              <a:ext uri="{FF2B5EF4-FFF2-40B4-BE49-F238E27FC236}">
                <a16:creationId xmlns="" xmlns:a16="http://schemas.microsoft.com/office/drawing/2014/main" id="{CD54EF53-B33A-932C-1292-8CA633BAAC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9554" y="4652496"/>
            <a:ext cx="770765" cy="28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балла</a:t>
            </a:r>
          </a:p>
        </p:txBody>
      </p:sp>
      <p:sp>
        <p:nvSpPr>
          <p:cNvPr id="3189" name="TextBox 2">
            <a:extLst>
              <a:ext uri="{FF2B5EF4-FFF2-40B4-BE49-F238E27FC236}">
                <a16:creationId xmlns="" xmlns:a16="http://schemas.microsoft.com/office/drawing/2014/main" id="{465BC7C0-4BFE-E43C-05A4-6324F601C4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1642" y="4927679"/>
            <a:ext cx="1786304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озелененные пространства</a:t>
            </a:r>
          </a:p>
        </p:txBody>
      </p:sp>
      <p:sp>
        <p:nvSpPr>
          <p:cNvPr id="3190" name="Прямоугольник 3189">
            <a:extLst>
              <a:ext uri="{FF2B5EF4-FFF2-40B4-BE49-F238E27FC236}">
                <a16:creationId xmlns="" xmlns:a16="http://schemas.microsoft.com/office/drawing/2014/main" id="{4BC575F6-0788-59CE-7C3E-040DF10B1963}"/>
              </a:ext>
            </a:extLst>
          </p:cNvPr>
          <p:cNvSpPr/>
          <p:nvPr/>
        </p:nvSpPr>
        <p:spPr>
          <a:xfrm>
            <a:off x="715082" y="3859764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92" name="TextBox 2">
            <a:extLst>
              <a:ext uri="{FF2B5EF4-FFF2-40B4-BE49-F238E27FC236}">
                <a16:creationId xmlns="" xmlns:a16="http://schemas.microsoft.com/office/drawing/2014/main" id="{F683A2A6-B5BC-F6C7-70C7-212E0DF7AC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6960" y="2532402"/>
            <a:ext cx="1794021" cy="861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2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тяжелые климатические условия</a:t>
            </a:r>
          </a:p>
        </p:txBody>
      </p:sp>
      <p:sp>
        <p:nvSpPr>
          <p:cNvPr id="3193" name="TextBox 2">
            <a:extLst>
              <a:ext uri="{FF2B5EF4-FFF2-40B4-BE49-F238E27FC236}">
                <a16:creationId xmlns="" xmlns:a16="http://schemas.microsoft.com/office/drawing/2014/main" id="{CBD7F850-B006-059E-3A7A-96626DAFDB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07851" y="2228850"/>
            <a:ext cx="1616759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Малый город</a:t>
            </a:r>
          </a:p>
        </p:txBody>
      </p:sp>
      <p:pic>
        <p:nvPicPr>
          <p:cNvPr id="3194" name="Рисунок 3193">
            <a:extLst>
              <a:ext uri="{FF2B5EF4-FFF2-40B4-BE49-F238E27FC236}">
                <a16:creationId xmlns="" xmlns:a16="http://schemas.microsoft.com/office/drawing/2014/main" id="{483C12BA-2973-C152-AEBB-92A82990EA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9048844" y="1957914"/>
            <a:ext cx="270936" cy="270936"/>
          </a:xfrm>
          <a:prstGeom prst="rect">
            <a:avLst/>
          </a:prstGeom>
        </p:spPr>
      </p:pic>
      <p:pic>
        <p:nvPicPr>
          <p:cNvPr id="3195" name="Рисунок 3194">
            <a:extLst>
              <a:ext uri="{FF2B5EF4-FFF2-40B4-BE49-F238E27FC236}">
                <a16:creationId xmlns="" xmlns:a16="http://schemas.microsoft.com/office/drawing/2014/main" id="{34AB4A0F-5555-10BE-EF88-95314163C7F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94930" y="1952947"/>
            <a:ext cx="265905" cy="265905"/>
          </a:xfrm>
          <a:prstGeom prst="rect">
            <a:avLst/>
          </a:prstGeom>
        </p:spPr>
      </p:pic>
      <p:pic>
        <p:nvPicPr>
          <p:cNvPr id="3196" name="Рисунок 3195">
            <a:extLst>
              <a:ext uri="{FF2B5EF4-FFF2-40B4-BE49-F238E27FC236}">
                <a16:creationId xmlns="" xmlns:a16="http://schemas.microsoft.com/office/drawing/2014/main" id="{108394BD-E0D4-9BC4-A753-77B72F4A1FD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294930" y="3947599"/>
            <a:ext cx="260724" cy="260724"/>
          </a:xfrm>
          <a:prstGeom prst="rect">
            <a:avLst/>
          </a:prstGeom>
        </p:spPr>
      </p:pic>
      <p:pic>
        <p:nvPicPr>
          <p:cNvPr id="3197" name="Рисунок 3196">
            <a:extLst>
              <a:ext uri="{FF2B5EF4-FFF2-40B4-BE49-F238E27FC236}">
                <a16:creationId xmlns="" xmlns:a16="http://schemas.microsoft.com/office/drawing/2014/main" id="{406052BD-7739-C2EA-C125-40CB16165C3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556932" y="3968815"/>
            <a:ext cx="241832" cy="241832"/>
          </a:xfrm>
          <a:prstGeom prst="rect">
            <a:avLst/>
          </a:prstGeom>
        </p:spPr>
      </p:pic>
      <p:pic>
        <p:nvPicPr>
          <p:cNvPr id="3232" name="Рисунок 3231">
            <a:extLst>
              <a:ext uri="{FF2B5EF4-FFF2-40B4-BE49-F238E27FC236}">
                <a16:creationId xmlns="" xmlns:a16="http://schemas.microsoft.com/office/drawing/2014/main" id="{31B88F00-CF3E-070C-2568-A6ABA469FAE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057732" y="3957258"/>
            <a:ext cx="251065" cy="251065"/>
          </a:xfrm>
          <a:prstGeom prst="rect">
            <a:avLst/>
          </a:prstGeom>
        </p:spPr>
      </p:pic>
      <p:pic>
        <p:nvPicPr>
          <p:cNvPr id="3234" name="Рисунок 3233">
            <a:extLst>
              <a:ext uri="{FF2B5EF4-FFF2-40B4-BE49-F238E27FC236}">
                <a16:creationId xmlns="" xmlns:a16="http://schemas.microsoft.com/office/drawing/2014/main" id="{4E78D5EE-D802-64AC-2C7D-5A18F0C62BF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06174" y="3950856"/>
            <a:ext cx="259645" cy="259645"/>
          </a:xfrm>
          <a:prstGeom prst="rect">
            <a:avLst/>
          </a:prstGeom>
        </p:spPr>
      </p:pic>
      <p:pic>
        <p:nvPicPr>
          <p:cNvPr id="3237" name="Рисунок 3236">
            <a:extLst>
              <a:ext uri="{FF2B5EF4-FFF2-40B4-BE49-F238E27FC236}">
                <a16:creationId xmlns="" xmlns:a16="http://schemas.microsoft.com/office/drawing/2014/main" id="{6598D0AC-99A7-9752-0F7B-CB7F628C030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3556932" y="1963305"/>
            <a:ext cx="255547" cy="25554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DC42C723-0865-25FB-F11A-37890D944DD4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1562" y="550606"/>
            <a:ext cx="774810" cy="92331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353659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19DB0FE-C905-AE02-CF4C-BDDDE597D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8" name="Прямоугольник 56">
            <a:extLst>
              <a:ext uri="{FF2B5EF4-FFF2-40B4-BE49-F238E27FC236}">
                <a16:creationId xmlns="" xmlns:a16="http://schemas.microsoft.com/office/drawing/2014/main" id="{A0921A9A-1C84-F2EE-4E8B-8CAD44099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4" y="476045"/>
            <a:ext cx="5066325" cy="1036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3700"/>
              </a:lnSpc>
            </a:pPr>
            <a:r>
              <a:rPr lang="ru-RU" altLang="ru-RU" sz="2800" dirty="0">
                <a:solidFill>
                  <a:srgbClr val="007ABB"/>
                </a:solidFill>
                <a:latin typeface="Corki" panose="00000500000000000000" pitchFamily="2" charset="-52"/>
              </a:rPr>
              <a:t>Ключевые</a:t>
            </a:r>
            <a:endParaRPr lang="en-US" altLang="ru-RU" sz="2800" dirty="0">
              <a:solidFill>
                <a:srgbClr val="007ABB"/>
              </a:solidFill>
              <a:latin typeface="Corki" panose="00000500000000000000" pitchFamily="2" charset="-52"/>
            </a:endParaRPr>
          </a:p>
          <a:p>
            <a:pPr>
              <a:lnSpc>
                <a:spcPts val="37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ДОСТОПРИМЕЧАТЕЛЬНОСТИ</a:t>
            </a:r>
          </a:p>
        </p:txBody>
      </p:sp>
      <p:sp>
        <p:nvSpPr>
          <p:cNvPr id="3246" name="Полилиния: фигура 3245">
            <a:extLst>
              <a:ext uri="{FF2B5EF4-FFF2-40B4-BE49-F238E27FC236}">
                <a16:creationId xmlns="" xmlns:a16="http://schemas.microsoft.com/office/drawing/2014/main" id="{66E54070-D2E9-3864-EC53-16F89A020259}"/>
              </a:ext>
            </a:extLst>
          </p:cNvPr>
          <p:cNvSpPr/>
          <p:nvPr/>
        </p:nvSpPr>
        <p:spPr>
          <a:xfrm flipH="1">
            <a:off x="9994889" y="0"/>
            <a:ext cx="2197109" cy="2185914"/>
          </a:xfrm>
          <a:custGeom>
            <a:avLst/>
            <a:gdLst>
              <a:gd name="connsiteX0" fmla="*/ 0 w 4145870"/>
              <a:gd name="connsiteY0" fmla="*/ 0 h 4209758"/>
              <a:gd name="connsiteX1" fmla="*/ 4145870 w 4145870"/>
              <a:gd name="connsiteY1" fmla="*/ 0 h 4209758"/>
              <a:gd name="connsiteX2" fmla="*/ 4145870 w 4145870"/>
              <a:gd name="connsiteY2" fmla="*/ 1685633 h 4209758"/>
              <a:gd name="connsiteX3" fmla="*/ 1621745 w 4145870"/>
              <a:gd name="connsiteY3" fmla="*/ 4209758 h 4209758"/>
              <a:gd name="connsiteX4" fmla="*/ 16167 w 4145870"/>
              <a:gd name="connsiteY4" fmla="*/ 3633371 h 4209758"/>
              <a:gd name="connsiteX5" fmla="*/ 0 w 4145870"/>
              <a:gd name="connsiteY5" fmla="*/ 3618677 h 420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45870" h="4209758">
                <a:moveTo>
                  <a:pt x="0" y="0"/>
                </a:moveTo>
                <a:lnTo>
                  <a:pt x="4145870" y="0"/>
                </a:lnTo>
                <a:lnTo>
                  <a:pt x="4145870" y="1685633"/>
                </a:lnTo>
                <a:cubicBezTo>
                  <a:pt x="4145870" y="3079669"/>
                  <a:pt x="3015781" y="4209758"/>
                  <a:pt x="1621745" y="4209758"/>
                </a:cubicBezTo>
                <a:cubicBezTo>
                  <a:pt x="1011854" y="4209758"/>
                  <a:pt x="452485" y="3993452"/>
                  <a:pt x="16167" y="3633371"/>
                </a:cubicBezTo>
                <a:lnTo>
                  <a:pt x="0" y="3618677"/>
                </a:lnTo>
                <a:close/>
              </a:path>
            </a:pathLst>
          </a:custGeom>
          <a:gradFill flip="none" rotWithShape="1">
            <a:gsLst>
              <a:gs pos="13000">
                <a:srgbClr val="007ABB"/>
              </a:gs>
              <a:gs pos="100000">
                <a:srgbClr val="64BEE6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9" name="Номер слайда 6">
            <a:extLst>
              <a:ext uri="{FF2B5EF4-FFF2-40B4-BE49-F238E27FC236}">
                <a16:creationId xmlns="" xmlns:a16="http://schemas.microsoft.com/office/drawing/2014/main" id="{77DDD5B2-6BEB-8CD6-BD98-8AAF8E996264}"/>
              </a:ext>
            </a:extLst>
          </p:cNvPr>
          <p:cNvSpPr txBox="1">
            <a:spLocks/>
          </p:cNvSpPr>
          <p:nvPr/>
        </p:nvSpPr>
        <p:spPr>
          <a:xfrm>
            <a:off x="11310297" y="6218603"/>
            <a:ext cx="347356" cy="31646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ki Regular"/>
                <a:ea typeface="Corki Regular"/>
                <a:cs typeface="Corki Regular"/>
                <a:sym typeface="Corki Regular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6CB4B4D-7CA3-9044-876B-883B54F8677D}" type="slidenum">
              <a:rPr lang="ru-RU" smtClean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rPr>
              <a:pPr/>
              <a:t>8</a:t>
            </a:fld>
            <a:endParaRPr lang="ru-RU" dirty="0">
              <a:solidFill>
                <a:schemeClr val="bg2">
                  <a:lumMod val="75000"/>
                </a:schemeClr>
              </a:solidFill>
              <a:latin typeface="Corki" panose="00000500000000000000" pitchFamily="50" charset="-52"/>
            </a:endParaRPr>
          </a:p>
        </p:txBody>
      </p:sp>
      <p:sp>
        <p:nvSpPr>
          <p:cNvPr id="10" name="TextBox 2">
            <a:extLst>
              <a:ext uri="{FF2B5EF4-FFF2-40B4-BE49-F238E27FC236}">
                <a16:creationId xmlns="" xmlns:a16="http://schemas.microsoft.com/office/drawing/2014/main" id="{6810B886-D464-E11C-38E6-B8F9E437EA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9736" y="6237930"/>
            <a:ext cx="8318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#насевережить</a:t>
            </a:r>
          </a:p>
        </p:txBody>
      </p:sp>
      <p:sp>
        <p:nvSpPr>
          <p:cNvPr id="11" name="TextBox 2">
            <a:extLst>
              <a:ext uri="{FF2B5EF4-FFF2-40B4-BE49-F238E27FC236}">
                <a16:creationId xmlns="" xmlns:a16="http://schemas.microsoft.com/office/drawing/2014/main" id="{8028D2C1-10EF-0BB4-B873-46D5BED69F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625" y="6237930"/>
            <a:ext cx="1998300" cy="276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Инвестиционный профиль ЗАТО Заозерск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="" xmlns:a16="http://schemas.microsoft.com/office/drawing/2014/main" id="{CB807A37-68BB-DC30-9973-E1E70541B110}"/>
              </a:ext>
            </a:extLst>
          </p:cNvPr>
          <p:cNvSpPr/>
          <p:nvPr/>
        </p:nvSpPr>
        <p:spPr>
          <a:xfrm>
            <a:off x="8283920" y="1744084"/>
            <a:ext cx="3192997" cy="1133062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4649D540-6E73-5063-8861-DB634B3E047E}"/>
              </a:ext>
            </a:extLst>
          </p:cNvPr>
          <p:cNvSpPr/>
          <p:nvPr/>
        </p:nvSpPr>
        <p:spPr>
          <a:xfrm>
            <a:off x="8283920" y="1744083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="" xmlns:a16="http://schemas.microsoft.com/office/drawing/2014/main" id="{DF6414DE-BD24-6E63-00F8-223AE5E38A83}"/>
              </a:ext>
            </a:extLst>
          </p:cNvPr>
          <p:cNvSpPr/>
          <p:nvPr/>
        </p:nvSpPr>
        <p:spPr>
          <a:xfrm>
            <a:off x="8283920" y="2983332"/>
            <a:ext cx="3192997" cy="1133062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91881188-9707-0E73-0459-6080E3812D6A}"/>
              </a:ext>
            </a:extLst>
          </p:cNvPr>
          <p:cNvSpPr/>
          <p:nvPr/>
        </p:nvSpPr>
        <p:spPr>
          <a:xfrm>
            <a:off x="8283920" y="2983331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1" name="Группа 20">
            <a:extLst>
              <a:ext uri="{FF2B5EF4-FFF2-40B4-BE49-F238E27FC236}">
                <a16:creationId xmlns="" xmlns:a16="http://schemas.microsoft.com/office/drawing/2014/main" id="{8C410982-DCAA-AF63-8463-27B94F21D073}"/>
              </a:ext>
            </a:extLst>
          </p:cNvPr>
          <p:cNvGrpSpPr/>
          <p:nvPr/>
        </p:nvGrpSpPr>
        <p:grpSpPr>
          <a:xfrm>
            <a:off x="8283920" y="4211330"/>
            <a:ext cx="3192997" cy="1864501"/>
            <a:chOff x="8283920" y="4658901"/>
            <a:chExt cx="3192997" cy="1864501"/>
          </a:xfrm>
        </p:grpSpPr>
        <p:sp>
          <p:nvSpPr>
            <p:cNvPr id="17" name="Прямоугольник: скругленные углы 16">
              <a:extLst>
                <a:ext uri="{FF2B5EF4-FFF2-40B4-BE49-F238E27FC236}">
                  <a16:creationId xmlns="" xmlns:a16="http://schemas.microsoft.com/office/drawing/2014/main" id="{DC36E1AD-93EF-2344-3A8D-559A7AB5FE22}"/>
                </a:ext>
              </a:extLst>
            </p:cNvPr>
            <p:cNvSpPr/>
            <p:nvPr/>
          </p:nvSpPr>
          <p:spPr>
            <a:xfrm>
              <a:off x="8283920" y="4658902"/>
              <a:ext cx="3192997" cy="1864500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="" xmlns:a16="http://schemas.microsoft.com/office/drawing/2014/main" id="{B48E36D6-A561-500C-62C1-1C0799E2F44C}"/>
                </a:ext>
              </a:extLst>
            </p:cNvPr>
            <p:cNvSpPr/>
            <p:nvPr/>
          </p:nvSpPr>
          <p:spPr>
            <a:xfrm>
              <a:off x="8283920" y="4658901"/>
              <a:ext cx="441830" cy="441830"/>
            </a:xfrm>
            <a:prstGeom prst="rect">
              <a:avLst/>
            </a:prstGeom>
            <a:solidFill>
              <a:srgbClr val="007ABB"/>
            </a:solidFill>
            <a:ln>
              <a:solidFill>
                <a:srgbClr val="007AB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3DE9CFA9-2BE5-CA6D-13A8-D02F858AB294}"/>
              </a:ext>
            </a:extLst>
          </p:cNvPr>
          <p:cNvSpPr txBox="1"/>
          <p:nvPr/>
        </p:nvSpPr>
        <p:spPr>
          <a:xfrm>
            <a:off x="8963617" y="2105363"/>
            <a:ext cx="2098580" cy="3718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4000" spc="-20" dirty="0" smtClean="0">
                <a:latin typeface="Corki" panose="00000500000000000000" pitchFamily="2" charset="-52"/>
                <a:cs typeface="Arial" panose="020B0604020202020204" pitchFamily="34" charset="0"/>
              </a:rPr>
              <a:t>187 </a:t>
            </a:r>
            <a:r>
              <a:rPr lang="ru-RU" sz="2400" spc="-20" dirty="0">
                <a:latin typeface="Corki" panose="00000500000000000000" pitchFamily="2" charset="-52"/>
                <a:cs typeface="Arial" panose="020B0604020202020204" pitchFamily="34" charset="0"/>
              </a:rPr>
              <a:t>человек</a:t>
            </a:r>
            <a:endParaRPr lang="ru-RU" sz="3200" spc="-2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3" name="TextBox 2">
            <a:extLst>
              <a:ext uri="{FF2B5EF4-FFF2-40B4-BE49-F238E27FC236}">
                <a16:creationId xmlns="" xmlns:a16="http://schemas.microsoft.com/office/drawing/2014/main" id="{3365A72A-1D1D-B81E-BA28-D127CD2F38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14352" y="2464436"/>
            <a:ext cx="2197109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посетило Заозерск в 2023 году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26A250BE-1AC6-43E1-7350-D792B1F939BC}"/>
              </a:ext>
            </a:extLst>
          </p:cNvPr>
          <p:cNvSpPr txBox="1"/>
          <p:nvPr/>
        </p:nvSpPr>
        <p:spPr>
          <a:xfrm>
            <a:off x="8963617" y="3323357"/>
            <a:ext cx="2098580" cy="3718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4000" spc="-20" dirty="0">
                <a:latin typeface="Corki" panose="00000500000000000000" pitchFamily="2" charset="-52"/>
                <a:cs typeface="Arial" panose="020B0604020202020204" pitchFamily="34" charset="0"/>
              </a:rPr>
              <a:t>2 </a:t>
            </a:r>
            <a:r>
              <a:rPr lang="ru-RU" sz="2400" spc="-20" dirty="0">
                <a:latin typeface="Corki" panose="00000500000000000000" pitchFamily="2" charset="-52"/>
                <a:cs typeface="Arial" panose="020B0604020202020204" pitchFamily="34" charset="0"/>
              </a:rPr>
              <a:t>объекта</a:t>
            </a:r>
            <a:endParaRPr lang="ru-RU" sz="3200" spc="-2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5" name="TextBox 2">
            <a:extLst>
              <a:ext uri="{FF2B5EF4-FFF2-40B4-BE49-F238E27FC236}">
                <a16:creationId xmlns="" xmlns:a16="http://schemas.microsoft.com/office/drawing/2014/main" id="{2DCBE8EC-FC11-F237-A3C1-10FCB2192D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14352" y="3682430"/>
            <a:ext cx="2197109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комплексного размещения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18F1606E-A689-7F76-0C22-C0F6CB917DED}"/>
              </a:ext>
            </a:extLst>
          </p:cNvPr>
          <p:cNvSpPr txBox="1"/>
          <p:nvPr/>
        </p:nvSpPr>
        <p:spPr>
          <a:xfrm>
            <a:off x="8963617" y="4289550"/>
            <a:ext cx="2098580" cy="3718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lang="ru-RU" sz="2400" spc="-20" dirty="0">
                <a:latin typeface="Corki" panose="00000500000000000000" pitchFamily="2" charset="-52"/>
                <a:cs typeface="Arial" panose="020B0604020202020204" pitchFamily="34" charset="0"/>
              </a:rPr>
              <a:t>География туристов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36544026-2F01-E5CD-842B-E14321B04609}"/>
              </a:ext>
            </a:extLst>
          </p:cNvPr>
          <p:cNvSpPr txBox="1"/>
          <p:nvPr/>
        </p:nvSpPr>
        <p:spPr>
          <a:xfrm>
            <a:off x="8987309" y="4925161"/>
            <a:ext cx="980014" cy="89768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Валуйки</a:t>
            </a:r>
          </a:p>
          <a:p>
            <a:pPr>
              <a:lnSpc>
                <a:spcPts val="980"/>
              </a:lnSpc>
            </a:pPr>
            <a:endParaRPr lang="ru-RU" sz="1200" dirty="0">
              <a:latin typeface="Corki" panose="00000500000000000000" pitchFamily="2" charset="-52"/>
              <a:cs typeface="Arial" panose="020B0604020202020204" pitchFamily="34" charset="0"/>
            </a:endParaRPr>
          </a:p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Белгород</a:t>
            </a:r>
          </a:p>
          <a:p>
            <a:pPr>
              <a:lnSpc>
                <a:spcPts val="980"/>
              </a:lnSpc>
            </a:pPr>
            <a:endParaRPr lang="ru-RU" sz="1200" dirty="0">
              <a:latin typeface="Corki" panose="00000500000000000000" pitchFamily="2" charset="-52"/>
              <a:cs typeface="Arial" panose="020B0604020202020204" pitchFamily="34" charset="0"/>
            </a:endParaRPr>
          </a:p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Москва</a:t>
            </a:r>
          </a:p>
          <a:p>
            <a:pPr>
              <a:lnSpc>
                <a:spcPts val="980"/>
              </a:lnSpc>
            </a:pPr>
            <a:endParaRPr lang="ru-RU" sz="1200" dirty="0">
              <a:latin typeface="Corki" panose="00000500000000000000" pitchFamily="2" charset="-52"/>
              <a:cs typeface="Arial" panose="020B0604020202020204" pitchFamily="34" charset="0"/>
            </a:endParaRPr>
          </a:p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Санкт-Петербург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0E10AB69-9909-4BBE-04E1-C13871045CB6}"/>
              </a:ext>
            </a:extLst>
          </p:cNvPr>
          <p:cNvSpPr txBox="1"/>
          <p:nvPr/>
        </p:nvSpPr>
        <p:spPr>
          <a:xfrm>
            <a:off x="10401752" y="4925161"/>
            <a:ext cx="980014" cy="89768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Мурманск</a:t>
            </a:r>
          </a:p>
          <a:p>
            <a:pPr>
              <a:lnSpc>
                <a:spcPts val="980"/>
              </a:lnSpc>
            </a:pPr>
            <a:endParaRPr lang="ru-RU" sz="1200" dirty="0">
              <a:latin typeface="Corki" panose="00000500000000000000" pitchFamily="2" charset="-52"/>
              <a:cs typeface="Arial" panose="020B0604020202020204" pitchFamily="34" charset="0"/>
            </a:endParaRPr>
          </a:p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Тверь</a:t>
            </a:r>
          </a:p>
          <a:p>
            <a:pPr>
              <a:lnSpc>
                <a:spcPts val="980"/>
              </a:lnSpc>
            </a:pPr>
            <a:endParaRPr lang="ru-RU" sz="1200" dirty="0">
              <a:latin typeface="Corki" panose="00000500000000000000" pitchFamily="2" charset="-52"/>
              <a:cs typeface="Arial" panose="020B0604020202020204" pitchFamily="34" charset="0"/>
            </a:endParaRPr>
          </a:p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Владимир</a:t>
            </a:r>
          </a:p>
          <a:p>
            <a:pPr>
              <a:lnSpc>
                <a:spcPts val="980"/>
              </a:lnSpc>
            </a:pPr>
            <a:endParaRPr lang="ru-RU" sz="1200" dirty="0">
              <a:latin typeface="Corki" panose="00000500000000000000" pitchFamily="2" charset="-52"/>
              <a:cs typeface="Arial" panose="020B0604020202020204" pitchFamily="34" charset="0"/>
            </a:endParaRPr>
          </a:p>
          <a:p>
            <a:pPr>
              <a:lnSpc>
                <a:spcPts val="98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Серпухов</a:t>
            </a:r>
          </a:p>
        </p:txBody>
      </p:sp>
      <p:pic>
        <p:nvPicPr>
          <p:cNvPr id="29" name="Рисунок 28">
            <a:extLst>
              <a:ext uri="{FF2B5EF4-FFF2-40B4-BE49-F238E27FC236}">
                <a16:creationId xmlns="" xmlns:a16="http://schemas.microsoft.com/office/drawing/2014/main" id="{CB5425A8-ED01-0FCC-F07E-9FC05300FFD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73943" y="3088927"/>
            <a:ext cx="249825" cy="249825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="" xmlns:a16="http://schemas.microsoft.com/office/drawing/2014/main" id="{EBFF3057-5BC6-B6D2-68FA-F444E69AD5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69910" y="1833860"/>
            <a:ext cx="262275" cy="262275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C6669075-E387-75BF-960D-527717BFF60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390423" y="4310063"/>
            <a:ext cx="243590" cy="243590"/>
          </a:xfrm>
          <a:prstGeom prst="rect">
            <a:avLst/>
          </a:prstGeom>
        </p:spPr>
      </p:pic>
      <p:sp>
        <p:nvSpPr>
          <p:cNvPr id="3248" name="TextBox 2">
            <a:extLst>
              <a:ext uri="{FF2B5EF4-FFF2-40B4-BE49-F238E27FC236}">
                <a16:creationId xmlns="" xmlns:a16="http://schemas.microsoft.com/office/drawing/2014/main" id="{D94E5089-A259-693D-2C91-1FE8B8D86E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5121" y="2231924"/>
            <a:ext cx="559322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>
                <a:solidFill>
                  <a:schemeClr val="bg1"/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ФОТО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60C6F89F-A7BD-9D8E-0345-47E84384C7E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8098" b="12478"/>
          <a:stretch/>
        </p:blipFill>
        <p:spPr>
          <a:xfrm>
            <a:off x="720511" y="1753085"/>
            <a:ext cx="3548542" cy="1404416"/>
          </a:xfrm>
          <a:prstGeom prst="rect">
            <a:avLst/>
          </a:prstGeom>
        </p:spPr>
      </p:pic>
      <p:sp>
        <p:nvSpPr>
          <p:cNvPr id="3254" name="Прямоугольник: скругленные углы 3253">
            <a:extLst>
              <a:ext uri="{FF2B5EF4-FFF2-40B4-BE49-F238E27FC236}">
                <a16:creationId xmlns="" xmlns:a16="http://schemas.microsoft.com/office/drawing/2014/main" id="{E04FB94A-EBA9-718D-F39C-323533EE06AD}"/>
              </a:ext>
            </a:extLst>
          </p:cNvPr>
          <p:cNvSpPr/>
          <p:nvPr/>
        </p:nvSpPr>
        <p:spPr>
          <a:xfrm>
            <a:off x="720512" y="2810027"/>
            <a:ext cx="3548542" cy="349631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260" name="TextBox 2">
            <a:extLst>
              <a:ext uri="{FF2B5EF4-FFF2-40B4-BE49-F238E27FC236}">
                <a16:creationId xmlns="" xmlns:a16="http://schemas.microsoft.com/office/drawing/2014/main" id="{4B5A18C3-05CD-8548-B44A-56F7EBEFEA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901" y="2847398"/>
            <a:ext cx="2502234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Братская могила десантников-североморцев</a:t>
            </a:r>
          </a:p>
        </p:txBody>
      </p:sp>
      <p:sp>
        <p:nvSpPr>
          <p:cNvPr id="8" name="TextBox 2">
            <a:extLst>
              <a:ext uri="{FF2B5EF4-FFF2-40B4-BE49-F238E27FC236}">
                <a16:creationId xmlns="" xmlns:a16="http://schemas.microsoft.com/office/drawing/2014/main" id="{1A90AD15-9AE2-225F-76C0-2738381F70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5392" y="2231924"/>
            <a:ext cx="559322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>
                <a:solidFill>
                  <a:schemeClr val="bg1"/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ФОТО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4B313ACA-CE11-BE52-652E-13692F37980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1361" b="21361"/>
          <a:stretch/>
        </p:blipFill>
        <p:spPr>
          <a:xfrm>
            <a:off x="4330782" y="1753085"/>
            <a:ext cx="3548542" cy="1404416"/>
          </a:xfrm>
          <a:prstGeom prst="rect">
            <a:avLst/>
          </a:prstGeom>
        </p:spPr>
      </p:pic>
      <p:sp>
        <p:nvSpPr>
          <p:cNvPr id="13" name="Прямоугольник: скругленные углы 12">
            <a:extLst>
              <a:ext uri="{FF2B5EF4-FFF2-40B4-BE49-F238E27FC236}">
                <a16:creationId xmlns="" xmlns:a16="http://schemas.microsoft.com/office/drawing/2014/main" id="{B17EAA93-B667-7D2E-6C3B-C02F71136295}"/>
              </a:ext>
            </a:extLst>
          </p:cNvPr>
          <p:cNvSpPr/>
          <p:nvPr/>
        </p:nvSpPr>
        <p:spPr>
          <a:xfrm>
            <a:off x="4330783" y="2810027"/>
            <a:ext cx="3548542" cy="349631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TextBox 2">
            <a:extLst>
              <a:ext uri="{FF2B5EF4-FFF2-40B4-BE49-F238E27FC236}">
                <a16:creationId xmlns="" xmlns:a16="http://schemas.microsoft.com/office/drawing/2014/main" id="{02E066FE-19BB-C674-CD6C-093B71651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1172" y="2847398"/>
            <a:ext cx="1943542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Памятник «Пушка»</a:t>
            </a:r>
          </a:p>
        </p:txBody>
      </p:sp>
      <p:sp>
        <p:nvSpPr>
          <p:cNvPr id="19" name="TextBox 2">
            <a:extLst>
              <a:ext uri="{FF2B5EF4-FFF2-40B4-BE49-F238E27FC236}">
                <a16:creationId xmlns="" xmlns:a16="http://schemas.microsoft.com/office/drawing/2014/main" id="{B313D0A3-32E2-8D35-5B49-8A7F9F7994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5121" y="3691817"/>
            <a:ext cx="559322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>
                <a:solidFill>
                  <a:schemeClr val="bg1"/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ФОТО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18ACB2EF-E28E-B264-B80B-E289F48ADDF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2958" b="3478"/>
          <a:stretch/>
        </p:blipFill>
        <p:spPr>
          <a:xfrm>
            <a:off x="720511" y="3212978"/>
            <a:ext cx="3548542" cy="1404416"/>
          </a:xfrm>
          <a:prstGeom prst="rect">
            <a:avLst/>
          </a:prstGeom>
        </p:spPr>
      </p:pic>
      <p:sp>
        <p:nvSpPr>
          <p:cNvPr id="3168" name="Прямоугольник: скругленные углы 3167">
            <a:extLst>
              <a:ext uri="{FF2B5EF4-FFF2-40B4-BE49-F238E27FC236}">
                <a16:creationId xmlns="" xmlns:a16="http://schemas.microsoft.com/office/drawing/2014/main" id="{22030A15-5E58-2B8A-8B25-11617E8DAB40}"/>
              </a:ext>
            </a:extLst>
          </p:cNvPr>
          <p:cNvSpPr/>
          <p:nvPr/>
        </p:nvSpPr>
        <p:spPr>
          <a:xfrm>
            <a:off x="720512" y="4269920"/>
            <a:ext cx="3548542" cy="349631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70" name="TextBox 2">
            <a:extLst>
              <a:ext uri="{FF2B5EF4-FFF2-40B4-BE49-F238E27FC236}">
                <a16:creationId xmlns="" xmlns:a16="http://schemas.microsoft.com/office/drawing/2014/main" id="{BFA17E1E-2FAA-1B46-AFD9-D3897C0F87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080" y="4307291"/>
            <a:ext cx="3917568" cy="255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05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Мемориальный комплекс «Героическому экипажу подводной лодки «Комсомолец»</a:t>
            </a:r>
          </a:p>
        </p:txBody>
      </p:sp>
      <p:sp>
        <p:nvSpPr>
          <p:cNvPr id="3171" name="TextBox 2">
            <a:extLst>
              <a:ext uri="{FF2B5EF4-FFF2-40B4-BE49-F238E27FC236}">
                <a16:creationId xmlns="" xmlns:a16="http://schemas.microsoft.com/office/drawing/2014/main" id="{34B727AD-7139-B430-2F94-1529F3D708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5392" y="3691817"/>
            <a:ext cx="559322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>
                <a:solidFill>
                  <a:schemeClr val="bg1"/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ФОТО</a:t>
            </a:r>
          </a:p>
        </p:txBody>
      </p:sp>
      <p:pic>
        <p:nvPicPr>
          <p:cNvPr id="3172" name="Рисунок 3171">
            <a:extLst>
              <a:ext uri="{FF2B5EF4-FFF2-40B4-BE49-F238E27FC236}">
                <a16:creationId xmlns="" xmlns:a16="http://schemas.microsoft.com/office/drawing/2014/main" id="{3798B90F-5E9B-CFC6-311C-40614716BC1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0317" b="20317"/>
          <a:stretch/>
        </p:blipFill>
        <p:spPr>
          <a:xfrm>
            <a:off x="4330782" y="3212978"/>
            <a:ext cx="3548542" cy="1404416"/>
          </a:xfrm>
          <a:prstGeom prst="rect">
            <a:avLst/>
          </a:prstGeom>
        </p:spPr>
      </p:pic>
      <p:sp>
        <p:nvSpPr>
          <p:cNvPr id="3173" name="Прямоугольник: скругленные углы 3172">
            <a:extLst>
              <a:ext uri="{FF2B5EF4-FFF2-40B4-BE49-F238E27FC236}">
                <a16:creationId xmlns="" xmlns:a16="http://schemas.microsoft.com/office/drawing/2014/main" id="{2C2120A9-ABB6-7E60-F8EF-0FB3E859DCB3}"/>
              </a:ext>
            </a:extLst>
          </p:cNvPr>
          <p:cNvSpPr/>
          <p:nvPr/>
        </p:nvSpPr>
        <p:spPr>
          <a:xfrm>
            <a:off x="4330783" y="4269920"/>
            <a:ext cx="3548542" cy="349631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74" name="TextBox 2">
            <a:extLst>
              <a:ext uri="{FF2B5EF4-FFF2-40B4-BE49-F238E27FC236}">
                <a16:creationId xmlns="" xmlns:a16="http://schemas.microsoft.com/office/drawing/2014/main" id="{918C00B9-8F6A-F68D-AEE1-9E51E9B3C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1172" y="4307291"/>
            <a:ext cx="3282460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Обелиск защитникам Советского Заполярья в городе Заозёрск</a:t>
            </a:r>
          </a:p>
        </p:txBody>
      </p:sp>
      <p:sp>
        <p:nvSpPr>
          <p:cNvPr id="3175" name="TextBox 2">
            <a:extLst>
              <a:ext uri="{FF2B5EF4-FFF2-40B4-BE49-F238E27FC236}">
                <a16:creationId xmlns="" xmlns:a16="http://schemas.microsoft.com/office/drawing/2014/main" id="{F24DC096-4B3B-3AFA-B00C-2F27778B10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5121" y="5150254"/>
            <a:ext cx="559322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>
                <a:solidFill>
                  <a:schemeClr val="bg1"/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ФОТО</a:t>
            </a:r>
          </a:p>
        </p:txBody>
      </p:sp>
      <p:pic>
        <p:nvPicPr>
          <p:cNvPr id="3176" name="Рисунок 3175">
            <a:extLst>
              <a:ext uri="{FF2B5EF4-FFF2-40B4-BE49-F238E27FC236}">
                <a16:creationId xmlns="" xmlns:a16="http://schemas.microsoft.com/office/drawing/2014/main" id="{8DF6B97A-4F1F-4C58-3232-C9EF725B82E5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8552" b="21766"/>
          <a:stretch/>
        </p:blipFill>
        <p:spPr>
          <a:xfrm>
            <a:off x="720511" y="4671415"/>
            <a:ext cx="3548542" cy="1404416"/>
          </a:xfrm>
          <a:prstGeom prst="rect">
            <a:avLst/>
          </a:prstGeom>
        </p:spPr>
      </p:pic>
      <p:sp>
        <p:nvSpPr>
          <p:cNvPr id="3177" name="Прямоугольник: скругленные углы 3176">
            <a:extLst>
              <a:ext uri="{FF2B5EF4-FFF2-40B4-BE49-F238E27FC236}">
                <a16:creationId xmlns="" xmlns:a16="http://schemas.microsoft.com/office/drawing/2014/main" id="{4A333D1D-D8BA-6F22-A527-CE1769EC457E}"/>
              </a:ext>
            </a:extLst>
          </p:cNvPr>
          <p:cNvSpPr/>
          <p:nvPr/>
        </p:nvSpPr>
        <p:spPr>
          <a:xfrm>
            <a:off x="720512" y="5728357"/>
            <a:ext cx="3548542" cy="349631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78" name="TextBox 2">
            <a:extLst>
              <a:ext uri="{FF2B5EF4-FFF2-40B4-BE49-F238E27FC236}">
                <a16:creationId xmlns="" xmlns:a16="http://schemas.microsoft.com/office/drawing/2014/main" id="{F483C4FE-A449-4E0D-0CD1-67E7BDF6A5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900" y="5765728"/>
            <a:ext cx="3610271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Братская могила погибшим советским воинам 1941-1944 год</a:t>
            </a:r>
          </a:p>
        </p:txBody>
      </p:sp>
      <p:sp>
        <p:nvSpPr>
          <p:cNvPr id="3179" name="TextBox 2">
            <a:extLst>
              <a:ext uri="{FF2B5EF4-FFF2-40B4-BE49-F238E27FC236}">
                <a16:creationId xmlns="" xmlns:a16="http://schemas.microsoft.com/office/drawing/2014/main" id="{18A5483C-EFBE-2231-1F05-BA35200EE2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5392" y="5150254"/>
            <a:ext cx="559322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>
                <a:solidFill>
                  <a:schemeClr val="bg1"/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ФОТО</a:t>
            </a:r>
          </a:p>
        </p:txBody>
      </p:sp>
      <p:pic>
        <p:nvPicPr>
          <p:cNvPr id="3180" name="Рисунок 3179">
            <a:extLst>
              <a:ext uri="{FF2B5EF4-FFF2-40B4-BE49-F238E27FC236}">
                <a16:creationId xmlns="" xmlns:a16="http://schemas.microsoft.com/office/drawing/2014/main" id="{8B7A1F57-EFD4-4F9C-BCD2-6167D4BCB821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4195" b="34195"/>
          <a:stretch/>
        </p:blipFill>
        <p:spPr>
          <a:xfrm>
            <a:off x="4330782" y="4671415"/>
            <a:ext cx="3548542" cy="1404416"/>
          </a:xfrm>
          <a:prstGeom prst="rect">
            <a:avLst/>
          </a:prstGeom>
        </p:spPr>
      </p:pic>
      <p:sp>
        <p:nvSpPr>
          <p:cNvPr id="3182" name="Прямоугольник: скругленные углы 3181">
            <a:extLst>
              <a:ext uri="{FF2B5EF4-FFF2-40B4-BE49-F238E27FC236}">
                <a16:creationId xmlns="" xmlns:a16="http://schemas.microsoft.com/office/drawing/2014/main" id="{794C60C7-5C44-E11F-79B6-7131A2636603}"/>
              </a:ext>
            </a:extLst>
          </p:cNvPr>
          <p:cNvSpPr/>
          <p:nvPr/>
        </p:nvSpPr>
        <p:spPr>
          <a:xfrm>
            <a:off x="4330783" y="5728357"/>
            <a:ext cx="3548542" cy="349631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83" name="TextBox 2">
            <a:extLst>
              <a:ext uri="{FF2B5EF4-FFF2-40B4-BE49-F238E27FC236}">
                <a16:creationId xmlns="" xmlns:a16="http://schemas.microsoft.com/office/drawing/2014/main" id="{01E09066-3FF4-BDC4-DDED-EFBC50A7FD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1172" y="5765728"/>
            <a:ext cx="3282460" cy="27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14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Памятник героическим защитникам Советского Заполярья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4A90BD0E-78DB-892C-D3DC-385582EE222C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1562" y="550606"/>
            <a:ext cx="774810" cy="92331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971642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19DB0FE-C905-AE02-CF4C-BDDDE597D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8" name="Прямоугольник 56">
            <a:extLst>
              <a:ext uri="{FF2B5EF4-FFF2-40B4-BE49-F238E27FC236}">
                <a16:creationId xmlns="" xmlns:a16="http://schemas.microsoft.com/office/drawing/2014/main" id="{A0921A9A-1C84-F2EE-4E8B-8CAD44099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5" y="476045"/>
            <a:ext cx="7110662" cy="1036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3700"/>
              </a:lnSpc>
            </a:pPr>
            <a:r>
              <a:rPr lang="ru-RU" altLang="ru-RU" sz="2800" dirty="0">
                <a:solidFill>
                  <a:srgbClr val="007ABB"/>
                </a:solidFill>
                <a:latin typeface="Corki" panose="00000500000000000000" pitchFamily="2" charset="-52"/>
              </a:rPr>
              <a:t>Туризм</a:t>
            </a:r>
            <a:endParaRPr lang="en-US" altLang="ru-RU" sz="2800" dirty="0">
              <a:solidFill>
                <a:srgbClr val="007ABB"/>
              </a:solidFill>
              <a:latin typeface="Corki" panose="00000500000000000000" pitchFamily="2" charset="-52"/>
            </a:endParaRPr>
          </a:p>
          <a:p>
            <a:pPr>
              <a:lnSpc>
                <a:spcPts val="37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ТУРИСТИЧЕСКИЕ МАРШРУТЫ</a:t>
            </a:r>
          </a:p>
        </p:txBody>
      </p:sp>
      <p:sp>
        <p:nvSpPr>
          <p:cNvPr id="11" name="TextBox 2">
            <a:extLst>
              <a:ext uri="{FF2B5EF4-FFF2-40B4-BE49-F238E27FC236}">
                <a16:creationId xmlns="" xmlns:a16="http://schemas.microsoft.com/office/drawing/2014/main" id="{8028D2C1-10EF-0BB4-B873-46D5BED69F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625" y="6237930"/>
            <a:ext cx="1998300" cy="276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Инвестиционный профиль ЗАТО Заозерск</a:t>
            </a:r>
          </a:p>
        </p:txBody>
      </p:sp>
      <p:sp>
        <p:nvSpPr>
          <p:cNvPr id="3" name="Скругленный прямоугольник 91">
            <a:extLst>
              <a:ext uri="{FF2B5EF4-FFF2-40B4-BE49-F238E27FC236}">
                <a16:creationId xmlns="" xmlns:a16="http://schemas.microsoft.com/office/drawing/2014/main" id="{045C907C-7ACC-FA25-F668-83174A752040}"/>
              </a:ext>
            </a:extLst>
          </p:cNvPr>
          <p:cNvSpPr/>
          <p:nvPr/>
        </p:nvSpPr>
        <p:spPr>
          <a:xfrm>
            <a:off x="6828478" y="5238750"/>
            <a:ext cx="5363522" cy="1619250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1AD4561B-42E8-54C8-B4A3-D657CE57B7CA}"/>
              </a:ext>
            </a:extLst>
          </p:cNvPr>
          <p:cNvSpPr txBox="1"/>
          <p:nvPr/>
        </p:nvSpPr>
        <p:spPr>
          <a:xfrm>
            <a:off x="7051191" y="5413764"/>
            <a:ext cx="1524379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Условные обозначения:</a:t>
            </a:r>
          </a:p>
        </p:txBody>
      </p:sp>
      <p:sp>
        <p:nvSpPr>
          <p:cNvPr id="9" name="Номер слайда 6">
            <a:extLst>
              <a:ext uri="{FF2B5EF4-FFF2-40B4-BE49-F238E27FC236}">
                <a16:creationId xmlns="" xmlns:a16="http://schemas.microsoft.com/office/drawing/2014/main" id="{77DDD5B2-6BEB-8CD6-BD98-8AAF8E996264}"/>
              </a:ext>
            </a:extLst>
          </p:cNvPr>
          <p:cNvSpPr txBox="1">
            <a:spLocks/>
          </p:cNvSpPr>
          <p:nvPr/>
        </p:nvSpPr>
        <p:spPr>
          <a:xfrm>
            <a:off x="11310297" y="6218603"/>
            <a:ext cx="347356" cy="316465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ki Regular"/>
                <a:ea typeface="Corki Regular"/>
                <a:cs typeface="Corki Regular"/>
                <a:sym typeface="Corki Regular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6CB4B4D-7CA3-9044-876B-883B54F8677D}" type="slidenum">
              <a:rPr lang="ru-RU" smtClean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rPr>
              <a:pPr/>
              <a:t>9</a:t>
            </a:fld>
            <a:endParaRPr lang="ru-RU" dirty="0">
              <a:solidFill>
                <a:schemeClr val="bg2">
                  <a:lumMod val="75000"/>
                </a:schemeClr>
              </a:solidFill>
              <a:latin typeface="Corki" panose="00000500000000000000" pitchFamily="50" charset="-52"/>
            </a:endParaRPr>
          </a:p>
        </p:txBody>
      </p:sp>
      <p:sp>
        <p:nvSpPr>
          <p:cNvPr id="10" name="TextBox 2">
            <a:extLst>
              <a:ext uri="{FF2B5EF4-FFF2-40B4-BE49-F238E27FC236}">
                <a16:creationId xmlns="" xmlns:a16="http://schemas.microsoft.com/office/drawing/2014/main" id="{6810B886-D464-E11C-38E6-B8F9E437EA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94314" y="6237930"/>
            <a:ext cx="8318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#насевережить</a:t>
            </a:r>
          </a:p>
        </p:txBody>
      </p:sp>
      <p:sp>
        <p:nvSpPr>
          <p:cNvPr id="4" name="Прямоугольник 56">
            <a:extLst>
              <a:ext uri="{FF2B5EF4-FFF2-40B4-BE49-F238E27FC236}">
                <a16:creationId xmlns="" xmlns:a16="http://schemas.microsoft.com/office/drawing/2014/main" id="{9F89AAF4-5480-855F-383D-E3C8BB49B4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5" y="1820467"/>
            <a:ext cx="4502814" cy="1036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3700"/>
              </a:lnSpc>
            </a:pPr>
            <a:r>
              <a:rPr lang="ru-RU" altLang="ru-RU" sz="2800" dirty="0">
                <a:solidFill>
                  <a:srgbClr val="007ABB"/>
                </a:solidFill>
                <a:latin typeface="Corki" panose="00000500000000000000" pitchFamily="2" charset="-52"/>
              </a:rPr>
              <a:t>Поход выходного дня </a:t>
            </a:r>
            <a:r>
              <a:rPr lang="ru-RU" altLang="ru-RU" sz="4000" dirty="0">
                <a:solidFill>
                  <a:srgbClr val="007ABB"/>
                </a:solidFill>
                <a:latin typeface="Corki" panose="00000500000000000000" pitchFamily="2" charset="-52"/>
              </a:rPr>
              <a:t>«Атлантида-экодесант» </a:t>
            </a:r>
            <a:endParaRPr lang="ru-RU" altLang="ru-RU" sz="4000" dirty="0">
              <a:latin typeface="Corki" panose="00000500000000000000" pitchFamily="2" charset="-52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5FAFC2B-9A98-F271-6E31-AF47E9985CBE}"/>
              </a:ext>
            </a:extLst>
          </p:cNvPr>
          <p:cNvSpPr txBox="1"/>
          <p:nvPr/>
        </p:nvSpPr>
        <p:spPr>
          <a:xfrm>
            <a:off x="725897" y="3018575"/>
            <a:ext cx="572976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Заозерск ➝ сопка клуба туристов-путешественников ➝ река Малая Лица ➝ тропа лыжников</a:t>
            </a:r>
          </a:p>
        </p:txBody>
      </p:sp>
      <p:grpSp>
        <p:nvGrpSpPr>
          <p:cNvPr id="15" name="Группа 14">
            <a:extLst>
              <a:ext uri="{FF2B5EF4-FFF2-40B4-BE49-F238E27FC236}">
                <a16:creationId xmlns="" xmlns:a16="http://schemas.microsoft.com/office/drawing/2014/main" id="{0BD27FCB-9879-1D8F-4398-938F79FB07FC}"/>
              </a:ext>
            </a:extLst>
          </p:cNvPr>
          <p:cNvGrpSpPr/>
          <p:nvPr/>
        </p:nvGrpSpPr>
        <p:grpSpPr>
          <a:xfrm>
            <a:off x="6828478" y="0"/>
            <a:ext cx="5363522" cy="5238750"/>
            <a:chOff x="4348908" y="1266710"/>
            <a:chExt cx="5363522" cy="5238750"/>
          </a:xfrm>
        </p:grpSpPr>
        <p:pic>
          <p:nvPicPr>
            <p:cNvPr id="13" name="Рисунок 12">
              <a:extLst>
                <a:ext uri="{FF2B5EF4-FFF2-40B4-BE49-F238E27FC236}">
                  <a16:creationId xmlns="" xmlns:a16="http://schemas.microsoft.com/office/drawing/2014/main" id="{82A3F5C0-91D3-A882-ED94-052E884823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rcRect l="35670" t="14314" r="20338" b="9297"/>
            <a:stretch/>
          </p:blipFill>
          <p:spPr>
            <a:xfrm>
              <a:off x="4348908" y="1266710"/>
              <a:ext cx="5363522" cy="5238750"/>
            </a:xfrm>
            <a:prstGeom prst="rect">
              <a:avLst/>
            </a:prstGeom>
          </p:spPr>
        </p:pic>
        <p:sp>
          <p:nvSpPr>
            <p:cNvPr id="14" name="Полилиния: фигура 13">
              <a:extLst>
                <a:ext uri="{FF2B5EF4-FFF2-40B4-BE49-F238E27FC236}">
                  <a16:creationId xmlns="" xmlns:a16="http://schemas.microsoft.com/office/drawing/2014/main" id="{7DE3D616-77D2-81AE-64CC-0F9CAE12B5AB}"/>
                </a:ext>
              </a:extLst>
            </p:cNvPr>
            <p:cNvSpPr/>
            <p:nvPr/>
          </p:nvSpPr>
          <p:spPr>
            <a:xfrm>
              <a:off x="5074920" y="2743200"/>
              <a:ext cx="2773680" cy="2997200"/>
            </a:xfrm>
            <a:custGeom>
              <a:avLst/>
              <a:gdLst>
                <a:gd name="connsiteX0" fmla="*/ 2209800 w 2773680"/>
                <a:gd name="connsiteY0" fmla="*/ 2997200 h 2997200"/>
                <a:gd name="connsiteX1" fmla="*/ 1463040 w 2773680"/>
                <a:gd name="connsiteY1" fmla="*/ 2880360 h 2997200"/>
                <a:gd name="connsiteX2" fmla="*/ 1107440 w 2773680"/>
                <a:gd name="connsiteY2" fmla="*/ 2692400 h 2997200"/>
                <a:gd name="connsiteX3" fmla="*/ 487680 w 2773680"/>
                <a:gd name="connsiteY3" fmla="*/ 2799080 h 2997200"/>
                <a:gd name="connsiteX4" fmla="*/ 157480 w 2773680"/>
                <a:gd name="connsiteY4" fmla="*/ 2910840 h 2997200"/>
                <a:gd name="connsiteX5" fmla="*/ 40640 w 2773680"/>
                <a:gd name="connsiteY5" fmla="*/ 2819400 h 2997200"/>
                <a:gd name="connsiteX6" fmla="*/ 0 w 2773680"/>
                <a:gd name="connsiteY6" fmla="*/ 2717800 h 2997200"/>
                <a:gd name="connsiteX7" fmla="*/ 25400 w 2773680"/>
                <a:gd name="connsiteY7" fmla="*/ 2397760 h 2997200"/>
                <a:gd name="connsiteX8" fmla="*/ 81280 w 2773680"/>
                <a:gd name="connsiteY8" fmla="*/ 2402840 h 2997200"/>
                <a:gd name="connsiteX9" fmla="*/ 121920 w 2773680"/>
                <a:gd name="connsiteY9" fmla="*/ 2189480 h 2997200"/>
                <a:gd name="connsiteX10" fmla="*/ 106680 w 2773680"/>
                <a:gd name="connsiteY10" fmla="*/ 2164080 h 2997200"/>
                <a:gd name="connsiteX11" fmla="*/ 223520 w 2773680"/>
                <a:gd name="connsiteY11" fmla="*/ 1874520 h 2997200"/>
                <a:gd name="connsiteX12" fmla="*/ 203200 w 2773680"/>
                <a:gd name="connsiteY12" fmla="*/ 1869440 h 2997200"/>
                <a:gd name="connsiteX13" fmla="*/ 228600 w 2773680"/>
                <a:gd name="connsiteY13" fmla="*/ 1737360 h 2997200"/>
                <a:gd name="connsiteX14" fmla="*/ 335280 w 2773680"/>
                <a:gd name="connsiteY14" fmla="*/ 1767840 h 2997200"/>
                <a:gd name="connsiteX15" fmla="*/ 553720 w 2773680"/>
                <a:gd name="connsiteY15" fmla="*/ 1661160 h 2997200"/>
                <a:gd name="connsiteX16" fmla="*/ 518160 w 2773680"/>
                <a:gd name="connsiteY16" fmla="*/ 1615440 h 2997200"/>
                <a:gd name="connsiteX17" fmla="*/ 609600 w 2773680"/>
                <a:gd name="connsiteY17" fmla="*/ 1579880 h 2997200"/>
                <a:gd name="connsiteX18" fmla="*/ 624840 w 2773680"/>
                <a:gd name="connsiteY18" fmla="*/ 1524000 h 2997200"/>
                <a:gd name="connsiteX19" fmla="*/ 619760 w 2773680"/>
                <a:gd name="connsiteY19" fmla="*/ 1427480 h 2997200"/>
                <a:gd name="connsiteX20" fmla="*/ 645160 w 2773680"/>
                <a:gd name="connsiteY20" fmla="*/ 1397000 h 2997200"/>
                <a:gd name="connsiteX21" fmla="*/ 599440 w 2773680"/>
                <a:gd name="connsiteY21" fmla="*/ 1341120 h 2997200"/>
                <a:gd name="connsiteX22" fmla="*/ 629920 w 2773680"/>
                <a:gd name="connsiteY22" fmla="*/ 1264920 h 2997200"/>
                <a:gd name="connsiteX23" fmla="*/ 629920 w 2773680"/>
                <a:gd name="connsiteY23" fmla="*/ 1203960 h 2997200"/>
                <a:gd name="connsiteX24" fmla="*/ 599440 w 2773680"/>
                <a:gd name="connsiteY24" fmla="*/ 1153160 h 2997200"/>
                <a:gd name="connsiteX25" fmla="*/ 635000 w 2773680"/>
                <a:gd name="connsiteY25" fmla="*/ 1021080 h 2997200"/>
                <a:gd name="connsiteX26" fmla="*/ 589280 w 2773680"/>
                <a:gd name="connsiteY26" fmla="*/ 909320 h 2997200"/>
                <a:gd name="connsiteX27" fmla="*/ 629920 w 2773680"/>
                <a:gd name="connsiteY27" fmla="*/ 883920 h 2997200"/>
                <a:gd name="connsiteX28" fmla="*/ 660400 w 2773680"/>
                <a:gd name="connsiteY28" fmla="*/ 822960 h 2997200"/>
                <a:gd name="connsiteX29" fmla="*/ 772160 w 2773680"/>
                <a:gd name="connsiteY29" fmla="*/ 762000 h 2997200"/>
                <a:gd name="connsiteX30" fmla="*/ 914400 w 2773680"/>
                <a:gd name="connsiteY30" fmla="*/ 619760 h 2997200"/>
                <a:gd name="connsiteX31" fmla="*/ 949960 w 2773680"/>
                <a:gd name="connsiteY31" fmla="*/ 533400 h 2997200"/>
                <a:gd name="connsiteX32" fmla="*/ 1061720 w 2773680"/>
                <a:gd name="connsiteY32" fmla="*/ 487680 h 2997200"/>
                <a:gd name="connsiteX33" fmla="*/ 1173480 w 2773680"/>
                <a:gd name="connsiteY33" fmla="*/ 330200 h 2997200"/>
                <a:gd name="connsiteX34" fmla="*/ 1239520 w 2773680"/>
                <a:gd name="connsiteY34" fmla="*/ 299720 h 2997200"/>
                <a:gd name="connsiteX35" fmla="*/ 1259840 w 2773680"/>
                <a:gd name="connsiteY35" fmla="*/ 172720 h 2997200"/>
                <a:gd name="connsiteX36" fmla="*/ 1305560 w 2773680"/>
                <a:gd name="connsiteY36" fmla="*/ 147320 h 2997200"/>
                <a:gd name="connsiteX37" fmla="*/ 1498600 w 2773680"/>
                <a:gd name="connsiteY37" fmla="*/ 116840 h 2997200"/>
                <a:gd name="connsiteX38" fmla="*/ 1539240 w 2773680"/>
                <a:gd name="connsiteY38" fmla="*/ 101600 h 2997200"/>
                <a:gd name="connsiteX39" fmla="*/ 1539240 w 2773680"/>
                <a:gd name="connsiteY39" fmla="*/ 55880 h 2997200"/>
                <a:gd name="connsiteX40" fmla="*/ 1640840 w 2773680"/>
                <a:gd name="connsiteY40" fmla="*/ 0 h 2997200"/>
                <a:gd name="connsiteX41" fmla="*/ 1793240 w 2773680"/>
                <a:gd name="connsiteY41" fmla="*/ 86360 h 2997200"/>
                <a:gd name="connsiteX42" fmla="*/ 1833880 w 2773680"/>
                <a:gd name="connsiteY42" fmla="*/ 71120 h 2997200"/>
                <a:gd name="connsiteX43" fmla="*/ 1859280 w 2773680"/>
                <a:gd name="connsiteY43" fmla="*/ 91440 h 2997200"/>
                <a:gd name="connsiteX44" fmla="*/ 1854200 w 2773680"/>
                <a:gd name="connsiteY44" fmla="*/ 152400 h 2997200"/>
                <a:gd name="connsiteX45" fmla="*/ 2479040 w 2773680"/>
                <a:gd name="connsiteY45" fmla="*/ 568960 h 2997200"/>
                <a:gd name="connsiteX46" fmla="*/ 2687320 w 2773680"/>
                <a:gd name="connsiteY46" fmla="*/ 1315720 h 2997200"/>
                <a:gd name="connsiteX47" fmla="*/ 2656840 w 2773680"/>
                <a:gd name="connsiteY47" fmla="*/ 1356360 h 2997200"/>
                <a:gd name="connsiteX48" fmla="*/ 2697480 w 2773680"/>
                <a:gd name="connsiteY48" fmla="*/ 1397000 h 2997200"/>
                <a:gd name="connsiteX49" fmla="*/ 2727960 w 2773680"/>
                <a:gd name="connsiteY49" fmla="*/ 1391920 h 2997200"/>
                <a:gd name="connsiteX50" fmla="*/ 2773680 w 2773680"/>
                <a:gd name="connsiteY50" fmla="*/ 1432560 h 2997200"/>
                <a:gd name="connsiteX51" fmla="*/ 2727960 w 2773680"/>
                <a:gd name="connsiteY51" fmla="*/ 1483360 h 2997200"/>
                <a:gd name="connsiteX52" fmla="*/ 2727960 w 2773680"/>
                <a:gd name="connsiteY52" fmla="*/ 1559560 h 2997200"/>
                <a:gd name="connsiteX53" fmla="*/ 2661920 w 2773680"/>
                <a:gd name="connsiteY53" fmla="*/ 1727200 h 2997200"/>
                <a:gd name="connsiteX54" fmla="*/ 2692400 w 2773680"/>
                <a:gd name="connsiteY54" fmla="*/ 1859280 h 2997200"/>
                <a:gd name="connsiteX55" fmla="*/ 2636520 w 2773680"/>
                <a:gd name="connsiteY55" fmla="*/ 1833880 h 2997200"/>
                <a:gd name="connsiteX56" fmla="*/ 2611120 w 2773680"/>
                <a:gd name="connsiteY56" fmla="*/ 1955800 h 2997200"/>
                <a:gd name="connsiteX57" fmla="*/ 2616200 w 2773680"/>
                <a:gd name="connsiteY57" fmla="*/ 1996440 h 2997200"/>
                <a:gd name="connsiteX58" fmla="*/ 2540000 w 2773680"/>
                <a:gd name="connsiteY58" fmla="*/ 2026920 h 2997200"/>
                <a:gd name="connsiteX59" fmla="*/ 2509520 w 2773680"/>
                <a:gd name="connsiteY59" fmla="*/ 2123440 h 2997200"/>
                <a:gd name="connsiteX60" fmla="*/ 2473960 w 2773680"/>
                <a:gd name="connsiteY60" fmla="*/ 2128520 h 2997200"/>
                <a:gd name="connsiteX61" fmla="*/ 2428240 w 2773680"/>
                <a:gd name="connsiteY61" fmla="*/ 2245360 h 2997200"/>
                <a:gd name="connsiteX62" fmla="*/ 2387600 w 2773680"/>
                <a:gd name="connsiteY62" fmla="*/ 2235200 h 2997200"/>
                <a:gd name="connsiteX63" fmla="*/ 2362200 w 2773680"/>
                <a:gd name="connsiteY63" fmla="*/ 2235200 h 2997200"/>
                <a:gd name="connsiteX64" fmla="*/ 2346960 w 2773680"/>
                <a:gd name="connsiteY64" fmla="*/ 2306320 h 2997200"/>
                <a:gd name="connsiteX65" fmla="*/ 2275840 w 2773680"/>
                <a:gd name="connsiteY65" fmla="*/ 2270760 h 2997200"/>
                <a:gd name="connsiteX66" fmla="*/ 2255520 w 2773680"/>
                <a:gd name="connsiteY66" fmla="*/ 2326640 h 2997200"/>
                <a:gd name="connsiteX67" fmla="*/ 2270760 w 2773680"/>
                <a:gd name="connsiteY67" fmla="*/ 2377440 h 2997200"/>
                <a:gd name="connsiteX68" fmla="*/ 2209800 w 2773680"/>
                <a:gd name="connsiteY68" fmla="*/ 2377440 h 2997200"/>
                <a:gd name="connsiteX69" fmla="*/ 2219960 w 2773680"/>
                <a:gd name="connsiteY69" fmla="*/ 2428240 h 2997200"/>
                <a:gd name="connsiteX70" fmla="*/ 2214880 w 2773680"/>
                <a:gd name="connsiteY70" fmla="*/ 2580640 h 2997200"/>
                <a:gd name="connsiteX71" fmla="*/ 2184400 w 2773680"/>
                <a:gd name="connsiteY71" fmla="*/ 2687320 h 2997200"/>
                <a:gd name="connsiteX72" fmla="*/ 2240280 w 2773680"/>
                <a:gd name="connsiteY72" fmla="*/ 2763520 h 2997200"/>
                <a:gd name="connsiteX73" fmla="*/ 2199640 w 2773680"/>
                <a:gd name="connsiteY73" fmla="*/ 2885440 h 2997200"/>
                <a:gd name="connsiteX74" fmla="*/ 2209800 w 2773680"/>
                <a:gd name="connsiteY74" fmla="*/ 2997200 h 299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2773680" h="2997200">
                  <a:moveTo>
                    <a:pt x="2209800" y="2997200"/>
                  </a:moveTo>
                  <a:lnTo>
                    <a:pt x="1463040" y="2880360"/>
                  </a:lnTo>
                  <a:lnTo>
                    <a:pt x="1107440" y="2692400"/>
                  </a:lnTo>
                  <a:lnTo>
                    <a:pt x="487680" y="2799080"/>
                  </a:lnTo>
                  <a:lnTo>
                    <a:pt x="157480" y="2910840"/>
                  </a:lnTo>
                  <a:lnTo>
                    <a:pt x="40640" y="2819400"/>
                  </a:lnTo>
                  <a:lnTo>
                    <a:pt x="0" y="2717800"/>
                  </a:lnTo>
                  <a:lnTo>
                    <a:pt x="25400" y="2397760"/>
                  </a:lnTo>
                  <a:lnTo>
                    <a:pt x="81280" y="2402840"/>
                  </a:lnTo>
                  <a:lnTo>
                    <a:pt x="121920" y="2189480"/>
                  </a:lnTo>
                  <a:lnTo>
                    <a:pt x="106680" y="2164080"/>
                  </a:lnTo>
                  <a:lnTo>
                    <a:pt x="223520" y="1874520"/>
                  </a:lnTo>
                  <a:lnTo>
                    <a:pt x="203200" y="1869440"/>
                  </a:lnTo>
                  <a:lnTo>
                    <a:pt x="228600" y="1737360"/>
                  </a:lnTo>
                  <a:lnTo>
                    <a:pt x="335280" y="1767840"/>
                  </a:lnTo>
                  <a:lnTo>
                    <a:pt x="553720" y="1661160"/>
                  </a:lnTo>
                  <a:lnTo>
                    <a:pt x="518160" y="1615440"/>
                  </a:lnTo>
                  <a:lnTo>
                    <a:pt x="609600" y="1579880"/>
                  </a:lnTo>
                  <a:lnTo>
                    <a:pt x="624840" y="1524000"/>
                  </a:lnTo>
                  <a:lnTo>
                    <a:pt x="619760" y="1427480"/>
                  </a:lnTo>
                  <a:lnTo>
                    <a:pt x="645160" y="1397000"/>
                  </a:lnTo>
                  <a:lnTo>
                    <a:pt x="599440" y="1341120"/>
                  </a:lnTo>
                  <a:lnTo>
                    <a:pt x="629920" y="1264920"/>
                  </a:lnTo>
                  <a:lnTo>
                    <a:pt x="629920" y="1203960"/>
                  </a:lnTo>
                  <a:lnTo>
                    <a:pt x="599440" y="1153160"/>
                  </a:lnTo>
                  <a:lnTo>
                    <a:pt x="635000" y="1021080"/>
                  </a:lnTo>
                  <a:lnTo>
                    <a:pt x="589280" y="909320"/>
                  </a:lnTo>
                  <a:lnTo>
                    <a:pt x="629920" y="883920"/>
                  </a:lnTo>
                  <a:lnTo>
                    <a:pt x="660400" y="822960"/>
                  </a:lnTo>
                  <a:lnTo>
                    <a:pt x="772160" y="762000"/>
                  </a:lnTo>
                  <a:lnTo>
                    <a:pt x="914400" y="619760"/>
                  </a:lnTo>
                  <a:lnTo>
                    <a:pt x="949960" y="533400"/>
                  </a:lnTo>
                  <a:lnTo>
                    <a:pt x="1061720" y="487680"/>
                  </a:lnTo>
                  <a:lnTo>
                    <a:pt x="1173480" y="330200"/>
                  </a:lnTo>
                  <a:lnTo>
                    <a:pt x="1239520" y="299720"/>
                  </a:lnTo>
                  <a:lnTo>
                    <a:pt x="1259840" y="172720"/>
                  </a:lnTo>
                  <a:lnTo>
                    <a:pt x="1305560" y="147320"/>
                  </a:lnTo>
                  <a:lnTo>
                    <a:pt x="1498600" y="116840"/>
                  </a:lnTo>
                  <a:lnTo>
                    <a:pt x="1539240" y="101600"/>
                  </a:lnTo>
                  <a:lnTo>
                    <a:pt x="1539240" y="55880"/>
                  </a:lnTo>
                  <a:lnTo>
                    <a:pt x="1640840" y="0"/>
                  </a:lnTo>
                  <a:lnTo>
                    <a:pt x="1793240" y="86360"/>
                  </a:lnTo>
                  <a:lnTo>
                    <a:pt x="1833880" y="71120"/>
                  </a:lnTo>
                  <a:lnTo>
                    <a:pt x="1859280" y="91440"/>
                  </a:lnTo>
                  <a:lnTo>
                    <a:pt x="1854200" y="152400"/>
                  </a:lnTo>
                  <a:lnTo>
                    <a:pt x="2479040" y="568960"/>
                  </a:lnTo>
                  <a:lnTo>
                    <a:pt x="2687320" y="1315720"/>
                  </a:lnTo>
                  <a:lnTo>
                    <a:pt x="2656840" y="1356360"/>
                  </a:lnTo>
                  <a:lnTo>
                    <a:pt x="2697480" y="1397000"/>
                  </a:lnTo>
                  <a:lnTo>
                    <a:pt x="2727960" y="1391920"/>
                  </a:lnTo>
                  <a:lnTo>
                    <a:pt x="2773680" y="1432560"/>
                  </a:lnTo>
                  <a:lnTo>
                    <a:pt x="2727960" y="1483360"/>
                  </a:lnTo>
                  <a:lnTo>
                    <a:pt x="2727960" y="1559560"/>
                  </a:lnTo>
                  <a:lnTo>
                    <a:pt x="2661920" y="1727200"/>
                  </a:lnTo>
                  <a:lnTo>
                    <a:pt x="2692400" y="1859280"/>
                  </a:lnTo>
                  <a:lnTo>
                    <a:pt x="2636520" y="1833880"/>
                  </a:lnTo>
                  <a:lnTo>
                    <a:pt x="2611120" y="1955800"/>
                  </a:lnTo>
                  <a:lnTo>
                    <a:pt x="2616200" y="1996440"/>
                  </a:lnTo>
                  <a:lnTo>
                    <a:pt x="2540000" y="2026920"/>
                  </a:lnTo>
                  <a:lnTo>
                    <a:pt x="2509520" y="2123440"/>
                  </a:lnTo>
                  <a:lnTo>
                    <a:pt x="2473960" y="2128520"/>
                  </a:lnTo>
                  <a:lnTo>
                    <a:pt x="2428240" y="2245360"/>
                  </a:lnTo>
                  <a:lnTo>
                    <a:pt x="2387600" y="2235200"/>
                  </a:lnTo>
                  <a:lnTo>
                    <a:pt x="2362200" y="2235200"/>
                  </a:lnTo>
                  <a:lnTo>
                    <a:pt x="2346960" y="2306320"/>
                  </a:lnTo>
                  <a:lnTo>
                    <a:pt x="2275840" y="2270760"/>
                  </a:lnTo>
                  <a:lnTo>
                    <a:pt x="2255520" y="2326640"/>
                  </a:lnTo>
                  <a:lnTo>
                    <a:pt x="2270760" y="2377440"/>
                  </a:lnTo>
                  <a:lnTo>
                    <a:pt x="2209800" y="2377440"/>
                  </a:lnTo>
                  <a:lnTo>
                    <a:pt x="2219960" y="2428240"/>
                  </a:lnTo>
                  <a:lnTo>
                    <a:pt x="2214880" y="2580640"/>
                  </a:lnTo>
                  <a:lnTo>
                    <a:pt x="2184400" y="2687320"/>
                  </a:lnTo>
                  <a:lnTo>
                    <a:pt x="2240280" y="2763520"/>
                  </a:lnTo>
                  <a:lnTo>
                    <a:pt x="2199640" y="2885440"/>
                  </a:lnTo>
                  <a:lnTo>
                    <a:pt x="2209800" y="2997200"/>
                  </a:lnTo>
                  <a:close/>
                </a:path>
              </a:pathLst>
            </a:cu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6" name="Овал 15">
            <a:extLst>
              <a:ext uri="{FF2B5EF4-FFF2-40B4-BE49-F238E27FC236}">
                <a16:creationId xmlns="" xmlns:a16="http://schemas.microsoft.com/office/drawing/2014/main" id="{7F5DF3D3-420D-1F99-D581-DEB3B84A8AFA}"/>
              </a:ext>
            </a:extLst>
          </p:cNvPr>
          <p:cNvSpPr/>
          <p:nvPr/>
        </p:nvSpPr>
        <p:spPr>
          <a:xfrm>
            <a:off x="7051191" y="5715963"/>
            <a:ext cx="180000" cy="180000"/>
          </a:xfrm>
          <a:prstGeom prst="ellipse">
            <a:avLst/>
          </a:prstGeom>
          <a:solidFill>
            <a:schemeClr val="bg1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1</a:t>
            </a:r>
            <a:endParaRPr lang="x-none" sz="900" dirty="0">
              <a:solidFill>
                <a:srgbClr val="007ABB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7" name="Овал 16">
            <a:extLst>
              <a:ext uri="{FF2B5EF4-FFF2-40B4-BE49-F238E27FC236}">
                <a16:creationId xmlns="" xmlns:a16="http://schemas.microsoft.com/office/drawing/2014/main" id="{1E5EDECF-F73C-C13A-A974-9FCD896BC05F}"/>
              </a:ext>
            </a:extLst>
          </p:cNvPr>
          <p:cNvSpPr/>
          <p:nvPr/>
        </p:nvSpPr>
        <p:spPr>
          <a:xfrm>
            <a:off x="9215650" y="2248932"/>
            <a:ext cx="180000" cy="180000"/>
          </a:xfrm>
          <a:prstGeom prst="ellipse">
            <a:avLst/>
          </a:prstGeom>
          <a:solidFill>
            <a:schemeClr val="bg1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1</a:t>
            </a:r>
            <a:endParaRPr lang="x-none" sz="900" dirty="0">
              <a:solidFill>
                <a:srgbClr val="007ABB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5F921688-F261-247F-FBDA-B08455E23A55}"/>
              </a:ext>
            </a:extLst>
          </p:cNvPr>
          <p:cNvSpPr txBox="1"/>
          <p:nvPr/>
        </p:nvSpPr>
        <p:spPr>
          <a:xfrm>
            <a:off x="7303482" y="5696499"/>
            <a:ext cx="601653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ЦДОД</a:t>
            </a:r>
          </a:p>
        </p:txBody>
      </p:sp>
      <p:sp>
        <p:nvSpPr>
          <p:cNvPr id="19" name="Овал 18">
            <a:extLst>
              <a:ext uri="{FF2B5EF4-FFF2-40B4-BE49-F238E27FC236}">
                <a16:creationId xmlns="" xmlns:a16="http://schemas.microsoft.com/office/drawing/2014/main" id="{5C156FC1-A61C-2AE4-01E1-57F1DEC48900}"/>
              </a:ext>
            </a:extLst>
          </p:cNvPr>
          <p:cNvSpPr/>
          <p:nvPr/>
        </p:nvSpPr>
        <p:spPr>
          <a:xfrm>
            <a:off x="9876143" y="1301476"/>
            <a:ext cx="180000" cy="180000"/>
          </a:xfrm>
          <a:prstGeom prst="ellipse">
            <a:avLst/>
          </a:prstGeom>
          <a:solidFill>
            <a:schemeClr val="bg1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2</a:t>
            </a:r>
            <a:endParaRPr lang="x-none" sz="900" dirty="0">
              <a:solidFill>
                <a:srgbClr val="007ABB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0" name="Овал 19">
            <a:extLst>
              <a:ext uri="{FF2B5EF4-FFF2-40B4-BE49-F238E27FC236}">
                <a16:creationId xmlns="" xmlns:a16="http://schemas.microsoft.com/office/drawing/2014/main" id="{A45A31B5-66CA-77A4-9D10-01C250DDEA4E}"/>
              </a:ext>
            </a:extLst>
          </p:cNvPr>
          <p:cNvSpPr/>
          <p:nvPr/>
        </p:nvSpPr>
        <p:spPr>
          <a:xfrm>
            <a:off x="10821023" y="1640467"/>
            <a:ext cx="180000" cy="180000"/>
          </a:xfrm>
          <a:prstGeom prst="ellipse">
            <a:avLst/>
          </a:prstGeom>
          <a:solidFill>
            <a:schemeClr val="bg1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3</a:t>
            </a:r>
            <a:endParaRPr lang="x-none" sz="900" dirty="0">
              <a:solidFill>
                <a:srgbClr val="007ABB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1" name="Овал 20">
            <a:extLst>
              <a:ext uri="{FF2B5EF4-FFF2-40B4-BE49-F238E27FC236}">
                <a16:creationId xmlns="" xmlns:a16="http://schemas.microsoft.com/office/drawing/2014/main" id="{173E0C2D-5D4F-A91C-5DBF-C43E69E80A57}"/>
              </a:ext>
            </a:extLst>
          </p:cNvPr>
          <p:cNvSpPr/>
          <p:nvPr/>
        </p:nvSpPr>
        <p:spPr>
          <a:xfrm>
            <a:off x="11016789" y="2356114"/>
            <a:ext cx="180000" cy="180000"/>
          </a:xfrm>
          <a:prstGeom prst="ellipse">
            <a:avLst/>
          </a:prstGeom>
          <a:solidFill>
            <a:schemeClr val="bg1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4</a:t>
            </a:r>
            <a:endParaRPr lang="x-none" sz="900" dirty="0">
              <a:solidFill>
                <a:srgbClr val="007ABB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2" name="Овал 21">
            <a:extLst>
              <a:ext uri="{FF2B5EF4-FFF2-40B4-BE49-F238E27FC236}">
                <a16:creationId xmlns="" xmlns:a16="http://schemas.microsoft.com/office/drawing/2014/main" id="{6CBCA422-CC04-C762-5A36-569448099556}"/>
              </a:ext>
            </a:extLst>
          </p:cNvPr>
          <p:cNvSpPr/>
          <p:nvPr/>
        </p:nvSpPr>
        <p:spPr>
          <a:xfrm>
            <a:off x="8022452" y="5715963"/>
            <a:ext cx="180000" cy="180000"/>
          </a:xfrm>
          <a:prstGeom prst="ellipse">
            <a:avLst/>
          </a:prstGeom>
          <a:solidFill>
            <a:schemeClr val="bg1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2</a:t>
            </a:r>
            <a:endParaRPr lang="x-none" sz="900" dirty="0">
              <a:solidFill>
                <a:srgbClr val="007ABB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CA68C30F-FF32-EA23-AB1C-00CE05856BDD}"/>
              </a:ext>
            </a:extLst>
          </p:cNvPr>
          <p:cNvSpPr txBox="1"/>
          <p:nvPr/>
        </p:nvSpPr>
        <p:spPr>
          <a:xfrm>
            <a:off x="8274743" y="5696499"/>
            <a:ext cx="601653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Сопка</a:t>
            </a:r>
          </a:p>
        </p:txBody>
      </p:sp>
      <p:sp>
        <p:nvSpPr>
          <p:cNvPr id="24" name="Овал 23">
            <a:extLst>
              <a:ext uri="{FF2B5EF4-FFF2-40B4-BE49-F238E27FC236}">
                <a16:creationId xmlns="" xmlns:a16="http://schemas.microsoft.com/office/drawing/2014/main" id="{807437B7-0D47-863E-1A36-6927F23EAFC2}"/>
              </a:ext>
            </a:extLst>
          </p:cNvPr>
          <p:cNvSpPr/>
          <p:nvPr/>
        </p:nvSpPr>
        <p:spPr>
          <a:xfrm>
            <a:off x="9010569" y="5715963"/>
            <a:ext cx="180000" cy="180000"/>
          </a:xfrm>
          <a:prstGeom prst="ellipse">
            <a:avLst/>
          </a:prstGeom>
          <a:solidFill>
            <a:schemeClr val="bg1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3</a:t>
            </a:r>
            <a:endParaRPr lang="x-none" sz="900" dirty="0">
              <a:solidFill>
                <a:srgbClr val="007ABB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FF0B8BC0-47D3-44A1-A0BA-7507FBC13FC5}"/>
              </a:ext>
            </a:extLst>
          </p:cNvPr>
          <p:cNvSpPr txBox="1"/>
          <p:nvPr/>
        </p:nvSpPr>
        <p:spPr>
          <a:xfrm>
            <a:off x="9262860" y="5696499"/>
            <a:ext cx="1423990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Река Малая Лица </a:t>
            </a:r>
          </a:p>
        </p:txBody>
      </p:sp>
      <p:sp>
        <p:nvSpPr>
          <p:cNvPr id="26" name="Овал 25">
            <a:extLst>
              <a:ext uri="{FF2B5EF4-FFF2-40B4-BE49-F238E27FC236}">
                <a16:creationId xmlns="" xmlns:a16="http://schemas.microsoft.com/office/drawing/2014/main" id="{6EBE96E3-D7FC-471B-7D31-C25CF989339D}"/>
              </a:ext>
            </a:extLst>
          </p:cNvPr>
          <p:cNvSpPr/>
          <p:nvPr/>
        </p:nvSpPr>
        <p:spPr>
          <a:xfrm>
            <a:off x="10568732" y="5715963"/>
            <a:ext cx="180000" cy="180000"/>
          </a:xfrm>
          <a:prstGeom prst="ellipse">
            <a:avLst/>
          </a:prstGeom>
          <a:solidFill>
            <a:schemeClr val="bg1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3</a:t>
            </a:r>
            <a:endParaRPr lang="x-none" sz="900" dirty="0">
              <a:solidFill>
                <a:srgbClr val="007ABB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EF540E5E-5EC8-91D7-5EBF-0266BF6E948D}"/>
              </a:ext>
            </a:extLst>
          </p:cNvPr>
          <p:cNvSpPr txBox="1"/>
          <p:nvPr/>
        </p:nvSpPr>
        <p:spPr>
          <a:xfrm>
            <a:off x="10821023" y="5696499"/>
            <a:ext cx="105634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Тропа лыжников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="" xmlns:a16="http://schemas.microsoft.com/office/drawing/2014/main" id="{460F9C35-C155-FB75-47DC-87F5CE43C4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4351" b="40746"/>
          <a:stretch/>
        </p:blipFill>
        <p:spPr bwMode="auto">
          <a:xfrm>
            <a:off x="710329" y="3554165"/>
            <a:ext cx="5284072" cy="23093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8" name="Группа 27">
            <a:extLst>
              <a:ext uri="{FF2B5EF4-FFF2-40B4-BE49-F238E27FC236}">
                <a16:creationId xmlns="" xmlns:a16="http://schemas.microsoft.com/office/drawing/2014/main" id="{7679C0D4-3DBA-05D4-5D62-6FE72C3CBFD1}"/>
              </a:ext>
            </a:extLst>
          </p:cNvPr>
          <p:cNvGrpSpPr/>
          <p:nvPr/>
        </p:nvGrpSpPr>
        <p:grpSpPr>
          <a:xfrm>
            <a:off x="8789592" y="2517127"/>
            <a:ext cx="852115" cy="229740"/>
            <a:chOff x="12602511" y="2127586"/>
            <a:chExt cx="852115" cy="229740"/>
          </a:xfrm>
        </p:grpSpPr>
        <p:sp>
          <p:nvSpPr>
            <p:cNvPr id="29" name="Скругленный прямоугольник 82">
              <a:extLst>
                <a:ext uri="{FF2B5EF4-FFF2-40B4-BE49-F238E27FC236}">
                  <a16:creationId xmlns="" xmlns:a16="http://schemas.microsoft.com/office/drawing/2014/main" id="{36931F86-70FB-9180-31D8-F42E574A85E8}"/>
                </a:ext>
              </a:extLst>
            </p:cNvPr>
            <p:cNvSpPr/>
            <p:nvPr/>
          </p:nvSpPr>
          <p:spPr>
            <a:xfrm>
              <a:off x="12602511" y="2127586"/>
              <a:ext cx="747402" cy="229740"/>
            </a:xfrm>
            <a:prstGeom prst="roundRect">
              <a:avLst>
                <a:gd name="adj" fmla="val 50000"/>
              </a:avLst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0" rIns="0" bIns="0" rtlCol="0" anchor="ctr"/>
            <a:lstStyle/>
            <a:p>
              <a:pPr algn="ctr"/>
              <a:endParaRPr lang="x-none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0" name="Рисунок 29" descr="Маркер со сплошной заливкой">
              <a:extLst>
                <a:ext uri="{FF2B5EF4-FFF2-40B4-BE49-F238E27FC236}">
                  <a16:creationId xmlns="" xmlns:a16="http://schemas.microsoft.com/office/drawing/2014/main" id="{0C329770-D859-7DDE-B939-B8E45983990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2650745" y="2149916"/>
              <a:ext cx="180000" cy="180000"/>
            </a:xfrm>
            <a:prstGeom prst="rect">
              <a:avLst/>
            </a:prstGeom>
          </p:spPr>
        </p:pic>
        <p:sp>
          <p:nvSpPr>
            <p:cNvPr id="31" name="TextBox 30">
              <a:extLst>
                <a:ext uri="{FF2B5EF4-FFF2-40B4-BE49-F238E27FC236}">
                  <a16:creationId xmlns="" xmlns:a16="http://schemas.microsoft.com/office/drawing/2014/main" id="{9F8D9BFE-51ED-1C44-28C2-1E342696DD06}"/>
                </a:ext>
              </a:extLst>
            </p:cNvPr>
            <p:cNvSpPr txBox="1"/>
            <p:nvPr/>
          </p:nvSpPr>
          <p:spPr>
            <a:xfrm>
              <a:off x="12816865" y="2141155"/>
              <a:ext cx="637761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dirty="0">
                  <a:solidFill>
                    <a:schemeClr val="bg1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Заозерск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13698981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1" name="Полилиния: фигура 3245"/>
          <p:cNvSpPr/>
          <p:nvPr/>
        </p:nvSpPr>
        <p:spPr bwMode="auto">
          <a:xfrm flipH="1">
            <a:off x="9994890" y="-1"/>
            <a:ext cx="2197109" cy="2247901"/>
          </a:xfrm>
          <a:custGeom>
            <a:avLst/>
            <a:gdLst>
              <a:gd name="connsiteX0" fmla="*/ 0 w 4145870"/>
              <a:gd name="connsiteY0" fmla="*/ 0 h 4209758"/>
              <a:gd name="connsiteX1" fmla="*/ 4145870 w 4145870"/>
              <a:gd name="connsiteY1" fmla="*/ 0 h 4209758"/>
              <a:gd name="connsiteX2" fmla="*/ 4145870 w 4145870"/>
              <a:gd name="connsiteY2" fmla="*/ 1685633 h 4209758"/>
              <a:gd name="connsiteX3" fmla="*/ 1621745 w 4145870"/>
              <a:gd name="connsiteY3" fmla="*/ 4209758 h 4209758"/>
              <a:gd name="connsiteX4" fmla="*/ 16167 w 4145870"/>
              <a:gd name="connsiteY4" fmla="*/ 3633371 h 4209758"/>
              <a:gd name="connsiteX5" fmla="*/ 0 w 4145870"/>
              <a:gd name="connsiteY5" fmla="*/ 3618677 h 4209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45870" h="4209758" extrusionOk="0">
                <a:moveTo>
                  <a:pt x="0" y="0"/>
                </a:moveTo>
                <a:lnTo>
                  <a:pt x="4145870" y="0"/>
                </a:lnTo>
                <a:lnTo>
                  <a:pt x="4145870" y="1685633"/>
                </a:lnTo>
                <a:cubicBezTo>
                  <a:pt x="4145870" y="3079669"/>
                  <a:pt x="3015781" y="4209758"/>
                  <a:pt x="1621745" y="4209758"/>
                </a:cubicBezTo>
                <a:cubicBezTo>
                  <a:pt x="1011854" y="4209758"/>
                  <a:pt x="452485" y="3993452"/>
                  <a:pt x="16167" y="3633371"/>
                </a:cubicBezTo>
                <a:lnTo>
                  <a:pt x="0" y="3618677"/>
                </a:lnTo>
                <a:close/>
              </a:path>
            </a:pathLst>
          </a:custGeom>
          <a:gradFill>
            <a:gsLst>
              <a:gs pos="13000">
                <a:srgbClr val="007ABB"/>
              </a:gs>
              <a:gs pos="100000">
                <a:srgbClr val="64BEE6"/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defRPr/>
            </a:pPr>
            <a:endParaRPr lang="ru-RU"/>
          </a:p>
        </p:txBody>
      </p:sp>
      <p:sp>
        <p:nvSpPr>
          <p:cNvPr id="33" name="Прямоугольник 56"/>
          <p:cNvSpPr>
            <a:spLocks noChangeArrowheads="1"/>
          </p:cNvSpPr>
          <p:nvPr/>
        </p:nvSpPr>
        <p:spPr bwMode="auto">
          <a:xfrm>
            <a:off x="629624" y="476045"/>
            <a:ext cx="4892989" cy="1011282"/>
          </a:xfrm>
          <a:prstGeom prst="rect">
            <a:avLst/>
          </a:prstGeom>
          <a:noFill/>
          <a:ln>
            <a:noFill/>
          </a:ln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lnSpc>
                <a:spcPts val="3600"/>
              </a:lnSpc>
              <a:defRPr/>
            </a:pPr>
            <a:r>
              <a:rPr lang="ru-RU" sz="2800" dirty="0">
                <a:solidFill>
                  <a:srgbClr val="007ABB"/>
                </a:solidFill>
                <a:latin typeface="Corki"/>
              </a:rPr>
              <a:t>Инвестиционные</a:t>
            </a:r>
            <a:endParaRPr lang="ru-RU" sz="4000" dirty="0">
              <a:solidFill>
                <a:srgbClr val="007ABB"/>
              </a:solidFill>
              <a:latin typeface="Corki"/>
            </a:endParaRPr>
          </a:p>
          <a:p>
            <a:pPr>
              <a:lnSpc>
                <a:spcPts val="3600"/>
              </a:lnSpc>
              <a:defRPr/>
            </a:pPr>
            <a:r>
              <a:rPr lang="ru-RU" sz="4000" dirty="0">
                <a:latin typeface="Corki"/>
              </a:rPr>
              <a:t>ИДЕИ</a:t>
            </a:r>
          </a:p>
        </p:txBody>
      </p:sp>
      <p:grpSp>
        <p:nvGrpSpPr>
          <p:cNvPr id="2" name="Группа 1">
            <a:extLst>
              <a:ext uri="{FF2B5EF4-FFF2-40B4-BE49-F238E27FC236}">
                <a16:creationId xmlns="" xmlns:a16="http://schemas.microsoft.com/office/drawing/2014/main" id="{549FF5DC-3713-3F23-9327-FD696DADC73E}"/>
              </a:ext>
            </a:extLst>
          </p:cNvPr>
          <p:cNvGrpSpPr/>
          <p:nvPr/>
        </p:nvGrpSpPr>
        <p:grpSpPr>
          <a:xfrm>
            <a:off x="629625" y="6218603"/>
            <a:ext cx="11028028" cy="316465"/>
            <a:chOff x="629625" y="6218603"/>
            <a:chExt cx="11028028" cy="316465"/>
          </a:xfrm>
        </p:grpSpPr>
        <p:sp>
          <p:nvSpPr>
            <p:cNvPr id="8" name="Номер слайда 6">
              <a:extLst>
                <a:ext uri="{FF2B5EF4-FFF2-40B4-BE49-F238E27FC236}">
                  <a16:creationId xmlns="" xmlns:a16="http://schemas.microsoft.com/office/drawing/2014/main" id="{9B80CFF3-0C2D-E266-F05C-A54FDD3B97B7}"/>
                </a:ext>
              </a:extLst>
            </p:cNvPr>
            <p:cNvSpPr txBox="1">
              <a:spLocks/>
            </p:cNvSpPr>
            <p:nvPr/>
          </p:nvSpPr>
          <p:spPr>
            <a:xfrm>
              <a:off x="11310297" y="6218603"/>
              <a:ext cx="347356" cy="316465"/>
            </a:xfrm>
            <a:prstGeom prst="rect">
              <a:avLst/>
            </a:prstGeom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vert="horz" lIns="91440" tIns="45720" rIns="91440" bIns="45720" rtlCol="0" anchor="ctr"/>
            <a:lstStyle>
              <a:defPPr>
                <a:defRPr lang="ru-RU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Corki Regular"/>
                  <a:ea typeface="Corki Regular"/>
                  <a:cs typeface="Corki Regular"/>
                  <a:sym typeface="Corki Regular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fld id="{86CB4B4D-7CA3-9044-876B-883B54F8677D}" type="slidenum">
                <a:rPr lang="ru-RU" smtClean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50" charset="-52"/>
                </a:rPr>
                <a:pPr/>
                <a:t>10</a:t>
              </a:fld>
              <a:endParaRPr lang="ru-RU" dirty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endParaRPr>
            </a:p>
          </p:txBody>
        </p:sp>
        <p:sp>
          <p:nvSpPr>
            <p:cNvPr id="15" name="TextBox 2">
              <a:extLst>
                <a:ext uri="{FF2B5EF4-FFF2-40B4-BE49-F238E27FC236}">
                  <a16:creationId xmlns="" xmlns:a16="http://schemas.microsoft.com/office/drawing/2014/main" id="{436D4751-6EB4-7BE3-A10B-35FB3672A8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90706" y="6237930"/>
              <a:ext cx="831850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#насевережить</a:t>
              </a:r>
            </a:p>
          </p:txBody>
        </p:sp>
        <p:sp>
          <p:nvSpPr>
            <p:cNvPr id="16" name="TextBox 2">
              <a:extLst>
                <a:ext uri="{FF2B5EF4-FFF2-40B4-BE49-F238E27FC236}">
                  <a16:creationId xmlns="" xmlns:a16="http://schemas.microsoft.com/office/drawing/2014/main" id="{F79439B6-09C9-18F8-0E4E-E519952F50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9625" y="6237930"/>
              <a:ext cx="1998300" cy="27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Инвестиционный профиль ЗАТО Заозерск</a:t>
              </a:r>
            </a:p>
          </p:txBody>
        </p:sp>
      </p:grpSp>
      <p:sp>
        <p:nvSpPr>
          <p:cNvPr id="27" name="Прямоугольник: скругленные углы 26">
            <a:extLst>
              <a:ext uri="{FF2B5EF4-FFF2-40B4-BE49-F238E27FC236}">
                <a16:creationId xmlns="" xmlns:a16="http://schemas.microsoft.com/office/drawing/2014/main" id="{CE409056-7982-3F8F-9E91-7CFB4640F253}"/>
              </a:ext>
            </a:extLst>
          </p:cNvPr>
          <p:cNvSpPr/>
          <p:nvPr/>
        </p:nvSpPr>
        <p:spPr bwMode="auto">
          <a:xfrm>
            <a:off x="724014" y="1947962"/>
            <a:ext cx="5263163" cy="107124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8" name="Прямоугольник: скругленные углы 27">
            <a:extLst>
              <a:ext uri="{FF2B5EF4-FFF2-40B4-BE49-F238E27FC236}">
                <a16:creationId xmlns="" xmlns:a16="http://schemas.microsoft.com/office/drawing/2014/main" id="{5E96D1C8-81DF-CBBE-F382-3416EFC5A187}"/>
              </a:ext>
            </a:extLst>
          </p:cNvPr>
          <p:cNvSpPr/>
          <p:nvPr/>
        </p:nvSpPr>
        <p:spPr bwMode="auto">
          <a:xfrm>
            <a:off x="724014" y="4478128"/>
            <a:ext cx="5263163" cy="107124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4" name="Прямоугольник 33">
            <a:extLst>
              <a:ext uri="{FF2B5EF4-FFF2-40B4-BE49-F238E27FC236}">
                <a16:creationId xmlns="" xmlns:a16="http://schemas.microsoft.com/office/drawing/2014/main" id="{DF4C19FF-79A4-16BE-AF18-88C40D9EAA8E}"/>
              </a:ext>
            </a:extLst>
          </p:cNvPr>
          <p:cNvSpPr/>
          <p:nvPr/>
        </p:nvSpPr>
        <p:spPr bwMode="auto">
          <a:xfrm>
            <a:off x="724014" y="1947962"/>
            <a:ext cx="5263163" cy="441829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C54C940-F638-0898-26B9-CAF79579EB5A}"/>
              </a:ext>
            </a:extLst>
          </p:cNvPr>
          <p:cNvSpPr/>
          <p:nvPr/>
        </p:nvSpPr>
        <p:spPr bwMode="auto">
          <a:xfrm>
            <a:off x="724014" y="4478127"/>
            <a:ext cx="5263163" cy="441829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6" name="Прямоугольник 35">
            <a:extLst>
              <a:ext uri="{FF2B5EF4-FFF2-40B4-BE49-F238E27FC236}">
                <a16:creationId xmlns="" xmlns:a16="http://schemas.microsoft.com/office/drawing/2014/main" id="{B16E6CFF-60B3-973B-F0A6-6E78D89C913B}"/>
              </a:ext>
            </a:extLst>
          </p:cNvPr>
          <p:cNvSpPr/>
          <p:nvPr/>
        </p:nvSpPr>
        <p:spPr bwMode="auto">
          <a:xfrm>
            <a:off x="814595" y="1938043"/>
            <a:ext cx="4064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Corki"/>
                <a:cs typeface="Arial"/>
              </a:rPr>
              <a:t>Строительство</a:t>
            </a:r>
            <a:endParaRPr lang="ru-RU" sz="2400" dirty="0">
              <a:solidFill>
                <a:schemeClr val="bg1"/>
              </a:solidFill>
              <a:latin typeface="Corki"/>
            </a:endParaRPr>
          </a:p>
        </p:txBody>
      </p:sp>
      <p:sp>
        <p:nvSpPr>
          <p:cNvPr id="37" name="Прямоугольник 36">
            <a:extLst>
              <a:ext uri="{FF2B5EF4-FFF2-40B4-BE49-F238E27FC236}">
                <a16:creationId xmlns="" xmlns:a16="http://schemas.microsoft.com/office/drawing/2014/main" id="{3ACA115B-9720-A4CF-B9BA-F6F06B1AD008}"/>
              </a:ext>
            </a:extLst>
          </p:cNvPr>
          <p:cNvSpPr/>
          <p:nvPr/>
        </p:nvSpPr>
        <p:spPr bwMode="auto">
          <a:xfrm>
            <a:off x="826867" y="2435223"/>
            <a:ext cx="44432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400" dirty="0">
                <a:latin typeface="Corki"/>
              </a:rPr>
              <a:t>Индивидуальное жилищное строительство на месте снесенных выведенных из состава жилых многоквартирных домов</a:t>
            </a:r>
          </a:p>
        </p:txBody>
      </p:sp>
      <p:sp>
        <p:nvSpPr>
          <p:cNvPr id="77" name="Прямоугольник 76">
            <a:extLst>
              <a:ext uri="{FF2B5EF4-FFF2-40B4-BE49-F238E27FC236}">
                <a16:creationId xmlns="" xmlns:a16="http://schemas.microsoft.com/office/drawing/2014/main" id="{5411D434-3A8B-30D1-4996-3FEE40EA0B99}"/>
              </a:ext>
            </a:extLst>
          </p:cNvPr>
          <p:cNvSpPr/>
          <p:nvPr/>
        </p:nvSpPr>
        <p:spPr bwMode="auto">
          <a:xfrm>
            <a:off x="810661" y="4468208"/>
            <a:ext cx="21971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Corki"/>
                <a:cs typeface="Arial"/>
              </a:rPr>
              <a:t>Торговля</a:t>
            </a:r>
            <a:endParaRPr lang="ru-RU" sz="2400" dirty="0">
              <a:solidFill>
                <a:schemeClr val="bg1"/>
              </a:solidFill>
              <a:latin typeface="Corki"/>
            </a:endParaRPr>
          </a:p>
        </p:txBody>
      </p:sp>
      <p:sp>
        <p:nvSpPr>
          <p:cNvPr id="78" name="Прямоугольник 77">
            <a:extLst>
              <a:ext uri="{FF2B5EF4-FFF2-40B4-BE49-F238E27FC236}">
                <a16:creationId xmlns="" xmlns:a16="http://schemas.microsoft.com/office/drawing/2014/main" id="{27EC71AC-BDD1-1271-DEEA-2DAC709AE780}"/>
              </a:ext>
            </a:extLst>
          </p:cNvPr>
          <p:cNvSpPr/>
          <p:nvPr/>
        </p:nvSpPr>
        <p:spPr bwMode="auto">
          <a:xfrm>
            <a:off x="836524" y="5073109"/>
            <a:ext cx="477611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400" dirty="0">
                <a:latin typeface="Corki"/>
              </a:rPr>
              <a:t>Строительство многофункционального бытового комплекса 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="" xmlns:a16="http://schemas.microsoft.com/office/drawing/2014/main" id="{7B6254F3-B10F-A725-898C-7106658C8BF3}"/>
              </a:ext>
            </a:extLst>
          </p:cNvPr>
          <p:cNvSpPr/>
          <p:nvPr/>
        </p:nvSpPr>
        <p:spPr bwMode="auto">
          <a:xfrm>
            <a:off x="724014" y="3208085"/>
            <a:ext cx="5263163" cy="107124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E38FB432-9E5C-461B-9D33-85EC24692768}"/>
              </a:ext>
            </a:extLst>
          </p:cNvPr>
          <p:cNvSpPr/>
          <p:nvPr/>
        </p:nvSpPr>
        <p:spPr bwMode="auto">
          <a:xfrm>
            <a:off x="724014" y="3208085"/>
            <a:ext cx="5263163" cy="441829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="" xmlns:a16="http://schemas.microsoft.com/office/drawing/2014/main" id="{9449B39D-CF43-8B47-3061-F3B077FEEB75}"/>
              </a:ext>
            </a:extLst>
          </p:cNvPr>
          <p:cNvSpPr/>
          <p:nvPr/>
        </p:nvSpPr>
        <p:spPr bwMode="auto">
          <a:xfrm>
            <a:off x="814595" y="3198166"/>
            <a:ext cx="4064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Corki"/>
                <a:cs typeface="Arial"/>
              </a:rPr>
              <a:t>ЖКХ</a:t>
            </a:r>
            <a:endParaRPr lang="ru-RU" sz="2400" dirty="0">
              <a:solidFill>
                <a:schemeClr val="bg1"/>
              </a:solidFill>
              <a:latin typeface="Corki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CA7C41FE-13F1-C336-5D01-BB6CAA19B970}"/>
              </a:ext>
            </a:extLst>
          </p:cNvPr>
          <p:cNvSpPr/>
          <p:nvPr/>
        </p:nvSpPr>
        <p:spPr bwMode="auto">
          <a:xfrm>
            <a:off x="826867" y="3801786"/>
            <a:ext cx="477611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400" dirty="0">
                <a:latin typeface="Corki"/>
              </a:rPr>
              <a:t>Строительство канализационных очистных сооружений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="" xmlns:a16="http://schemas.microsoft.com/office/drawing/2014/main" id="{135C8F57-2D85-7A27-9887-4389690A2B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0135"/>
          <a:stretch/>
        </p:blipFill>
        <p:spPr>
          <a:xfrm>
            <a:off x="6140543" y="1947962"/>
            <a:ext cx="5343432" cy="360141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68057D9F-E49D-6CBA-C0AA-DD148A13ED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1562" y="550606"/>
            <a:ext cx="774810" cy="92331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19DB0FE-C905-AE02-CF4C-BDDDE597D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8" name="Прямоугольник 56">
            <a:extLst>
              <a:ext uri="{FF2B5EF4-FFF2-40B4-BE49-F238E27FC236}">
                <a16:creationId xmlns="" xmlns:a16="http://schemas.microsoft.com/office/drawing/2014/main" id="{A0921A9A-1C84-F2EE-4E8B-8CAD44099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5" y="476045"/>
            <a:ext cx="5275876" cy="1113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000"/>
              </a:lnSpc>
            </a:pPr>
            <a:r>
              <a:rPr lang="ru-RU" altLang="ru-RU" sz="2800" dirty="0">
                <a:solidFill>
                  <a:srgbClr val="007ABB"/>
                </a:solidFill>
                <a:latin typeface="Corki" panose="00000500000000000000" pitchFamily="2" charset="-52"/>
              </a:rPr>
              <a:t>Свободные</a:t>
            </a:r>
            <a:r>
              <a:rPr lang="ru-RU" altLang="ru-RU" sz="4000" dirty="0">
                <a:solidFill>
                  <a:srgbClr val="007ABB"/>
                </a:solidFill>
                <a:latin typeface="Corki" panose="00000500000000000000" pitchFamily="2" charset="-52"/>
              </a:rPr>
              <a:t> </a:t>
            </a:r>
          </a:p>
          <a:p>
            <a:pPr>
              <a:lnSpc>
                <a:spcPts val="40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ИНВЕСТИЦИОННЫЕ ПЛОЩАДКИ</a:t>
            </a:r>
          </a:p>
        </p:txBody>
      </p:sp>
      <p:sp>
        <p:nvSpPr>
          <p:cNvPr id="5" name="Скругленный прямоугольник 91">
            <a:extLst>
              <a:ext uri="{FF2B5EF4-FFF2-40B4-BE49-F238E27FC236}">
                <a16:creationId xmlns="" xmlns:a16="http://schemas.microsoft.com/office/drawing/2014/main" id="{35CA7CBB-B064-90BF-4BE9-5C3E8374E4F5}"/>
              </a:ext>
            </a:extLst>
          </p:cNvPr>
          <p:cNvSpPr/>
          <p:nvPr/>
        </p:nvSpPr>
        <p:spPr>
          <a:xfrm>
            <a:off x="731838" y="1751365"/>
            <a:ext cx="4821237" cy="1467673"/>
          </a:xfrm>
          <a:prstGeom prst="roundRect">
            <a:avLst>
              <a:gd name="adj" fmla="val 0"/>
            </a:avLst>
          </a:prstGeom>
          <a:solidFill>
            <a:srgbClr val="007ABB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4B95A58D-4721-559D-0DCB-E09486755FAF}"/>
              </a:ext>
            </a:extLst>
          </p:cNvPr>
          <p:cNvSpPr/>
          <p:nvPr/>
        </p:nvSpPr>
        <p:spPr>
          <a:xfrm>
            <a:off x="1486940" y="2326131"/>
            <a:ext cx="1734468" cy="630938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100"/>
              </a:lnSpc>
            </a:pPr>
            <a:r>
              <a:rPr lang="ru-RU" sz="2400" dirty="0" smtClean="0">
                <a:solidFill>
                  <a:schemeClr val="bg1"/>
                </a:solidFill>
                <a:latin typeface="Corki" panose="00000500000000000000" pitchFamily="2" charset="0"/>
              </a:rPr>
              <a:t>инвестиционные площадки</a:t>
            </a:r>
            <a:endParaRPr lang="ru-RU" sz="2400" dirty="0">
              <a:solidFill>
                <a:schemeClr val="bg1"/>
              </a:solidFill>
              <a:latin typeface="Corki" panose="00000500000000000000" pitchFamily="2" charset="0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="" xmlns:a16="http://schemas.microsoft.com/office/drawing/2014/main" id="{0CDF0EA6-2372-2BC5-72F6-9F4889FB222C}"/>
              </a:ext>
            </a:extLst>
          </p:cNvPr>
          <p:cNvSpPr/>
          <p:nvPr/>
        </p:nvSpPr>
        <p:spPr>
          <a:xfrm>
            <a:off x="1017922" y="2605598"/>
            <a:ext cx="527718" cy="361633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100"/>
              </a:lnSpc>
            </a:pPr>
            <a:r>
              <a:rPr lang="ru-RU" sz="8000" dirty="0">
                <a:solidFill>
                  <a:schemeClr val="bg1"/>
                </a:solidFill>
                <a:latin typeface="Corki" panose="00000500000000000000" pitchFamily="2" charset="0"/>
              </a:rPr>
              <a:t>2</a:t>
            </a:r>
            <a:endParaRPr lang="ru-RU" sz="8000" dirty="0">
              <a:solidFill>
                <a:schemeClr val="bg1"/>
              </a:solidFill>
              <a:latin typeface="Corki" panose="00000500000000000000" pitchFamily="2" charset="0"/>
            </a:endParaRPr>
          </a:p>
        </p:txBody>
      </p:sp>
      <p:cxnSp>
        <p:nvCxnSpPr>
          <p:cNvPr id="24" name="Прямая соединительная линия 23">
            <a:extLst>
              <a:ext uri="{FF2B5EF4-FFF2-40B4-BE49-F238E27FC236}">
                <a16:creationId xmlns="" xmlns:a16="http://schemas.microsoft.com/office/drawing/2014/main" id="{145DE53F-2674-F147-87C1-DD7AD7C60FBF}"/>
              </a:ext>
            </a:extLst>
          </p:cNvPr>
          <p:cNvCxnSpPr/>
          <p:nvPr/>
        </p:nvCxnSpPr>
        <p:spPr>
          <a:xfrm>
            <a:off x="3888357" y="1982709"/>
            <a:ext cx="0" cy="959479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рямоугольник 28">
            <a:extLst>
              <a:ext uri="{FF2B5EF4-FFF2-40B4-BE49-F238E27FC236}">
                <a16:creationId xmlns="" xmlns:a16="http://schemas.microsoft.com/office/drawing/2014/main" id="{02EEDD8A-528F-CFE0-F7FA-6356CF892306}"/>
              </a:ext>
            </a:extLst>
          </p:cNvPr>
          <p:cNvSpPr/>
          <p:nvPr/>
        </p:nvSpPr>
        <p:spPr>
          <a:xfrm>
            <a:off x="4112651" y="2275219"/>
            <a:ext cx="1180965" cy="374457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200"/>
              </a:lnSpc>
            </a:pPr>
            <a:r>
              <a:rPr lang="ru-RU" sz="2000" dirty="0">
                <a:solidFill>
                  <a:schemeClr val="bg1"/>
                </a:solidFill>
                <a:latin typeface="Corki" panose="00000500000000000000" pitchFamily="2" charset="0"/>
              </a:rPr>
              <a:t>гринфилд</a:t>
            </a:r>
          </a:p>
        </p:txBody>
      </p:sp>
      <p:sp>
        <p:nvSpPr>
          <p:cNvPr id="17" name="Скругленный прямоугольник 91">
            <a:extLst>
              <a:ext uri="{FF2B5EF4-FFF2-40B4-BE49-F238E27FC236}">
                <a16:creationId xmlns="" xmlns:a16="http://schemas.microsoft.com/office/drawing/2014/main" id="{FD6D2C89-CB95-034C-B0B8-4AA255106ED0}"/>
              </a:ext>
            </a:extLst>
          </p:cNvPr>
          <p:cNvSpPr/>
          <p:nvPr/>
        </p:nvSpPr>
        <p:spPr>
          <a:xfrm>
            <a:off x="5937597" y="5238750"/>
            <a:ext cx="6254403" cy="1619250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28AC641-FD44-6E0D-746F-AA55125E7D4F}"/>
              </a:ext>
            </a:extLst>
          </p:cNvPr>
          <p:cNvSpPr txBox="1"/>
          <p:nvPr/>
        </p:nvSpPr>
        <p:spPr>
          <a:xfrm>
            <a:off x="6245432" y="5413764"/>
            <a:ext cx="1524379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Условные обозначения:</a:t>
            </a:r>
          </a:p>
        </p:txBody>
      </p:sp>
      <p:grpSp>
        <p:nvGrpSpPr>
          <p:cNvPr id="11" name="Группа 10">
            <a:extLst>
              <a:ext uri="{FF2B5EF4-FFF2-40B4-BE49-F238E27FC236}">
                <a16:creationId xmlns="" xmlns:a16="http://schemas.microsoft.com/office/drawing/2014/main" id="{23F80FD2-3BBA-5575-A8B4-D431DF0B2649}"/>
              </a:ext>
            </a:extLst>
          </p:cNvPr>
          <p:cNvGrpSpPr/>
          <p:nvPr/>
        </p:nvGrpSpPr>
        <p:grpSpPr>
          <a:xfrm>
            <a:off x="695625" y="6218603"/>
            <a:ext cx="10962028" cy="316465"/>
            <a:chOff x="695625" y="6218603"/>
            <a:chExt cx="10962028" cy="316465"/>
          </a:xfrm>
        </p:grpSpPr>
        <p:sp>
          <p:nvSpPr>
            <p:cNvPr id="12" name="Номер слайда 6">
              <a:extLst>
                <a:ext uri="{FF2B5EF4-FFF2-40B4-BE49-F238E27FC236}">
                  <a16:creationId xmlns="" xmlns:a16="http://schemas.microsoft.com/office/drawing/2014/main" id="{411FF114-ADC1-3D41-9A15-8BBBBD4C7693}"/>
                </a:ext>
              </a:extLst>
            </p:cNvPr>
            <p:cNvSpPr txBox="1">
              <a:spLocks/>
            </p:cNvSpPr>
            <p:nvPr/>
          </p:nvSpPr>
          <p:spPr>
            <a:xfrm>
              <a:off x="11310297" y="6218603"/>
              <a:ext cx="347356" cy="316465"/>
            </a:xfrm>
            <a:prstGeom prst="rect">
              <a:avLst/>
            </a:prstGeom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vert="horz" lIns="91440" tIns="45720" rIns="91440" bIns="45720" rtlCol="0" anchor="ctr"/>
            <a:lstStyle>
              <a:defPPr>
                <a:defRPr lang="ru-RU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Corki Regular"/>
                  <a:ea typeface="Corki Regular"/>
                  <a:cs typeface="Corki Regular"/>
                  <a:sym typeface="Corki Regular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fld id="{86CB4B4D-7CA3-9044-876B-883B54F8677D}" type="slidenum">
                <a:rPr lang="ru-RU" smtClean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50" charset="-52"/>
                </a:rPr>
                <a:pPr/>
                <a:t>11</a:t>
              </a:fld>
              <a:endParaRPr lang="ru-RU" dirty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endParaRPr>
            </a:p>
          </p:txBody>
        </p:sp>
        <p:sp>
          <p:nvSpPr>
            <p:cNvPr id="15" name="TextBox 2">
              <a:extLst>
                <a:ext uri="{FF2B5EF4-FFF2-40B4-BE49-F238E27FC236}">
                  <a16:creationId xmlns="" xmlns:a16="http://schemas.microsoft.com/office/drawing/2014/main" id="{67F96273-0922-BEF2-B11C-BF53CAA47E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5466" y="6237930"/>
              <a:ext cx="831850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#насевережить</a:t>
              </a:r>
            </a:p>
          </p:txBody>
        </p:sp>
        <p:sp>
          <p:nvSpPr>
            <p:cNvPr id="18" name="TextBox 2">
              <a:extLst>
                <a:ext uri="{FF2B5EF4-FFF2-40B4-BE49-F238E27FC236}">
                  <a16:creationId xmlns="" xmlns:a16="http://schemas.microsoft.com/office/drawing/2014/main" id="{661B314F-62EC-5FED-210F-1FCC1145B4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5625" y="6237930"/>
              <a:ext cx="1998300" cy="27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Инвестиционный профиль ЗАТО Заозерск</a:t>
              </a: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AA6023B3-8035-4770-E8E0-7B3DF8BD0CA5}"/>
              </a:ext>
            </a:extLst>
          </p:cNvPr>
          <p:cNvSpPr txBox="1"/>
          <p:nvPr/>
        </p:nvSpPr>
        <p:spPr>
          <a:xfrm>
            <a:off x="986699" y="5138105"/>
            <a:ext cx="5253850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30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Ознакомиться с подробной информацией о свободных площадках можно на сайте </a:t>
            </a:r>
            <a:r>
              <a:rPr lang="en-US" sz="1200" dirty="0">
                <a:latin typeface="Corki" panose="00000500000000000000" pitchFamily="2" charset="-52"/>
                <a:cs typeface="Arial" panose="020B0604020202020204" pitchFamily="34" charset="0"/>
                <a:hlinkClick r:id="rId2"/>
              </a:rPr>
              <a:t>www.zatozaozersk.ru</a:t>
            </a:r>
            <a:endParaRPr lang="ru-RU" sz="120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1A1D0B6A-9330-844E-CBFB-6CC4448567D4}"/>
              </a:ext>
            </a:extLst>
          </p:cNvPr>
          <p:cNvSpPr txBox="1"/>
          <p:nvPr/>
        </p:nvSpPr>
        <p:spPr>
          <a:xfrm>
            <a:off x="986699" y="5444529"/>
            <a:ext cx="4566376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300"/>
              </a:lnSpc>
            </a:pPr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Ознакомиться с реестром муниципального имущества можно на сайте </a:t>
            </a:r>
            <a:r>
              <a:rPr lang="en-US" sz="1200" dirty="0">
                <a:latin typeface="Corki" panose="00000500000000000000" pitchFamily="2" charset="-52"/>
                <a:cs typeface="Arial" panose="020B0604020202020204" pitchFamily="34" charset="0"/>
                <a:hlinkClick r:id="rId2"/>
              </a:rPr>
              <a:t>www.zatozaozersk.ru</a:t>
            </a:r>
            <a:endParaRPr lang="ru-RU" sz="120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pic>
        <p:nvPicPr>
          <p:cNvPr id="23" name="Рисунок 22">
            <a:extLst>
              <a:ext uri="{FF2B5EF4-FFF2-40B4-BE49-F238E27FC236}">
                <a16:creationId xmlns="" xmlns:a16="http://schemas.microsoft.com/office/drawing/2014/main" id="{A01509DF-19E7-0EFF-B91B-823B59100C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1838" y="5138104"/>
            <a:ext cx="166713" cy="166713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C63C8E29-F0A4-3095-9706-64FAB143A4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1838" y="5440948"/>
            <a:ext cx="166713" cy="166713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="" xmlns:a16="http://schemas.microsoft.com/office/drawing/2014/main" id="{40629221-A145-6DA4-D0B1-4001927CB049}"/>
              </a:ext>
            </a:extLst>
          </p:cNvPr>
          <p:cNvSpPr/>
          <p:nvPr/>
        </p:nvSpPr>
        <p:spPr>
          <a:xfrm>
            <a:off x="731838" y="3351485"/>
            <a:ext cx="4821237" cy="153759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62BD9EC9-160C-638A-3366-EF62ED41DEF8}"/>
              </a:ext>
            </a:extLst>
          </p:cNvPr>
          <p:cNvSpPr/>
          <p:nvPr/>
        </p:nvSpPr>
        <p:spPr>
          <a:xfrm>
            <a:off x="5111245" y="3353829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B99B15F2-6DA7-8709-9156-BC22FA28026F}"/>
              </a:ext>
            </a:extLst>
          </p:cNvPr>
          <p:cNvSpPr/>
          <p:nvPr/>
        </p:nvSpPr>
        <p:spPr>
          <a:xfrm>
            <a:off x="839416" y="3624073"/>
            <a:ext cx="1152128" cy="374457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 algn="r">
              <a:lnSpc>
                <a:spcPts val="2200"/>
              </a:lnSpc>
            </a:pPr>
            <a:r>
              <a:rPr lang="ru-RU" sz="3000" dirty="0">
                <a:latin typeface="Corki" panose="00000500000000000000" pitchFamily="2" charset="0"/>
              </a:rPr>
              <a:t>Тарифы</a:t>
            </a:r>
            <a:r>
              <a:rPr lang="ru-RU" sz="2400" dirty="0">
                <a:latin typeface="Corki" panose="00000500000000000000" pitchFamily="2" charset="0"/>
              </a:rPr>
              <a:t> </a:t>
            </a:r>
          </a:p>
        </p:txBody>
      </p:sp>
      <p:sp>
        <p:nvSpPr>
          <p:cNvPr id="6" name="Прямоугольник 56">
            <a:extLst>
              <a:ext uri="{FF2B5EF4-FFF2-40B4-BE49-F238E27FC236}">
                <a16:creationId xmlns="" xmlns:a16="http://schemas.microsoft.com/office/drawing/2014/main" id="{6187C732-BB68-8DFE-77CE-C72996821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6235" y="3417822"/>
            <a:ext cx="831850" cy="71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4400"/>
              </a:lnSpc>
            </a:pPr>
            <a:r>
              <a:rPr lang="ru-RU" altLang="ru-RU" sz="7200" dirty="0">
                <a:solidFill>
                  <a:schemeClr val="bg1"/>
                </a:solidFill>
                <a:latin typeface="Corki" panose="00000500000000000000" pitchFamily="2" charset="-52"/>
              </a:rPr>
              <a:t>+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329940DA-42F3-7CCB-5061-86DBDBFA0CC8}"/>
              </a:ext>
            </a:extLst>
          </p:cNvPr>
          <p:cNvSpPr txBox="1"/>
          <p:nvPr/>
        </p:nvSpPr>
        <p:spPr>
          <a:xfrm>
            <a:off x="983432" y="4124786"/>
            <a:ext cx="1404590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600" dirty="0" smtClean="0">
                <a:latin typeface="Corki" panose="00000500000000000000" pitchFamily="2" charset="-52"/>
                <a:cs typeface="Arial" panose="020B0604020202020204" pitchFamily="34" charset="0"/>
              </a:rPr>
              <a:t>64,67 </a:t>
            </a:r>
            <a:r>
              <a:rPr lang="ru-RU" sz="1600" dirty="0">
                <a:latin typeface="Corki" panose="00000500000000000000" pitchFamily="2" charset="-52"/>
                <a:cs typeface="Arial" panose="020B0604020202020204" pitchFamily="34" charset="0"/>
              </a:rPr>
              <a:t>руб.</a:t>
            </a:r>
          </a:p>
          <a:p>
            <a:r>
              <a:rPr lang="ru-RU" sz="1600" dirty="0">
                <a:latin typeface="Corki" panose="00000500000000000000" pitchFamily="2" charset="-52"/>
                <a:cs typeface="Arial" panose="020B0604020202020204" pitchFamily="34" charset="0"/>
              </a:rPr>
              <a:t>Водоснабжение (м3)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166FB390-EBD4-1EEC-AFD3-9F4F1406BFB9}"/>
              </a:ext>
            </a:extLst>
          </p:cNvPr>
          <p:cNvSpPr txBox="1"/>
          <p:nvPr/>
        </p:nvSpPr>
        <p:spPr>
          <a:xfrm>
            <a:off x="2436784" y="4124786"/>
            <a:ext cx="1296144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600" dirty="0" smtClean="0">
                <a:latin typeface="Corki" panose="00000500000000000000" pitchFamily="2" charset="-52"/>
                <a:cs typeface="Arial" panose="020B0604020202020204" pitchFamily="34" charset="0"/>
              </a:rPr>
              <a:t>43,32 </a:t>
            </a:r>
            <a:r>
              <a:rPr lang="ru-RU" sz="1600" dirty="0">
                <a:latin typeface="Corki" panose="00000500000000000000" pitchFamily="2" charset="-52"/>
                <a:cs typeface="Arial" panose="020B0604020202020204" pitchFamily="34" charset="0"/>
              </a:rPr>
              <a:t>руб.</a:t>
            </a:r>
          </a:p>
          <a:p>
            <a:r>
              <a:rPr lang="ru-RU" sz="1600" dirty="0">
                <a:latin typeface="Corki" panose="00000500000000000000" pitchFamily="2" charset="-52"/>
                <a:cs typeface="Arial" panose="020B0604020202020204" pitchFamily="34" charset="0"/>
              </a:rPr>
              <a:t>водоотведение (м3)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0C49969E-CA1A-5879-77FB-19561B2F58BB}"/>
              </a:ext>
            </a:extLst>
          </p:cNvPr>
          <p:cNvSpPr txBox="1"/>
          <p:nvPr/>
        </p:nvSpPr>
        <p:spPr>
          <a:xfrm>
            <a:off x="3812845" y="4130977"/>
            <a:ext cx="178899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600" dirty="0">
                <a:latin typeface="Corki" panose="00000500000000000000" pitchFamily="2" charset="-52"/>
                <a:cs typeface="Arial" panose="020B0604020202020204" pitchFamily="34" charset="0"/>
              </a:rPr>
              <a:t>10922,95 руб.</a:t>
            </a:r>
          </a:p>
          <a:p>
            <a:r>
              <a:rPr lang="ru-RU" sz="1600" dirty="0">
                <a:latin typeface="Corki" panose="00000500000000000000" pitchFamily="2" charset="-52"/>
                <a:cs typeface="Arial" panose="020B0604020202020204" pitchFamily="34" charset="0"/>
              </a:rPr>
              <a:t>отопление (руб./Гкал*ч)</a:t>
            </a:r>
          </a:p>
        </p:txBody>
      </p:sp>
      <p:grpSp>
        <p:nvGrpSpPr>
          <p:cNvPr id="30" name="Группа 29">
            <a:extLst>
              <a:ext uri="{FF2B5EF4-FFF2-40B4-BE49-F238E27FC236}">
                <a16:creationId xmlns="" xmlns:a16="http://schemas.microsoft.com/office/drawing/2014/main" id="{AD09FC83-8624-DA71-A0BF-4C692C1E43E2}"/>
              </a:ext>
            </a:extLst>
          </p:cNvPr>
          <p:cNvGrpSpPr/>
          <p:nvPr/>
        </p:nvGrpSpPr>
        <p:grpSpPr>
          <a:xfrm>
            <a:off x="5925047" y="0"/>
            <a:ext cx="6266953" cy="5238750"/>
            <a:chOff x="3445477" y="1266710"/>
            <a:chExt cx="6266953" cy="5238750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E6AFFDB4-36AC-7451-0BF3-61C60CCDC06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="" xmlns:a14="http://schemas.microsoft.com/office/drawing/2010/main">
                    <a14:imgLayer r:embed="rId6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rcRect l="28260" t="14314" r="20338" b="9297"/>
            <a:stretch/>
          </p:blipFill>
          <p:spPr>
            <a:xfrm>
              <a:off x="3445477" y="1266710"/>
              <a:ext cx="6266953" cy="5238750"/>
            </a:xfrm>
            <a:prstGeom prst="rect">
              <a:avLst/>
            </a:prstGeom>
          </p:spPr>
        </p:pic>
        <p:sp>
          <p:nvSpPr>
            <p:cNvPr id="3168" name="Полилиния: фигура 3167">
              <a:extLst>
                <a:ext uri="{FF2B5EF4-FFF2-40B4-BE49-F238E27FC236}">
                  <a16:creationId xmlns="" xmlns:a16="http://schemas.microsoft.com/office/drawing/2014/main" id="{FFB2A5FE-161A-96DE-87F4-67800475D5C1}"/>
                </a:ext>
              </a:extLst>
            </p:cNvPr>
            <p:cNvSpPr/>
            <p:nvPr/>
          </p:nvSpPr>
          <p:spPr>
            <a:xfrm>
              <a:off x="5074920" y="2743200"/>
              <a:ext cx="2773680" cy="2997200"/>
            </a:xfrm>
            <a:custGeom>
              <a:avLst/>
              <a:gdLst>
                <a:gd name="connsiteX0" fmla="*/ 2209800 w 2773680"/>
                <a:gd name="connsiteY0" fmla="*/ 2997200 h 2997200"/>
                <a:gd name="connsiteX1" fmla="*/ 1463040 w 2773680"/>
                <a:gd name="connsiteY1" fmla="*/ 2880360 h 2997200"/>
                <a:gd name="connsiteX2" fmla="*/ 1107440 w 2773680"/>
                <a:gd name="connsiteY2" fmla="*/ 2692400 h 2997200"/>
                <a:gd name="connsiteX3" fmla="*/ 487680 w 2773680"/>
                <a:gd name="connsiteY3" fmla="*/ 2799080 h 2997200"/>
                <a:gd name="connsiteX4" fmla="*/ 157480 w 2773680"/>
                <a:gd name="connsiteY4" fmla="*/ 2910840 h 2997200"/>
                <a:gd name="connsiteX5" fmla="*/ 40640 w 2773680"/>
                <a:gd name="connsiteY5" fmla="*/ 2819400 h 2997200"/>
                <a:gd name="connsiteX6" fmla="*/ 0 w 2773680"/>
                <a:gd name="connsiteY6" fmla="*/ 2717800 h 2997200"/>
                <a:gd name="connsiteX7" fmla="*/ 25400 w 2773680"/>
                <a:gd name="connsiteY7" fmla="*/ 2397760 h 2997200"/>
                <a:gd name="connsiteX8" fmla="*/ 81280 w 2773680"/>
                <a:gd name="connsiteY8" fmla="*/ 2402840 h 2997200"/>
                <a:gd name="connsiteX9" fmla="*/ 121920 w 2773680"/>
                <a:gd name="connsiteY9" fmla="*/ 2189480 h 2997200"/>
                <a:gd name="connsiteX10" fmla="*/ 106680 w 2773680"/>
                <a:gd name="connsiteY10" fmla="*/ 2164080 h 2997200"/>
                <a:gd name="connsiteX11" fmla="*/ 223520 w 2773680"/>
                <a:gd name="connsiteY11" fmla="*/ 1874520 h 2997200"/>
                <a:gd name="connsiteX12" fmla="*/ 203200 w 2773680"/>
                <a:gd name="connsiteY12" fmla="*/ 1869440 h 2997200"/>
                <a:gd name="connsiteX13" fmla="*/ 228600 w 2773680"/>
                <a:gd name="connsiteY13" fmla="*/ 1737360 h 2997200"/>
                <a:gd name="connsiteX14" fmla="*/ 335280 w 2773680"/>
                <a:gd name="connsiteY14" fmla="*/ 1767840 h 2997200"/>
                <a:gd name="connsiteX15" fmla="*/ 553720 w 2773680"/>
                <a:gd name="connsiteY15" fmla="*/ 1661160 h 2997200"/>
                <a:gd name="connsiteX16" fmla="*/ 518160 w 2773680"/>
                <a:gd name="connsiteY16" fmla="*/ 1615440 h 2997200"/>
                <a:gd name="connsiteX17" fmla="*/ 609600 w 2773680"/>
                <a:gd name="connsiteY17" fmla="*/ 1579880 h 2997200"/>
                <a:gd name="connsiteX18" fmla="*/ 624840 w 2773680"/>
                <a:gd name="connsiteY18" fmla="*/ 1524000 h 2997200"/>
                <a:gd name="connsiteX19" fmla="*/ 619760 w 2773680"/>
                <a:gd name="connsiteY19" fmla="*/ 1427480 h 2997200"/>
                <a:gd name="connsiteX20" fmla="*/ 645160 w 2773680"/>
                <a:gd name="connsiteY20" fmla="*/ 1397000 h 2997200"/>
                <a:gd name="connsiteX21" fmla="*/ 599440 w 2773680"/>
                <a:gd name="connsiteY21" fmla="*/ 1341120 h 2997200"/>
                <a:gd name="connsiteX22" fmla="*/ 629920 w 2773680"/>
                <a:gd name="connsiteY22" fmla="*/ 1264920 h 2997200"/>
                <a:gd name="connsiteX23" fmla="*/ 629920 w 2773680"/>
                <a:gd name="connsiteY23" fmla="*/ 1203960 h 2997200"/>
                <a:gd name="connsiteX24" fmla="*/ 599440 w 2773680"/>
                <a:gd name="connsiteY24" fmla="*/ 1153160 h 2997200"/>
                <a:gd name="connsiteX25" fmla="*/ 635000 w 2773680"/>
                <a:gd name="connsiteY25" fmla="*/ 1021080 h 2997200"/>
                <a:gd name="connsiteX26" fmla="*/ 589280 w 2773680"/>
                <a:gd name="connsiteY26" fmla="*/ 909320 h 2997200"/>
                <a:gd name="connsiteX27" fmla="*/ 629920 w 2773680"/>
                <a:gd name="connsiteY27" fmla="*/ 883920 h 2997200"/>
                <a:gd name="connsiteX28" fmla="*/ 660400 w 2773680"/>
                <a:gd name="connsiteY28" fmla="*/ 822960 h 2997200"/>
                <a:gd name="connsiteX29" fmla="*/ 772160 w 2773680"/>
                <a:gd name="connsiteY29" fmla="*/ 762000 h 2997200"/>
                <a:gd name="connsiteX30" fmla="*/ 914400 w 2773680"/>
                <a:gd name="connsiteY30" fmla="*/ 619760 h 2997200"/>
                <a:gd name="connsiteX31" fmla="*/ 949960 w 2773680"/>
                <a:gd name="connsiteY31" fmla="*/ 533400 h 2997200"/>
                <a:gd name="connsiteX32" fmla="*/ 1061720 w 2773680"/>
                <a:gd name="connsiteY32" fmla="*/ 487680 h 2997200"/>
                <a:gd name="connsiteX33" fmla="*/ 1173480 w 2773680"/>
                <a:gd name="connsiteY33" fmla="*/ 330200 h 2997200"/>
                <a:gd name="connsiteX34" fmla="*/ 1239520 w 2773680"/>
                <a:gd name="connsiteY34" fmla="*/ 299720 h 2997200"/>
                <a:gd name="connsiteX35" fmla="*/ 1259840 w 2773680"/>
                <a:gd name="connsiteY35" fmla="*/ 172720 h 2997200"/>
                <a:gd name="connsiteX36" fmla="*/ 1305560 w 2773680"/>
                <a:gd name="connsiteY36" fmla="*/ 147320 h 2997200"/>
                <a:gd name="connsiteX37" fmla="*/ 1498600 w 2773680"/>
                <a:gd name="connsiteY37" fmla="*/ 116840 h 2997200"/>
                <a:gd name="connsiteX38" fmla="*/ 1539240 w 2773680"/>
                <a:gd name="connsiteY38" fmla="*/ 101600 h 2997200"/>
                <a:gd name="connsiteX39" fmla="*/ 1539240 w 2773680"/>
                <a:gd name="connsiteY39" fmla="*/ 55880 h 2997200"/>
                <a:gd name="connsiteX40" fmla="*/ 1640840 w 2773680"/>
                <a:gd name="connsiteY40" fmla="*/ 0 h 2997200"/>
                <a:gd name="connsiteX41" fmla="*/ 1793240 w 2773680"/>
                <a:gd name="connsiteY41" fmla="*/ 86360 h 2997200"/>
                <a:gd name="connsiteX42" fmla="*/ 1833880 w 2773680"/>
                <a:gd name="connsiteY42" fmla="*/ 71120 h 2997200"/>
                <a:gd name="connsiteX43" fmla="*/ 1859280 w 2773680"/>
                <a:gd name="connsiteY43" fmla="*/ 91440 h 2997200"/>
                <a:gd name="connsiteX44" fmla="*/ 1854200 w 2773680"/>
                <a:gd name="connsiteY44" fmla="*/ 152400 h 2997200"/>
                <a:gd name="connsiteX45" fmla="*/ 2479040 w 2773680"/>
                <a:gd name="connsiteY45" fmla="*/ 568960 h 2997200"/>
                <a:gd name="connsiteX46" fmla="*/ 2687320 w 2773680"/>
                <a:gd name="connsiteY46" fmla="*/ 1315720 h 2997200"/>
                <a:gd name="connsiteX47" fmla="*/ 2656840 w 2773680"/>
                <a:gd name="connsiteY47" fmla="*/ 1356360 h 2997200"/>
                <a:gd name="connsiteX48" fmla="*/ 2697480 w 2773680"/>
                <a:gd name="connsiteY48" fmla="*/ 1397000 h 2997200"/>
                <a:gd name="connsiteX49" fmla="*/ 2727960 w 2773680"/>
                <a:gd name="connsiteY49" fmla="*/ 1391920 h 2997200"/>
                <a:gd name="connsiteX50" fmla="*/ 2773680 w 2773680"/>
                <a:gd name="connsiteY50" fmla="*/ 1432560 h 2997200"/>
                <a:gd name="connsiteX51" fmla="*/ 2727960 w 2773680"/>
                <a:gd name="connsiteY51" fmla="*/ 1483360 h 2997200"/>
                <a:gd name="connsiteX52" fmla="*/ 2727960 w 2773680"/>
                <a:gd name="connsiteY52" fmla="*/ 1559560 h 2997200"/>
                <a:gd name="connsiteX53" fmla="*/ 2661920 w 2773680"/>
                <a:gd name="connsiteY53" fmla="*/ 1727200 h 2997200"/>
                <a:gd name="connsiteX54" fmla="*/ 2692400 w 2773680"/>
                <a:gd name="connsiteY54" fmla="*/ 1859280 h 2997200"/>
                <a:gd name="connsiteX55" fmla="*/ 2636520 w 2773680"/>
                <a:gd name="connsiteY55" fmla="*/ 1833880 h 2997200"/>
                <a:gd name="connsiteX56" fmla="*/ 2611120 w 2773680"/>
                <a:gd name="connsiteY56" fmla="*/ 1955800 h 2997200"/>
                <a:gd name="connsiteX57" fmla="*/ 2616200 w 2773680"/>
                <a:gd name="connsiteY57" fmla="*/ 1996440 h 2997200"/>
                <a:gd name="connsiteX58" fmla="*/ 2540000 w 2773680"/>
                <a:gd name="connsiteY58" fmla="*/ 2026920 h 2997200"/>
                <a:gd name="connsiteX59" fmla="*/ 2509520 w 2773680"/>
                <a:gd name="connsiteY59" fmla="*/ 2123440 h 2997200"/>
                <a:gd name="connsiteX60" fmla="*/ 2473960 w 2773680"/>
                <a:gd name="connsiteY60" fmla="*/ 2128520 h 2997200"/>
                <a:gd name="connsiteX61" fmla="*/ 2428240 w 2773680"/>
                <a:gd name="connsiteY61" fmla="*/ 2245360 h 2997200"/>
                <a:gd name="connsiteX62" fmla="*/ 2387600 w 2773680"/>
                <a:gd name="connsiteY62" fmla="*/ 2235200 h 2997200"/>
                <a:gd name="connsiteX63" fmla="*/ 2362200 w 2773680"/>
                <a:gd name="connsiteY63" fmla="*/ 2235200 h 2997200"/>
                <a:gd name="connsiteX64" fmla="*/ 2346960 w 2773680"/>
                <a:gd name="connsiteY64" fmla="*/ 2306320 h 2997200"/>
                <a:gd name="connsiteX65" fmla="*/ 2275840 w 2773680"/>
                <a:gd name="connsiteY65" fmla="*/ 2270760 h 2997200"/>
                <a:gd name="connsiteX66" fmla="*/ 2255520 w 2773680"/>
                <a:gd name="connsiteY66" fmla="*/ 2326640 h 2997200"/>
                <a:gd name="connsiteX67" fmla="*/ 2270760 w 2773680"/>
                <a:gd name="connsiteY67" fmla="*/ 2377440 h 2997200"/>
                <a:gd name="connsiteX68" fmla="*/ 2209800 w 2773680"/>
                <a:gd name="connsiteY68" fmla="*/ 2377440 h 2997200"/>
                <a:gd name="connsiteX69" fmla="*/ 2219960 w 2773680"/>
                <a:gd name="connsiteY69" fmla="*/ 2428240 h 2997200"/>
                <a:gd name="connsiteX70" fmla="*/ 2214880 w 2773680"/>
                <a:gd name="connsiteY70" fmla="*/ 2580640 h 2997200"/>
                <a:gd name="connsiteX71" fmla="*/ 2184400 w 2773680"/>
                <a:gd name="connsiteY71" fmla="*/ 2687320 h 2997200"/>
                <a:gd name="connsiteX72" fmla="*/ 2240280 w 2773680"/>
                <a:gd name="connsiteY72" fmla="*/ 2763520 h 2997200"/>
                <a:gd name="connsiteX73" fmla="*/ 2199640 w 2773680"/>
                <a:gd name="connsiteY73" fmla="*/ 2885440 h 2997200"/>
                <a:gd name="connsiteX74" fmla="*/ 2209800 w 2773680"/>
                <a:gd name="connsiteY74" fmla="*/ 2997200 h 299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2773680" h="2997200">
                  <a:moveTo>
                    <a:pt x="2209800" y="2997200"/>
                  </a:moveTo>
                  <a:lnTo>
                    <a:pt x="1463040" y="2880360"/>
                  </a:lnTo>
                  <a:lnTo>
                    <a:pt x="1107440" y="2692400"/>
                  </a:lnTo>
                  <a:lnTo>
                    <a:pt x="487680" y="2799080"/>
                  </a:lnTo>
                  <a:lnTo>
                    <a:pt x="157480" y="2910840"/>
                  </a:lnTo>
                  <a:lnTo>
                    <a:pt x="40640" y="2819400"/>
                  </a:lnTo>
                  <a:lnTo>
                    <a:pt x="0" y="2717800"/>
                  </a:lnTo>
                  <a:lnTo>
                    <a:pt x="25400" y="2397760"/>
                  </a:lnTo>
                  <a:lnTo>
                    <a:pt x="81280" y="2402840"/>
                  </a:lnTo>
                  <a:lnTo>
                    <a:pt x="121920" y="2189480"/>
                  </a:lnTo>
                  <a:lnTo>
                    <a:pt x="106680" y="2164080"/>
                  </a:lnTo>
                  <a:lnTo>
                    <a:pt x="223520" y="1874520"/>
                  </a:lnTo>
                  <a:lnTo>
                    <a:pt x="203200" y="1869440"/>
                  </a:lnTo>
                  <a:lnTo>
                    <a:pt x="228600" y="1737360"/>
                  </a:lnTo>
                  <a:lnTo>
                    <a:pt x="335280" y="1767840"/>
                  </a:lnTo>
                  <a:lnTo>
                    <a:pt x="553720" y="1661160"/>
                  </a:lnTo>
                  <a:lnTo>
                    <a:pt x="518160" y="1615440"/>
                  </a:lnTo>
                  <a:lnTo>
                    <a:pt x="609600" y="1579880"/>
                  </a:lnTo>
                  <a:lnTo>
                    <a:pt x="624840" y="1524000"/>
                  </a:lnTo>
                  <a:lnTo>
                    <a:pt x="619760" y="1427480"/>
                  </a:lnTo>
                  <a:lnTo>
                    <a:pt x="645160" y="1397000"/>
                  </a:lnTo>
                  <a:lnTo>
                    <a:pt x="599440" y="1341120"/>
                  </a:lnTo>
                  <a:lnTo>
                    <a:pt x="629920" y="1264920"/>
                  </a:lnTo>
                  <a:lnTo>
                    <a:pt x="629920" y="1203960"/>
                  </a:lnTo>
                  <a:lnTo>
                    <a:pt x="599440" y="1153160"/>
                  </a:lnTo>
                  <a:lnTo>
                    <a:pt x="635000" y="1021080"/>
                  </a:lnTo>
                  <a:lnTo>
                    <a:pt x="589280" y="909320"/>
                  </a:lnTo>
                  <a:lnTo>
                    <a:pt x="629920" y="883920"/>
                  </a:lnTo>
                  <a:lnTo>
                    <a:pt x="660400" y="822960"/>
                  </a:lnTo>
                  <a:lnTo>
                    <a:pt x="772160" y="762000"/>
                  </a:lnTo>
                  <a:lnTo>
                    <a:pt x="914400" y="619760"/>
                  </a:lnTo>
                  <a:lnTo>
                    <a:pt x="949960" y="533400"/>
                  </a:lnTo>
                  <a:lnTo>
                    <a:pt x="1061720" y="487680"/>
                  </a:lnTo>
                  <a:lnTo>
                    <a:pt x="1173480" y="330200"/>
                  </a:lnTo>
                  <a:lnTo>
                    <a:pt x="1239520" y="299720"/>
                  </a:lnTo>
                  <a:lnTo>
                    <a:pt x="1259840" y="172720"/>
                  </a:lnTo>
                  <a:lnTo>
                    <a:pt x="1305560" y="147320"/>
                  </a:lnTo>
                  <a:lnTo>
                    <a:pt x="1498600" y="116840"/>
                  </a:lnTo>
                  <a:lnTo>
                    <a:pt x="1539240" y="101600"/>
                  </a:lnTo>
                  <a:lnTo>
                    <a:pt x="1539240" y="55880"/>
                  </a:lnTo>
                  <a:lnTo>
                    <a:pt x="1640840" y="0"/>
                  </a:lnTo>
                  <a:lnTo>
                    <a:pt x="1793240" y="86360"/>
                  </a:lnTo>
                  <a:lnTo>
                    <a:pt x="1833880" y="71120"/>
                  </a:lnTo>
                  <a:lnTo>
                    <a:pt x="1859280" y="91440"/>
                  </a:lnTo>
                  <a:lnTo>
                    <a:pt x="1854200" y="152400"/>
                  </a:lnTo>
                  <a:lnTo>
                    <a:pt x="2479040" y="568960"/>
                  </a:lnTo>
                  <a:lnTo>
                    <a:pt x="2687320" y="1315720"/>
                  </a:lnTo>
                  <a:lnTo>
                    <a:pt x="2656840" y="1356360"/>
                  </a:lnTo>
                  <a:lnTo>
                    <a:pt x="2697480" y="1397000"/>
                  </a:lnTo>
                  <a:lnTo>
                    <a:pt x="2727960" y="1391920"/>
                  </a:lnTo>
                  <a:lnTo>
                    <a:pt x="2773680" y="1432560"/>
                  </a:lnTo>
                  <a:lnTo>
                    <a:pt x="2727960" y="1483360"/>
                  </a:lnTo>
                  <a:lnTo>
                    <a:pt x="2727960" y="1559560"/>
                  </a:lnTo>
                  <a:lnTo>
                    <a:pt x="2661920" y="1727200"/>
                  </a:lnTo>
                  <a:lnTo>
                    <a:pt x="2692400" y="1859280"/>
                  </a:lnTo>
                  <a:lnTo>
                    <a:pt x="2636520" y="1833880"/>
                  </a:lnTo>
                  <a:lnTo>
                    <a:pt x="2611120" y="1955800"/>
                  </a:lnTo>
                  <a:lnTo>
                    <a:pt x="2616200" y="1996440"/>
                  </a:lnTo>
                  <a:lnTo>
                    <a:pt x="2540000" y="2026920"/>
                  </a:lnTo>
                  <a:lnTo>
                    <a:pt x="2509520" y="2123440"/>
                  </a:lnTo>
                  <a:lnTo>
                    <a:pt x="2473960" y="2128520"/>
                  </a:lnTo>
                  <a:lnTo>
                    <a:pt x="2428240" y="2245360"/>
                  </a:lnTo>
                  <a:lnTo>
                    <a:pt x="2387600" y="2235200"/>
                  </a:lnTo>
                  <a:lnTo>
                    <a:pt x="2362200" y="2235200"/>
                  </a:lnTo>
                  <a:lnTo>
                    <a:pt x="2346960" y="2306320"/>
                  </a:lnTo>
                  <a:lnTo>
                    <a:pt x="2275840" y="2270760"/>
                  </a:lnTo>
                  <a:lnTo>
                    <a:pt x="2255520" y="2326640"/>
                  </a:lnTo>
                  <a:lnTo>
                    <a:pt x="2270760" y="2377440"/>
                  </a:lnTo>
                  <a:lnTo>
                    <a:pt x="2209800" y="2377440"/>
                  </a:lnTo>
                  <a:lnTo>
                    <a:pt x="2219960" y="2428240"/>
                  </a:lnTo>
                  <a:lnTo>
                    <a:pt x="2214880" y="2580640"/>
                  </a:lnTo>
                  <a:lnTo>
                    <a:pt x="2184400" y="2687320"/>
                  </a:lnTo>
                  <a:lnTo>
                    <a:pt x="2240280" y="2763520"/>
                  </a:lnTo>
                  <a:lnTo>
                    <a:pt x="2199640" y="2885440"/>
                  </a:lnTo>
                  <a:lnTo>
                    <a:pt x="2209800" y="2997200"/>
                  </a:lnTo>
                  <a:close/>
                </a:path>
              </a:pathLst>
            </a:cu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169" name="Группа 3168">
            <a:extLst>
              <a:ext uri="{FF2B5EF4-FFF2-40B4-BE49-F238E27FC236}">
                <a16:creationId xmlns="" xmlns:a16="http://schemas.microsoft.com/office/drawing/2014/main" id="{0F338E87-7001-5678-BCA0-39FA0419EBEF}"/>
              </a:ext>
            </a:extLst>
          </p:cNvPr>
          <p:cNvGrpSpPr/>
          <p:nvPr/>
        </p:nvGrpSpPr>
        <p:grpSpPr>
          <a:xfrm>
            <a:off x="8789592" y="2517127"/>
            <a:ext cx="852115" cy="229740"/>
            <a:chOff x="12602511" y="2127586"/>
            <a:chExt cx="852115" cy="229740"/>
          </a:xfrm>
        </p:grpSpPr>
        <p:sp>
          <p:nvSpPr>
            <p:cNvPr id="3170" name="Скругленный прямоугольник 82">
              <a:extLst>
                <a:ext uri="{FF2B5EF4-FFF2-40B4-BE49-F238E27FC236}">
                  <a16:creationId xmlns="" xmlns:a16="http://schemas.microsoft.com/office/drawing/2014/main" id="{2D19175D-13AE-E772-DDBD-F63F889452F1}"/>
                </a:ext>
              </a:extLst>
            </p:cNvPr>
            <p:cNvSpPr/>
            <p:nvPr/>
          </p:nvSpPr>
          <p:spPr>
            <a:xfrm>
              <a:off x="12602511" y="2127586"/>
              <a:ext cx="747402" cy="229740"/>
            </a:xfrm>
            <a:prstGeom prst="roundRect">
              <a:avLst>
                <a:gd name="adj" fmla="val 50000"/>
              </a:avLst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0" rIns="0" bIns="0" rtlCol="0" anchor="ctr"/>
            <a:lstStyle/>
            <a:p>
              <a:pPr algn="ctr"/>
              <a:endParaRPr lang="x-none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171" name="Рисунок 3170" descr="Маркер со сплошной заливкой">
              <a:extLst>
                <a:ext uri="{FF2B5EF4-FFF2-40B4-BE49-F238E27FC236}">
                  <a16:creationId xmlns="" xmlns:a16="http://schemas.microsoft.com/office/drawing/2014/main" id="{4BB98A5C-8509-FD0B-1AF2-1F20323C833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2650745" y="2149916"/>
              <a:ext cx="180000" cy="180000"/>
            </a:xfrm>
            <a:prstGeom prst="rect">
              <a:avLst/>
            </a:prstGeom>
          </p:spPr>
        </p:pic>
        <p:sp>
          <p:nvSpPr>
            <p:cNvPr id="3175" name="TextBox 3174">
              <a:extLst>
                <a:ext uri="{FF2B5EF4-FFF2-40B4-BE49-F238E27FC236}">
                  <a16:creationId xmlns="" xmlns:a16="http://schemas.microsoft.com/office/drawing/2014/main" id="{8FAFF84D-EB13-F28E-8C28-9BE59567CE18}"/>
                </a:ext>
              </a:extLst>
            </p:cNvPr>
            <p:cNvSpPr txBox="1"/>
            <p:nvPr/>
          </p:nvSpPr>
          <p:spPr>
            <a:xfrm>
              <a:off x="12816865" y="2141155"/>
              <a:ext cx="637761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dirty="0">
                  <a:solidFill>
                    <a:schemeClr val="bg1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Заозерск</a:t>
              </a:r>
            </a:p>
          </p:txBody>
        </p:sp>
      </p:grpSp>
      <p:sp>
        <p:nvSpPr>
          <p:cNvPr id="3176" name="Овал 3175">
            <a:extLst>
              <a:ext uri="{FF2B5EF4-FFF2-40B4-BE49-F238E27FC236}">
                <a16:creationId xmlns="" xmlns:a16="http://schemas.microsoft.com/office/drawing/2014/main" id="{79A4A1A1-14A0-91DE-4439-850329D33FD2}"/>
              </a:ext>
            </a:extLst>
          </p:cNvPr>
          <p:cNvSpPr/>
          <p:nvPr/>
        </p:nvSpPr>
        <p:spPr>
          <a:xfrm>
            <a:off x="9297316" y="1702451"/>
            <a:ext cx="180000" cy="180000"/>
          </a:xfrm>
          <a:prstGeom prst="ellipse">
            <a:avLst/>
          </a:prstGeom>
          <a:solidFill>
            <a:schemeClr val="bg1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dirty="0" smtClean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2</a:t>
            </a:r>
            <a:endParaRPr lang="x-none" sz="900" dirty="0">
              <a:solidFill>
                <a:srgbClr val="007ABB"/>
              </a:solidFill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177" name="Овал 3176">
            <a:extLst>
              <a:ext uri="{FF2B5EF4-FFF2-40B4-BE49-F238E27FC236}">
                <a16:creationId xmlns="" xmlns:a16="http://schemas.microsoft.com/office/drawing/2014/main" id="{16E62C62-C3CC-44A9-5A7E-723779F6956B}"/>
              </a:ext>
            </a:extLst>
          </p:cNvPr>
          <p:cNvSpPr/>
          <p:nvPr/>
        </p:nvSpPr>
        <p:spPr>
          <a:xfrm>
            <a:off x="6240549" y="5719988"/>
            <a:ext cx="180000" cy="180000"/>
          </a:xfrm>
          <a:prstGeom prst="ellipse">
            <a:avLst/>
          </a:prstGeom>
          <a:solidFill>
            <a:schemeClr val="bg1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98000" rtlCol="0" anchor="t"/>
          <a:lstStyle/>
          <a:p>
            <a:pPr algn="ctr"/>
            <a:r>
              <a:rPr lang="x-none" sz="900" b="1" dirty="0">
                <a:solidFill>
                  <a:srgbClr val="007AB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</p:txBody>
      </p:sp>
      <p:sp>
        <p:nvSpPr>
          <p:cNvPr id="3178" name="TextBox 3177">
            <a:extLst>
              <a:ext uri="{FF2B5EF4-FFF2-40B4-BE49-F238E27FC236}">
                <a16:creationId xmlns="" xmlns:a16="http://schemas.microsoft.com/office/drawing/2014/main" id="{18EC8D9E-D119-A063-94F0-1017ED5B16F1}"/>
              </a:ext>
            </a:extLst>
          </p:cNvPr>
          <p:cNvSpPr txBox="1"/>
          <p:nvPr/>
        </p:nvSpPr>
        <p:spPr>
          <a:xfrm>
            <a:off x="6504837" y="5705314"/>
            <a:ext cx="269075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latin typeface="Corki" panose="00000500000000000000" pitchFamily="2" charset="-52"/>
                <a:cs typeface="Arial" panose="020B0604020202020204" pitchFamily="34" charset="0"/>
              </a:rPr>
              <a:t>Количество свободных инвестиционных площадок </a:t>
            </a:r>
          </a:p>
        </p:txBody>
      </p:sp>
      <p:grpSp>
        <p:nvGrpSpPr>
          <p:cNvPr id="3179" name="Группа 3178">
            <a:extLst>
              <a:ext uri="{FF2B5EF4-FFF2-40B4-BE49-F238E27FC236}">
                <a16:creationId xmlns="" xmlns:a16="http://schemas.microsoft.com/office/drawing/2014/main" id="{9C390CAE-A694-4D81-E1D1-0D21CEF4DBA5}"/>
              </a:ext>
            </a:extLst>
          </p:cNvPr>
          <p:cNvGrpSpPr/>
          <p:nvPr/>
        </p:nvGrpSpPr>
        <p:grpSpPr>
          <a:xfrm>
            <a:off x="731838" y="5770860"/>
            <a:ext cx="4821237" cy="170293"/>
            <a:chOff x="731838" y="5858944"/>
            <a:chExt cx="4821237" cy="170293"/>
          </a:xfrm>
        </p:grpSpPr>
        <p:sp>
          <p:nvSpPr>
            <p:cNvPr id="3182" name="TextBox 3181">
              <a:extLst>
                <a:ext uri="{FF2B5EF4-FFF2-40B4-BE49-F238E27FC236}">
                  <a16:creationId xmlns="" xmlns:a16="http://schemas.microsoft.com/office/drawing/2014/main" id="{EF6A61B3-BB94-B63F-AA82-6B335B427D0B}"/>
                </a:ext>
              </a:extLst>
            </p:cNvPr>
            <p:cNvSpPr txBox="1"/>
            <p:nvPr/>
          </p:nvSpPr>
          <p:spPr>
            <a:xfrm>
              <a:off x="986699" y="5862525"/>
              <a:ext cx="4566376" cy="16671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300"/>
                </a:lnSpc>
              </a:pPr>
              <a:r>
                <a:rPr lang="ru-RU" sz="1100" dirty="0">
                  <a:latin typeface="Corki" panose="00000500000000000000" pitchFamily="2" charset="-52"/>
                  <a:cs typeface="Arial" panose="020B0604020202020204" pitchFamily="34" charset="0"/>
                </a:rPr>
                <a:t>Ознакомиться со сводом инвестиционных правил можно на сайте </a:t>
              </a:r>
              <a:r>
                <a:rPr lang="en-US" sz="1100" dirty="0">
                  <a:latin typeface="Corki" panose="00000500000000000000" pitchFamily="2" charset="-52"/>
                  <a:cs typeface="Arial" panose="020B0604020202020204" pitchFamily="34" charset="0"/>
                  <a:hlinkClick r:id="rId9"/>
                </a:rPr>
                <a:t>www.invest.nashsever51.ru</a:t>
              </a:r>
              <a:endParaRPr lang="ru-RU" sz="1100" dirty="0">
                <a:latin typeface="Corki" panose="00000500000000000000" pitchFamily="2" charset="-52"/>
                <a:cs typeface="Arial" panose="020B0604020202020204" pitchFamily="34" charset="0"/>
              </a:endParaRPr>
            </a:p>
          </p:txBody>
        </p:sp>
        <p:pic>
          <p:nvPicPr>
            <p:cNvPr id="3183" name="Рисунок 3182">
              <a:extLst>
                <a:ext uri="{FF2B5EF4-FFF2-40B4-BE49-F238E27FC236}">
                  <a16:creationId xmlns="" xmlns:a16="http://schemas.microsoft.com/office/drawing/2014/main" id="{CEC25426-0464-56EC-151F-645B4EE7DB4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31838" y="5858944"/>
              <a:ext cx="166713" cy="1667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="" xmlns:p14="http://schemas.microsoft.com/office/powerpoint/2010/main" val="10335301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19DB0FE-C905-AE02-CF4C-BDDDE597D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8" name="Прямоугольник 56">
            <a:extLst>
              <a:ext uri="{FF2B5EF4-FFF2-40B4-BE49-F238E27FC236}">
                <a16:creationId xmlns="" xmlns:a16="http://schemas.microsoft.com/office/drawing/2014/main" id="{A0921A9A-1C84-F2EE-4E8B-8CAD44099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4" y="476045"/>
            <a:ext cx="10830539" cy="1113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000"/>
              </a:lnSpc>
            </a:pPr>
            <a:r>
              <a:rPr lang="ru-RU" altLang="ru-RU" sz="2800" dirty="0">
                <a:solidFill>
                  <a:srgbClr val="007ABB"/>
                </a:solidFill>
                <a:latin typeface="Corki" panose="00000500000000000000" pitchFamily="2" charset="-52"/>
              </a:rPr>
              <a:t>Институты</a:t>
            </a:r>
            <a:r>
              <a:rPr lang="ru-RU" altLang="ru-RU" sz="4000" dirty="0">
                <a:solidFill>
                  <a:srgbClr val="007ABB"/>
                </a:solidFill>
                <a:latin typeface="Corki" panose="00000500000000000000" pitchFamily="2" charset="-52"/>
              </a:rPr>
              <a:t> </a:t>
            </a:r>
          </a:p>
          <a:p>
            <a:pPr>
              <a:lnSpc>
                <a:spcPts val="40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РАЗВИТИЯ И ПОДДЕРЖКИ</a:t>
            </a:r>
          </a:p>
        </p:txBody>
      </p:sp>
      <p:grpSp>
        <p:nvGrpSpPr>
          <p:cNvPr id="3248" name="Группа 3247">
            <a:extLst>
              <a:ext uri="{FF2B5EF4-FFF2-40B4-BE49-F238E27FC236}">
                <a16:creationId xmlns="" xmlns:a16="http://schemas.microsoft.com/office/drawing/2014/main" id="{631930C6-D98D-055C-5AB4-28F2EC8056DA}"/>
              </a:ext>
            </a:extLst>
          </p:cNvPr>
          <p:cNvGrpSpPr/>
          <p:nvPr/>
        </p:nvGrpSpPr>
        <p:grpSpPr>
          <a:xfrm>
            <a:off x="9994890" y="-1"/>
            <a:ext cx="2197109" cy="2247901"/>
            <a:chOff x="9696450" y="-1"/>
            <a:chExt cx="2495550" cy="2553241"/>
          </a:xfrm>
        </p:grpSpPr>
        <p:sp>
          <p:nvSpPr>
            <p:cNvPr id="3246" name="Полилиния: фигура 3245">
              <a:extLst>
                <a:ext uri="{FF2B5EF4-FFF2-40B4-BE49-F238E27FC236}">
                  <a16:creationId xmlns="" xmlns:a16="http://schemas.microsoft.com/office/drawing/2014/main" id="{66E54070-D2E9-3864-EC53-16F89A020259}"/>
                </a:ext>
              </a:extLst>
            </p:cNvPr>
            <p:cNvSpPr/>
            <p:nvPr/>
          </p:nvSpPr>
          <p:spPr>
            <a:xfrm flipH="1">
              <a:off x="9696450" y="-1"/>
              <a:ext cx="2495550" cy="2553241"/>
            </a:xfrm>
            <a:custGeom>
              <a:avLst/>
              <a:gdLst>
                <a:gd name="connsiteX0" fmla="*/ 0 w 4145870"/>
                <a:gd name="connsiteY0" fmla="*/ 0 h 4209758"/>
                <a:gd name="connsiteX1" fmla="*/ 4145870 w 4145870"/>
                <a:gd name="connsiteY1" fmla="*/ 0 h 4209758"/>
                <a:gd name="connsiteX2" fmla="*/ 4145870 w 4145870"/>
                <a:gd name="connsiteY2" fmla="*/ 1685633 h 4209758"/>
                <a:gd name="connsiteX3" fmla="*/ 1621745 w 4145870"/>
                <a:gd name="connsiteY3" fmla="*/ 4209758 h 4209758"/>
                <a:gd name="connsiteX4" fmla="*/ 16167 w 4145870"/>
                <a:gd name="connsiteY4" fmla="*/ 3633371 h 4209758"/>
                <a:gd name="connsiteX5" fmla="*/ 0 w 4145870"/>
                <a:gd name="connsiteY5" fmla="*/ 3618677 h 4209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45870" h="4209758">
                  <a:moveTo>
                    <a:pt x="0" y="0"/>
                  </a:moveTo>
                  <a:lnTo>
                    <a:pt x="4145870" y="0"/>
                  </a:lnTo>
                  <a:lnTo>
                    <a:pt x="4145870" y="1685633"/>
                  </a:lnTo>
                  <a:cubicBezTo>
                    <a:pt x="4145870" y="3079669"/>
                    <a:pt x="3015781" y="4209758"/>
                    <a:pt x="1621745" y="4209758"/>
                  </a:cubicBezTo>
                  <a:cubicBezTo>
                    <a:pt x="1011854" y="4209758"/>
                    <a:pt x="452485" y="3993452"/>
                    <a:pt x="16167" y="3633371"/>
                  </a:cubicBezTo>
                  <a:lnTo>
                    <a:pt x="0" y="3618677"/>
                  </a:lnTo>
                  <a:close/>
                </a:path>
              </a:pathLst>
            </a:custGeom>
            <a:gradFill flip="none" rotWithShape="1">
              <a:gsLst>
                <a:gs pos="13000">
                  <a:srgbClr val="007ABB"/>
                </a:gs>
                <a:gs pos="100000">
                  <a:srgbClr val="64BEE6"/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  <p:pic>
          <p:nvPicPr>
            <p:cNvPr id="3247" name="Рисунок 3246">
              <a:extLst>
                <a:ext uri="{FF2B5EF4-FFF2-40B4-BE49-F238E27FC236}">
                  <a16:creationId xmlns="" xmlns:a16="http://schemas.microsoft.com/office/drawing/2014/main" id="{DE4E0234-ED81-242F-CA2B-E8F8004295F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689522" y="685211"/>
              <a:ext cx="738167" cy="915205"/>
            </a:xfrm>
            <a:prstGeom prst="rect">
              <a:avLst/>
            </a:prstGeom>
          </p:spPr>
        </p:pic>
      </p:grpSp>
      <p:sp>
        <p:nvSpPr>
          <p:cNvPr id="11" name="Скругленный прямоугольник 91">
            <a:extLst>
              <a:ext uri="{FF2B5EF4-FFF2-40B4-BE49-F238E27FC236}">
                <a16:creationId xmlns="" xmlns:a16="http://schemas.microsoft.com/office/drawing/2014/main" id="{AB91DA83-3D08-2E7E-5445-B34001E73976}"/>
              </a:ext>
            </a:extLst>
          </p:cNvPr>
          <p:cNvSpPr/>
          <p:nvPr/>
        </p:nvSpPr>
        <p:spPr>
          <a:xfrm>
            <a:off x="731839" y="1754484"/>
            <a:ext cx="2001836" cy="158946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143" name="Прямоугольник 3142">
            <a:extLst>
              <a:ext uri="{FF2B5EF4-FFF2-40B4-BE49-F238E27FC236}">
                <a16:creationId xmlns="" xmlns:a16="http://schemas.microsoft.com/office/drawing/2014/main" id="{4D85E59E-2C85-DB94-EAB0-143D8F7AADF8}"/>
              </a:ext>
            </a:extLst>
          </p:cNvPr>
          <p:cNvSpPr/>
          <p:nvPr/>
        </p:nvSpPr>
        <p:spPr>
          <a:xfrm>
            <a:off x="846516" y="1905072"/>
            <a:ext cx="1770916" cy="521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53" name="Прямоугольник 3152">
            <a:extLst>
              <a:ext uri="{FF2B5EF4-FFF2-40B4-BE49-F238E27FC236}">
                <a16:creationId xmlns="" xmlns:a16="http://schemas.microsoft.com/office/drawing/2014/main" id="{DD810A87-77CD-C481-C2FC-B989C1EAEE59}"/>
              </a:ext>
            </a:extLst>
          </p:cNvPr>
          <p:cNvSpPr/>
          <p:nvPr/>
        </p:nvSpPr>
        <p:spPr>
          <a:xfrm>
            <a:off x="731838" y="3345417"/>
            <a:ext cx="2001836" cy="347991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11" name="Скругленный прямоугольник 91">
            <a:extLst>
              <a:ext uri="{FF2B5EF4-FFF2-40B4-BE49-F238E27FC236}">
                <a16:creationId xmlns="" xmlns:a16="http://schemas.microsoft.com/office/drawing/2014/main" id="{3270A56C-132F-51B4-AE21-3EDC9495A80C}"/>
              </a:ext>
            </a:extLst>
          </p:cNvPr>
          <p:cNvSpPr/>
          <p:nvPr/>
        </p:nvSpPr>
        <p:spPr>
          <a:xfrm>
            <a:off x="2884791" y="1754484"/>
            <a:ext cx="2001836" cy="158946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212" name="Прямоугольник 3211">
            <a:extLst>
              <a:ext uri="{FF2B5EF4-FFF2-40B4-BE49-F238E27FC236}">
                <a16:creationId xmlns="" xmlns:a16="http://schemas.microsoft.com/office/drawing/2014/main" id="{08A51D7A-C9D8-E3B3-C672-DE3E3B8B38F3}"/>
              </a:ext>
            </a:extLst>
          </p:cNvPr>
          <p:cNvSpPr/>
          <p:nvPr/>
        </p:nvSpPr>
        <p:spPr>
          <a:xfrm>
            <a:off x="2999468" y="1905072"/>
            <a:ext cx="1770916" cy="521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13" name="Прямоугольник 3212">
            <a:extLst>
              <a:ext uri="{FF2B5EF4-FFF2-40B4-BE49-F238E27FC236}">
                <a16:creationId xmlns="" xmlns:a16="http://schemas.microsoft.com/office/drawing/2014/main" id="{2E0E4327-EABD-E825-5D73-EDE9546A2ED1}"/>
              </a:ext>
            </a:extLst>
          </p:cNvPr>
          <p:cNvSpPr/>
          <p:nvPr/>
        </p:nvSpPr>
        <p:spPr>
          <a:xfrm>
            <a:off x="2884790" y="3345417"/>
            <a:ext cx="2001836" cy="347991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15" name="Скругленный прямоугольник 91">
            <a:extLst>
              <a:ext uri="{FF2B5EF4-FFF2-40B4-BE49-F238E27FC236}">
                <a16:creationId xmlns="" xmlns:a16="http://schemas.microsoft.com/office/drawing/2014/main" id="{E658882F-E57D-62D1-C146-F3D6898DD31A}"/>
              </a:ext>
            </a:extLst>
          </p:cNvPr>
          <p:cNvSpPr/>
          <p:nvPr/>
        </p:nvSpPr>
        <p:spPr>
          <a:xfrm>
            <a:off x="5037743" y="1754484"/>
            <a:ext cx="2001836" cy="158946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216" name="Прямоугольник 3215">
            <a:extLst>
              <a:ext uri="{FF2B5EF4-FFF2-40B4-BE49-F238E27FC236}">
                <a16:creationId xmlns="" xmlns:a16="http://schemas.microsoft.com/office/drawing/2014/main" id="{9EA157CD-9592-5D5A-A090-0C9C1C5CFE5C}"/>
              </a:ext>
            </a:extLst>
          </p:cNvPr>
          <p:cNvSpPr/>
          <p:nvPr/>
        </p:nvSpPr>
        <p:spPr>
          <a:xfrm>
            <a:off x="5152420" y="1905072"/>
            <a:ext cx="1770916" cy="521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17" name="Прямоугольник 3216">
            <a:extLst>
              <a:ext uri="{FF2B5EF4-FFF2-40B4-BE49-F238E27FC236}">
                <a16:creationId xmlns="" xmlns:a16="http://schemas.microsoft.com/office/drawing/2014/main" id="{E472537C-5D80-6DAA-FDD6-CCACBFD527B8}"/>
              </a:ext>
            </a:extLst>
          </p:cNvPr>
          <p:cNvSpPr/>
          <p:nvPr/>
        </p:nvSpPr>
        <p:spPr>
          <a:xfrm>
            <a:off x="5037742" y="3345417"/>
            <a:ext cx="2001836" cy="347991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19" name="Скругленный прямоугольник 91">
            <a:extLst>
              <a:ext uri="{FF2B5EF4-FFF2-40B4-BE49-F238E27FC236}">
                <a16:creationId xmlns="" xmlns:a16="http://schemas.microsoft.com/office/drawing/2014/main" id="{392F23A3-9939-6A77-D02E-131F14700397}"/>
              </a:ext>
            </a:extLst>
          </p:cNvPr>
          <p:cNvSpPr/>
          <p:nvPr/>
        </p:nvSpPr>
        <p:spPr>
          <a:xfrm>
            <a:off x="7190695" y="1754484"/>
            <a:ext cx="2001836" cy="158946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220" name="Прямоугольник 3219">
            <a:extLst>
              <a:ext uri="{FF2B5EF4-FFF2-40B4-BE49-F238E27FC236}">
                <a16:creationId xmlns="" xmlns:a16="http://schemas.microsoft.com/office/drawing/2014/main" id="{5D426930-464A-AD2F-F355-2FFA21DE16A8}"/>
              </a:ext>
            </a:extLst>
          </p:cNvPr>
          <p:cNvSpPr/>
          <p:nvPr/>
        </p:nvSpPr>
        <p:spPr>
          <a:xfrm>
            <a:off x="7305372" y="1905072"/>
            <a:ext cx="1770916" cy="521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21" name="Прямоугольник 3220">
            <a:extLst>
              <a:ext uri="{FF2B5EF4-FFF2-40B4-BE49-F238E27FC236}">
                <a16:creationId xmlns="" xmlns:a16="http://schemas.microsoft.com/office/drawing/2014/main" id="{474D4AF9-A97F-AD08-436E-6528B83BCC97}"/>
              </a:ext>
            </a:extLst>
          </p:cNvPr>
          <p:cNvSpPr/>
          <p:nvPr/>
        </p:nvSpPr>
        <p:spPr>
          <a:xfrm>
            <a:off x="7190694" y="3345417"/>
            <a:ext cx="2001836" cy="347991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23" name="Скругленный прямоугольник 91">
            <a:extLst>
              <a:ext uri="{FF2B5EF4-FFF2-40B4-BE49-F238E27FC236}">
                <a16:creationId xmlns="" xmlns:a16="http://schemas.microsoft.com/office/drawing/2014/main" id="{A2882C93-42FD-C989-42FA-381F71556294}"/>
              </a:ext>
            </a:extLst>
          </p:cNvPr>
          <p:cNvSpPr/>
          <p:nvPr/>
        </p:nvSpPr>
        <p:spPr>
          <a:xfrm>
            <a:off x="9343648" y="1754484"/>
            <a:ext cx="2001836" cy="158946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224" name="Прямоугольник 3223">
            <a:extLst>
              <a:ext uri="{FF2B5EF4-FFF2-40B4-BE49-F238E27FC236}">
                <a16:creationId xmlns="" xmlns:a16="http://schemas.microsoft.com/office/drawing/2014/main" id="{D17C6E36-9201-8689-031A-753875213457}"/>
              </a:ext>
            </a:extLst>
          </p:cNvPr>
          <p:cNvSpPr/>
          <p:nvPr/>
        </p:nvSpPr>
        <p:spPr>
          <a:xfrm>
            <a:off x="9458325" y="1905072"/>
            <a:ext cx="1770916" cy="521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25" name="Прямоугольник 3224">
            <a:extLst>
              <a:ext uri="{FF2B5EF4-FFF2-40B4-BE49-F238E27FC236}">
                <a16:creationId xmlns="" xmlns:a16="http://schemas.microsoft.com/office/drawing/2014/main" id="{1DC4FD7A-D0EB-3446-C6E6-FDE054A7F677}"/>
              </a:ext>
            </a:extLst>
          </p:cNvPr>
          <p:cNvSpPr/>
          <p:nvPr/>
        </p:nvSpPr>
        <p:spPr>
          <a:xfrm>
            <a:off x="9343647" y="3345417"/>
            <a:ext cx="2001836" cy="347991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27" name="Скругленный прямоугольник 91">
            <a:extLst>
              <a:ext uri="{FF2B5EF4-FFF2-40B4-BE49-F238E27FC236}">
                <a16:creationId xmlns="" xmlns:a16="http://schemas.microsoft.com/office/drawing/2014/main" id="{BA12FA3A-5A48-623F-693B-A153F55CF549}"/>
              </a:ext>
            </a:extLst>
          </p:cNvPr>
          <p:cNvSpPr/>
          <p:nvPr/>
        </p:nvSpPr>
        <p:spPr>
          <a:xfrm>
            <a:off x="731839" y="3859509"/>
            <a:ext cx="2001836" cy="158946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228" name="Прямоугольник 3227">
            <a:extLst>
              <a:ext uri="{FF2B5EF4-FFF2-40B4-BE49-F238E27FC236}">
                <a16:creationId xmlns="" xmlns:a16="http://schemas.microsoft.com/office/drawing/2014/main" id="{AE41C856-A636-8FD2-AEBD-19C1A32C52BB}"/>
              </a:ext>
            </a:extLst>
          </p:cNvPr>
          <p:cNvSpPr/>
          <p:nvPr/>
        </p:nvSpPr>
        <p:spPr>
          <a:xfrm>
            <a:off x="846516" y="4010097"/>
            <a:ext cx="1770916" cy="521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29" name="Прямоугольник 3228">
            <a:extLst>
              <a:ext uri="{FF2B5EF4-FFF2-40B4-BE49-F238E27FC236}">
                <a16:creationId xmlns="" xmlns:a16="http://schemas.microsoft.com/office/drawing/2014/main" id="{60CA00CF-BD70-E4C8-14E6-03EB7F760E88}"/>
              </a:ext>
            </a:extLst>
          </p:cNvPr>
          <p:cNvSpPr/>
          <p:nvPr/>
        </p:nvSpPr>
        <p:spPr>
          <a:xfrm>
            <a:off x="731838" y="5450442"/>
            <a:ext cx="2001836" cy="347991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31" name="Скругленный прямоугольник 91">
            <a:extLst>
              <a:ext uri="{FF2B5EF4-FFF2-40B4-BE49-F238E27FC236}">
                <a16:creationId xmlns="" xmlns:a16="http://schemas.microsoft.com/office/drawing/2014/main" id="{CB42C02C-9642-CB50-5CBA-BB87AE2242A1}"/>
              </a:ext>
            </a:extLst>
          </p:cNvPr>
          <p:cNvSpPr/>
          <p:nvPr/>
        </p:nvSpPr>
        <p:spPr>
          <a:xfrm>
            <a:off x="2884791" y="3859509"/>
            <a:ext cx="2001836" cy="158946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232" name="Прямоугольник 3231">
            <a:extLst>
              <a:ext uri="{FF2B5EF4-FFF2-40B4-BE49-F238E27FC236}">
                <a16:creationId xmlns="" xmlns:a16="http://schemas.microsoft.com/office/drawing/2014/main" id="{58AD3C38-534B-D496-EAE0-7C6D1F7D8BB0}"/>
              </a:ext>
            </a:extLst>
          </p:cNvPr>
          <p:cNvSpPr/>
          <p:nvPr/>
        </p:nvSpPr>
        <p:spPr>
          <a:xfrm>
            <a:off x="2999468" y="4010097"/>
            <a:ext cx="1770916" cy="521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33" name="Прямоугольник 3232">
            <a:extLst>
              <a:ext uri="{FF2B5EF4-FFF2-40B4-BE49-F238E27FC236}">
                <a16:creationId xmlns="" xmlns:a16="http://schemas.microsoft.com/office/drawing/2014/main" id="{2032F40C-BE2E-3DFE-043F-BABEECB402F4}"/>
              </a:ext>
            </a:extLst>
          </p:cNvPr>
          <p:cNvSpPr/>
          <p:nvPr/>
        </p:nvSpPr>
        <p:spPr>
          <a:xfrm>
            <a:off x="2884790" y="5450442"/>
            <a:ext cx="2001836" cy="347991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35" name="Скругленный прямоугольник 91">
            <a:extLst>
              <a:ext uri="{FF2B5EF4-FFF2-40B4-BE49-F238E27FC236}">
                <a16:creationId xmlns="" xmlns:a16="http://schemas.microsoft.com/office/drawing/2014/main" id="{296409A9-4D48-839B-665D-57A787C2D655}"/>
              </a:ext>
            </a:extLst>
          </p:cNvPr>
          <p:cNvSpPr/>
          <p:nvPr/>
        </p:nvSpPr>
        <p:spPr>
          <a:xfrm>
            <a:off x="5037743" y="3859509"/>
            <a:ext cx="2001836" cy="158946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236" name="Прямоугольник 3235">
            <a:extLst>
              <a:ext uri="{FF2B5EF4-FFF2-40B4-BE49-F238E27FC236}">
                <a16:creationId xmlns="" xmlns:a16="http://schemas.microsoft.com/office/drawing/2014/main" id="{3C36436B-2EE7-BDCD-AA36-9008492DCF14}"/>
              </a:ext>
            </a:extLst>
          </p:cNvPr>
          <p:cNvSpPr/>
          <p:nvPr/>
        </p:nvSpPr>
        <p:spPr>
          <a:xfrm>
            <a:off x="5152420" y="4010097"/>
            <a:ext cx="1770916" cy="521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37" name="Прямоугольник 3236">
            <a:extLst>
              <a:ext uri="{FF2B5EF4-FFF2-40B4-BE49-F238E27FC236}">
                <a16:creationId xmlns="" xmlns:a16="http://schemas.microsoft.com/office/drawing/2014/main" id="{3EA6E4BE-FA70-039F-BBCC-AF4F10C3F71B}"/>
              </a:ext>
            </a:extLst>
          </p:cNvPr>
          <p:cNvSpPr/>
          <p:nvPr/>
        </p:nvSpPr>
        <p:spPr>
          <a:xfrm>
            <a:off x="5037742" y="5450442"/>
            <a:ext cx="2001836" cy="347991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39" name="Скругленный прямоугольник 91">
            <a:extLst>
              <a:ext uri="{FF2B5EF4-FFF2-40B4-BE49-F238E27FC236}">
                <a16:creationId xmlns="" xmlns:a16="http://schemas.microsoft.com/office/drawing/2014/main" id="{4789298A-C8CA-377A-3540-630F72AB838A}"/>
              </a:ext>
            </a:extLst>
          </p:cNvPr>
          <p:cNvSpPr/>
          <p:nvPr/>
        </p:nvSpPr>
        <p:spPr>
          <a:xfrm>
            <a:off x="7190695" y="3859509"/>
            <a:ext cx="2001836" cy="158946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240" name="Прямоугольник 3239">
            <a:extLst>
              <a:ext uri="{FF2B5EF4-FFF2-40B4-BE49-F238E27FC236}">
                <a16:creationId xmlns="" xmlns:a16="http://schemas.microsoft.com/office/drawing/2014/main" id="{5BDFD28F-4FF5-554F-D014-29C28135806E}"/>
              </a:ext>
            </a:extLst>
          </p:cNvPr>
          <p:cNvSpPr/>
          <p:nvPr/>
        </p:nvSpPr>
        <p:spPr>
          <a:xfrm>
            <a:off x="7305372" y="4010097"/>
            <a:ext cx="1770916" cy="521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41" name="Прямоугольник 3240">
            <a:extLst>
              <a:ext uri="{FF2B5EF4-FFF2-40B4-BE49-F238E27FC236}">
                <a16:creationId xmlns="" xmlns:a16="http://schemas.microsoft.com/office/drawing/2014/main" id="{AFD208AC-DEE4-4A0F-C20F-15FBE1FC27CA}"/>
              </a:ext>
            </a:extLst>
          </p:cNvPr>
          <p:cNvSpPr/>
          <p:nvPr/>
        </p:nvSpPr>
        <p:spPr>
          <a:xfrm>
            <a:off x="7190694" y="5450442"/>
            <a:ext cx="2001836" cy="347991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43" name="Скругленный прямоугольник 91">
            <a:extLst>
              <a:ext uri="{FF2B5EF4-FFF2-40B4-BE49-F238E27FC236}">
                <a16:creationId xmlns="" xmlns:a16="http://schemas.microsoft.com/office/drawing/2014/main" id="{99C88AC5-1FD1-F0D9-4959-F8B25FCCB571}"/>
              </a:ext>
            </a:extLst>
          </p:cNvPr>
          <p:cNvSpPr/>
          <p:nvPr/>
        </p:nvSpPr>
        <p:spPr>
          <a:xfrm>
            <a:off x="9343648" y="3859509"/>
            <a:ext cx="2001836" cy="158946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244" name="Прямоугольник 3243">
            <a:extLst>
              <a:ext uri="{FF2B5EF4-FFF2-40B4-BE49-F238E27FC236}">
                <a16:creationId xmlns="" xmlns:a16="http://schemas.microsoft.com/office/drawing/2014/main" id="{8EB3A463-08F8-3AFE-FB93-F26CD2CF845F}"/>
              </a:ext>
            </a:extLst>
          </p:cNvPr>
          <p:cNvSpPr/>
          <p:nvPr/>
        </p:nvSpPr>
        <p:spPr>
          <a:xfrm>
            <a:off x="9458325" y="4010097"/>
            <a:ext cx="1770916" cy="521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45" name="Прямоугольник 3244">
            <a:extLst>
              <a:ext uri="{FF2B5EF4-FFF2-40B4-BE49-F238E27FC236}">
                <a16:creationId xmlns="" xmlns:a16="http://schemas.microsoft.com/office/drawing/2014/main" id="{FB2EB17F-C989-119C-95E8-FD0C6F47F981}"/>
              </a:ext>
            </a:extLst>
          </p:cNvPr>
          <p:cNvSpPr/>
          <p:nvPr/>
        </p:nvSpPr>
        <p:spPr>
          <a:xfrm>
            <a:off x="9343647" y="5450442"/>
            <a:ext cx="2001836" cy="347991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250" name="Группа 3249">
            <a:extLst>
              <a:ext uri="{FF2B5EF4-FFF2-40B4-BE49-F238E27FC236}">
                <a16:creationId xmlns="" xmlns:a16="http://schemas.microsoft.com/office/drawing/2014/main" id="{B839B296-6D8D-5BBF-E0B6-8E622E58F35D}"/>
              </a:ext>
            </a:extLst>
          </p:cNvPr>
          <p:cNvGrpSpPr/>
          <p:nvPr/>
        </p:nvGrpSpPr>
        <p:grpSpPr>
          <a:xfrm>
            <a:off x="1063852" y="3358230"/>
            <a:ext cx="1337808" cy="272619"/>
            <a:chOff x="957929" y="3403540"/>
            <a:chExt cx="1337808" cy="272619"/>
          </a:xfrm>
        </p:grpSpPr>
        <p:pic>
          <p:nvPicPr>
            <p:cNvPr id="3251" name="Рисунок 3250">
              <a:extLst>
                <a:ext uri="{FF2B5EF4-FFF2-40B4-BE49-F238E27FC236}">
                  <a16:creationId xmlns="" xmlns:a16="http://schemas.microsoft.com/office/drawing/2014/main" id="{C3E1D0A9-6143-CF57-903C-E42FD4C6A2A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57929" y="3497604"/>
              <a:ext cx="128237" cy="128237"/>
            </a:xfrm>
            <a:prstGeom prst="rect">
              <a:avLst/>
            </a:prstGeom>
          </p:spPr>
        </p:pic>
        <p:sp>
          <p:nvSpPr>
            <p:cNvPr id="3252" name="Прямоугольник 56">
              <a:extLst>
                <a:ext uri="{FF2B5EF4-FFF2-40B4-BE49-F238E27FC236}">
                  <a16:creationId xmlns="" xmlns:a16="http://schemas.microsoft.com/office/drawing/2014/main" id="{47D7234F-426E-DC62-9CA5-E3522E5661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166" y="3403540"/>
              <a:ext cx="1209571" cy="2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200" dirty="0">
                  <a:solidFill>
                    <a:schemeClr val="bg1"/>
                  </a:solidFill>
                  <a:latin typeface="Corki" panose="00000500000000000000" pitchFamily="2" charset="-52"/>
                  <a:hlinkClick r:id="rId6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invest.nashsever51.ru</a:t>
              </a:r>
              <a:endParaRPr lang="ru-RU" altLang="ru-RU" sz="12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253" name="Группа 3252">
            <a:extLst>
              <a:ext uri="{FF2B5EF4-FFF2-40B4-BE49-F238E27FC236}">
                <a16:creationId xmlns="" xmlns:a16="http://schemas.microsoft.com/office/drawing/2014/main" id="{6150B26C-50A9-3079-E327-C2E7C1D98A2F}"/>
              </a:ext>
            </a:extLst>
          </p:cNvPr>
          <p:cNvGrpSpPr/>
          <p:nvPr/>
        </p:nvGrpSpPr>
        <p:grpSpPr>
          <a:xfrm>
            <a:off x="3582915" y="3358230"/>
            <a:ext cx="633866" cy="272619"/>
            <a:chOff x="3582915" y="3403540"/>
            <a:chExt cx="633866" cy="272619"/>
          </a:xfrm>
        </p:grpSpPr>
        <p:pic>
          <p:nvPicPr>
            <p:cNvPr id="3254" name="Рисунок 3253">
              <a:extLst>
                <a:ext uri="{FF2B5EF4-FFF2-40B4-BE49-F238E27FC236}">
                  <a16:creationId xmlns="" xmlns:a16="http://schemas.microsoft.com/office/drawing/2014/main" id="{B88323E6-4C86-3291-BF97-B1C53694A7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3582915" y="3497604"/>
              <a:ext cx="128237" cy="128237"/>
            </a:xfrm>
            <a:prstGeom prst="rect">
              <a:avLst/>
            </a:prstGeom>
          </p:spPr>
        </p:pic>
        <p:sp>
          <p:nvSpPr>
            <p:cNvPr id="3255" name="Прямоугольник 56">
              <a:extLst>
                <a:ext uri="{FF2B5EF4-FFF2-40B4-BE49-F238E27FC236}">
                  <a16:creationId xmlns="" xmlns:a16="http://schemas.microsoft.com/office/drawing/2014/main" id="{EE2125B4-1FC2-A143-683C-0824B77748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1152" y="3403540"/>
              <a:ext cx="505629" cy="2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200" dirty="0">
                  <a:solidFill>
                    <a:schemeClr val="bg1"/>
                  </a:solidFill>
                  <a:latin typeface="Corki" panose="00000500000000000000" pitchFamily="2" charset="-52"/>
                  <a:hlinkClick r:id="rId7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erdc.ru</a:t>
              </a:r>
              <a:endParaRPr lang="ru-RU" altLang="ru-RU" sz="12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256" name="Группа 3255">
            <a:extLst>
              <a:ext uri="{FF2B5EF4-FFF2-40B4-BE49-F238E27FC236}">
                <a16:creationId xmlns="" xmlns:a16="http://schemas.microsoft.com/office/drawing/2014/main" id="{B854CB80-5856-F40F-1322-E94FF4A5A314}"/>
              </a:ext>
            </a:extLst>
          </p:cNvPr>
          <p:cNvGrpSpPr/>
          <p:nvPr/>
        </p:nvGrpSpPr>
        <p:grpSpPr>
          <a:xfrm>
            <a:off x="5655399" y="3356389"/>
            <a:ext cx="826966" cy="272619"/>
            <a:chOff x="5700664" y="3400073"/>
            <a:chExt cx="826966" cy="272619"/>
          </a:xfrm>
        </p:grpSpPr>
        <p:pic>
          <p:nvPicPr>
            <p:cNvPr id="3257" name="Рисунок 3256">
              <a:extLst>
                <a:ext uri="{FF2B5EF4-FFF2-40B4-BE49-F238E27FC236}">
                  <a16:creationId xmlns="" xmlns:a16="http://schemas.microsoft.com/office/drawing/2014/main" id="{6EE8FAF2-F739-8638-3FED-8A7FE2934A8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700664" y="3494137"/>
              <a:ext cx="128237" cy="128237"/>
            </a:xfrm>
            <a:prstGeom prst="rect">
              <a:avLst/>
            </a:prstGeom>
          </p:spPr>
        </p:pic>
        <p:sp>
          <p:nvSpPr>
            <p:cNvPr id="3258" name="Прямоугольник 56">
              <a:extLst>
                <a:ext uri="{FF2B5EF4-FFF2-40B4-BE49-F238E27FC236}">
                  <a16:creationId xmlns="" xmlns:a16="http://schemas.microsoft.com/office/drawing/2014/main" id="{5E06050E-E09A-F57D-6B2E-A8ED4A2E84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28901" y="3400073"/>
              <a:ext cx="698729" cy="2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ru-RU" altLang="ru-RU" sz="1200" dirty="0">
                  <a:solidFill>
                    <a:schemeClr val="bg1"/>
                  </a:solidFill>
                  <a:latin typeface="Corki" panose="00000500000000000000" pitchFamily="2" charset="-52"/>
                  <a:hlinkClick r:id="rId8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мойбиз.рф</a:t>
              </a:r>
              <a:endParaRPr lang="ru-RU" altLang="ru-RU" sz="12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259" name="Группа 3258">
            <a:extLst>
              <a:ext uri="{FF2B5EF4-FFF2-40B4-BE49-F238E27FC236}">
                <a16:creationId xmlns="" xmlns:a16="http://schemas.microsoft.com/office/drawing/2014/main" id="{6725582D-7905-B21F-AEE9-FE1B45D8612F}"/>
              </a:ext>
            </a:extLst>
          </p:cNvPr>
          <p:cNvGrpSpPr/>
          <p:nvPr/>
        </p:nvGrpSpPr>
        <p:grpSpPr>
          <a:xfrm>
            <a:off x="7785472" y="3365282"/>
            <a:ext cx="961875" cy="272619"/>
            <a:chOff x="7846784" y="3400073"/>
            <a:chExt cx="961875" cy="272619"/>
          </a:xfrm>
        </p:grpSpPr>
        <p:pic>
          <p:nvPicPr>
            <p:cNvPr id="3260" name="Рисунок 3259">
              <a:extLst>
                <a:ext uri="{FF2B5EF4-FFF2-40B4-BE49-F238E27FC236}">
                  <a16:creationId xmlns="" xmlns:a16="http://schemas.microsoft.com/office/drawing/2014/main" id="{DD840677-08DB-F17C-94FA-8183B91252C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846784" y="3494137"/>
              <a:ext cx="128237" cy="128237"/>
            </a:xfrm>
            <a:prstGeom prst="rect">
              <a:avLst/>
            </a:prstGeom>
          </p:spPr>
        </p:pic>
        <p:sp>
          <p:nvSpPr>
            <p:cNvPr id="3261" name="Прямоугольник 56">
              <a:extLst>
                <a:ext uri="{FF2B5EF4-FFF2-40B4-BE49-F238E27FC236}">
                  <a16:creationId xmlns="" xmlns:a16="http://schemas.microsoft.com/office/drawing/2014/main" id="{36392DDD-0B98-809D-19B6-A27C4A9B0E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75021" y="3400073"/>
              <a:ext cx="833638" cy="2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ru-RU" altLang="ru-RU" sz="1200" dirty="0">
                  <a:solidFill>
                    <a:schemeClr val="bg1"/>
                  </a:solidFill>
                  <a:latin typeface="Corki" panose="00000500000000000000" pitchFamily="2" charset="-52"/>
                  <a:hlinkClick r:id="rId9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бизнес51.рф</a:t>
              </a:r>
              <a:endParaRPr lang="ru-RU" altLang="ru-RU" sz="12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262" name="Группа 3261">
            <a:extLst>
              <a:ext uri="{FF2B5EF4-FFF2-40B4-BE49-F238E27FC236}">
                <a16:creationId xmlns="" xmlns:a16="http://schemas.microsoft.com/office/drawing/2014/main" id="{759A0E4A-B27F-72E7-E35A-58D0B32CA90D}"/>
              </a:ext>
            </a:extLst>
          </p:cNvPr>
          <p:cNvGrpSpPr/>
          <p:nvPr/>
        </p:nvGrpSpPr>
        <p:grpSpPr>
          <a:xfrm>
            <a:off x="9960841" y="3365281"/>
            <a:ext cx="961875" cy="272619"/>
            <a:chOff x="10253312" y="3400073"/>
            <a:chExt cx="961875" cy="272619"/>
          </a:xfrm>
        </p:grpSpPr>
        <p:pic>
          <p:nvPicPr>
            <p:cNvPr id="3263" name="Рисунок 3262">
              <a:extLst>
                <a:ext uri="{FF2B5EF4-FFF2-40B4-BE49-F238E27FC236}">
                  <a16:creationId xmlns="" xmlns:a16="http://schemas.microsoft.com/office/drawing/2014/main" id="{EA704BED-3582-997C-B7EE-BF12067B1E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253312" y="3494137"/>
              <a:ext cx="128237" cy="128237"/>
            </a:xfrm>
            <a:prstGeom prst="rect">
              <a:avLst/>
            </a:prstGeom>
          </p:spPr>
        </p:pic>
        <p:sp>
          <p:nvSpPr>
            <p:cNvPr id="3264" name="Прямоугольник 56">
              <a:extLst>
                <a:ext uri="{FF2B5EF4-FFF2-40B4-BE49-F238E27FC236}">
                  <a16:creationId xmlns="" xmlns:a16="http://schemas.microsoft.com/office/drawing/2014/main" id="{0B3CE667-82A0-B539-E9BF-CACA325656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81549" y="3400073"/>
              <a:ext cx="833638" cy="2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200" dirty="0">
                  <a:solidFill>
                    <a:schemeClr val="bg1"/>
                  </a:solidFill>
                  <a:latin typeface="Corki" panose="00000500000000000000" pitchFamily="2" charset="-52"/>
                  <a:hlinkClick r:id="rId10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formap.ru</a:t>
              </a:r>
              <a:endParaRPr lang="ru-RU" altLang="ru-RU" sz="12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265" name="Группа 3264">
            <a:extLst>
              <a:ext uri="{FF2B5EF4-FFF2-40B4-BE49-F238E27FC236}">
                <a16:creationId xmlns="" xmlns:a16="http://schemas.microsoft.com/office/drawing/2014/main" id="{555544FB-2422-9182-5971-578D1B4C3A42}"/>
              </a:ext>
            </a:extLst>
          </p:cNvPr>
          <p:cNvGrpSpPr/>
          <p:nvPr/>
        </p:nvGrpSpPr>
        <p:grpSpPr>
          <a:xfrm>
            <a:off x="7785472" y="5463256"/>
            <a:ext cx="826966" cy="272619"/>
            <a:chOff x="7882694" y="5577854"/>
            <a:chExt cx="826966" cy="272619"/>
          </a:xfrm>
        </p:grpSpPr>
        <p:pic>
          <p:nvPicPr>
            <p:cNvPr id="3266" name="Рисунок 3265">
              <a:extLst>
                <a:ext uri="{FF2B5EF4-FFF2-40B4-BE49-F238E27FC236}">
                  <a16:creationId xmlns="" xmlns:a16="http://schemas.microsoft.com/office/drawing/2014/main" id="{4AEE3C3B-D2F7-70CD-4D81-EC8082D4C3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882694" y="5671918"/>
              <a:ext cx="128237" cy="128237"/>
            </a:xfrm>
            <a:prstGeom prst="rect">
              <a:avLst/>
            </a:prstGeom>
          </p:spPr>
        </p:pic>
        <p:sp>
          <p:nvSpPr>
            <p:cNvPr id="3267" name="Прямоугольник 56">
              <a:extLst>
                <a:ext uri="{FF2B5EF4-FFF2-40B4-BE49-F238E27FC236}">
                  <a16:creationId xmlns="" xmlns:a16="http://schemas.microsoft.com/office/drawing/2014/main" id="{ACE05600-97B6-9AF7-4CEA-18010F84EF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10931" y="5577854"/>
              <a:ext cx="698729" cy="2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200" dirty="0">
                  <a:solidFill>
                    <a:schemeClr val="bg1"/>
                  </a:solidFill>
                  <a:latin typeface="Corki" panose="00000500000000000000" pitchFamily="2" charset="-52"/>
                  <a:hlinkClick r:id="rId11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export51.ru</a:t>
              </a:r>
              <a:endParaRPr lang="ru-RU" altLang="ru-RU" sz="12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268" name="Группа 3267">
            <a:extLst>
              <a:ext uri="{FF2B5EF4-FFF2-40B4-BE49-F238E27FC236}">
                <a16:creationId xmlns="" xmlns:a16="http://schemas.microsoft.com/office/drawing/2014/main" id="{858ADF5B-9832-C7F5-EAB6-B0AD4CB5A270}"/>
              </a:ext>
            </a:extLst>
          </p:cNvPr>
          <p:cNvGrpSpPr/>
          <p:nvPr/>
        </p:nvGrpSpPr>
        <p:grpSpPr>
          <a:xfrm>
            <a:off x="10006594" y="5463256"/>
            <a:ext cx="826966" cy="272619"/>
            <a:chOff x="10326167" y="5577854"/>
            <a:chExt cx="826966" cy="272619"/>
          </a:xfrm>
        </p:grpSpPr>
        <p:pic>
          <p:nvPicPr>
            <p:cNvPr id="3269" name="Рисунок 3268">
              <a:extLst>
                <a:ext uri="{FF2B5EF4-FFF2-40B4-BE49-F238E27FC236}">
                  <a16:creationId xmlns="" xmlns:a16="http://schemas.microsoft.com/office/drawing/2014/main" id="{05884C9D-E91C-B39D-FBC6-88A5101EF1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326167" y="5671918"/>
              <a:ext cx="128237" cy="128237"/>
            </a:xfrm>
            <a:prstGeom prst="rect">
              <a:avLst/>
            </a:prstGeom>
          </p:spPr>
        </p:pic>
        <p:sp>
          <p:nvSpPr>
            <p:cNvPr id="3270" name="Прямоугольник 56">
              <a:extLst>
                <a:ext uri="{FF2B5EF4-FFF2-40B4-BE49-F238E27FC236}">
                  <a16:creationId xmlns="" xmlns:a16="http://schemas.microsoft.com/office/drawing/2014/main" id="{900B7DDD-D57A-5E6E-8383-0CBE0D7BF7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54404" y="5577854"/>
              <a:ext cx="698729" cy="2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200" dirty="0">
                  <a:solidFill>
                    <a:schemeClr val="bg1"/>
                  </a:solidFill>
                  <a:latin typeface="Corki" panose="00000500000000000000" pitchFamily="2" charset="-52"/>
                  <a:hlinkClick r:id="rId1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rck51.ru</a:t>
              </a:r>
              <a:endParaRPr lang="ru-RU" altLang="ru-RU" sz="12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271" name="Группа 3270">
            <a:extLst>
              <a:ext uri="{FF2B5EF4-FFF2-40B4-BE49-F238E27FC236}">
                <a16:creationId xmlns="" xmlns:a16="http://schemas.microsoft.com/office/drawing/2014/main" id="{152E681A-6A4F-EB18-F21E-E234EE675136}"/>
              </a:ext>
            </a:extLst>
          </p:cNvPr>
          <p:cNvGrpSpPr/>
          <p:nvPr/>
        </p:nvGrpSpPr>
        <p:grpSpPr>
          <a:xfrm>
            <a:off x="1358440" y="5463255"/>
            <a:ext cx="686112" cy="272619"/>
            <a:chOff x="1189389" y="5606368"/>
            <a:chExt cx="686112" cy="272619"/>
          </a:xfrm>
        </p:grpSpPr>
        <p:pic>
          <p:nvPicPr>
            <p:cNvPr id="3272" name="Рисунок 3271">
              <a:extLst>
                <a:ext uri="{FF2B5EF4-FFF2-40B4-BE49-F238E27FC236}">
                  <a16:creationId xmlns="" xmlns:a16="http://schemas.microsoft.com/office/drawing/2014/main" id="{5020EEF0-117B-CD40-3EB2-B865C63E9D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189389" y="5700432"/>
              <a:ext cx="128237" cy="128237"/>
            </a:xfrm>
            <a:prstGeom prst="rect">
              <a:avLst/>
            </a:prstGeom>
          </p:spPr>
        </p:pic>
        <p:sp>
          <p:nvSpPr>
            <p:cNvPr id="3273" name="Прямоугольник 56">
              <a:extLst>
                <a:ext uri="{FF2B5EF4-FFF2-40B4-BE49-F238E27FC236}">
                  <a16:creationId xmlns="" xmlns:a16="http://schemas.microsoft.com/office/drawing/2014/main" id="{AB543715-2B9D-A1C2-19E4-B8E22426E4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7626" y="5606368"/>
              <a:ext cx="557875" cy="2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200" dirty="0">
                  <a:solidFill>
                    <a:schemeClr val="bg1"/>
                  </a:solidFill>
                  <a:latin typeface="Corki" panose="00000500000000000000" pitchFamily="2" charset="-52"/>
                  <a:hlinkClick r:id="rId13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mribi.ru</a:t>
              </a:r>
              <a:endParaRPr lang="ru-RU" altLang="ru-RU" sz="12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274" name="Группа 3273">
            <a:extLst>
              <a:ext uri="{FF2B5EF4-FFF2-40B4-BE49-F238E27FC236}">
                <a16:creationId xmlns="" xmlns:a16="http://schemas.microsoft.com/office/drawing/2014/main" id="{12F80757-0B5D-441F-5B2A-1F0BD5CA9CF6}"/>
              </a:ext>
            </a:extLst>
          </p:cNvPr>
          <p:cNvGrpSpPr/>
          <p:nvPr/>
        </p:nvGrpSpPr>
        <p:grpSpPr>
          <a:xfrm>
            <a:off x="3353794" y="5463254"/>
            <a:ext cx="1235529" cy="272619"/>
            <a:chOff x="3389254" y="5586176"/>
            <a:chExt cx="1235529" cy="272619"/>
          </a:xfrm>
        </p:grpSpPr>
        <p:pic>
          <p:nvPicPr>
            <p:cNvPr id="3275" name="Рисунок 3274">
              <a:extLst>
                <a:ext uri="{FF2B5EF4-FFF2-40B4-BE49-F238E27FC236}">
                  <a16:creationId xmlns="" xmlns:a16="http://schemas.microsoft.com/office/drawing/2014/main" id="{50E0C771-8E51-653F-EFD3-507F6AFF4E4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3389254" y="5680240"/>
              <a:ext cx="128237" cy="128237"/>
            </a:xfrm>
            <a:prstGeom prst="rect">
              <a:avLst/>
            </a:prstGeom>
          </p:spPr>
        </p:pic>
        <p:sp>
          <p:nvSpPr>
            <p:cNvPr id="3276" name="Прямоугольник 56">
              <a:extLst>
                <a:ext uri="{FF2B5EF4-FFF2-40B4-BE49-F238E27FC236}">
                  <a16:creationId xmlns="" xmlns:a16="http://schemas.microsoft.com/office/drawing/2014/main" id="{8F096D56-12A8-AD02-81EB-7A203A9092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17491" y="5586176"/>
              <a:ext cx="1107292" cy="2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200" dirty="0">
                  <a:solidFill>
                    <a:schemeClr val="bg1"/>
                  </a:solidFill>
                  <a:latin typeface="Corki" panose="00000500000000000000" pitchFamily="2" charset="-52"/>
                  <a:hlinkClick r:id="rId14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murmancluster.ru</a:t>
              </a:r>
              <a:endParaRPr lang="ru-RU" altLang="ru-RU" sz="12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277" name="Группа 3276">
            <a:extLst>
              <a:ext uri="{FF2B5EF4-FFF2-40B4-BE49-F238E27FC236}">
                <a16:creationId xmlns="" xmlns:a16="http://schemas.microsoft.com/office/drawing/2014/main" id="{18B80454-843A-E662-25A9-2663A0286C05}"/>
              </a:ext>
            </a:extLst>
          </p:cNvPr>
          <p:cNvGrpSpPr/>
          <p:nvPr/>
        </p:nvGrpSpPr>
        <p:grpSpPr>
          <a:xfrm>
            <a:off x="5632790" y="5463255"/>
            <a:ext cx="937859" cy="272619"/>
            <a:chOff x="5666283" y="5577853"/>
            <a:chExt cx="937859" cy="272619"/>
          </a:xfrm>
        </p:grpSpPr>
        <p:pic>
          <p:nvPicPr>
            <p:cNvPr id="3278" name="Рисунок 3277">
              <a:extLst>
                <a:ext uri="{FF2B5EF4-FFF2-40B4-BE49-F238E27FC236}">
                  <a16:creationId xmlns="" xmlns:a16="http://schemas.microsoft.com/office/drawing/2014/main" id="{26433E30-C37F-FBE9-325B-4C3D31C6AD9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666283" y="5680240"/>
              <a:ext cx="128237" cy="128237"/>
            </a:xfrm>
            <a:prstGeom prst="rect">
              <a:avLst/>
            </a:prstGeom>
          </p:spPr>
        </p:pic>
        <p:sp>
          <p:nvSpPr>
            <p:cNvPr id="3279" name="Прямоугольник 56">
              <a:extLst>
                <a:ext uri="{FF2B5EF4-FFF2-40B4-BE49-F238E27FC236}">
                  <a16:creationId xmlns="" xmlns:a16="http://schemas.microsoft.com/office/drawing/2014/main" id="{853F62E9-8AB4-B539-53B9-E58CE037AD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70504" y="5577853"/>
              <a:ext cx="833638" cy="27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ru-RU" altLang="ru-RU" sz="1200" dirty="0">
                  <a:solidFill>
                    <a:schemeClr val="bg1"/>
                  </a:solidFill>
                  <a:latin typeface="Corki" panose="00000500000000000000" pitchFamily="2" charset="-52"/>
                  <a:hlinkClick r:id="rId15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бизнес51.рф</a:t>
              </a:r>
              <a:endParaRPr lang="ru-RU" altLang="ru-RU" sz="12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pic>
        <p:nvPicPr>
          <p:cNvPr id="3280" name="Рисунок 3279">
            <a:extLst>
              <a:ext uri="{FF2B5EF4-FFF2-40B4-BE49-F238E27FC236}">
                <a16:creationId xmlns="" xmlns:a16="http://schemas.microsoft.com/office/drawing/2014/main" id="{4E76A103-DE7D-9D6D-6B4C-BB5BC5CC9F7C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96DAC541-7B7A-43D3-8B79-37D633B846F1}">
                <asvg:svgBlip xmlns=""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421602" y="2016108"/>
            <a:ext cx="870030" cy="261009"/>
          </a:xfrm>
          <a:prstGeom prst="rect">
            <a:avLst/>
          </a:prstGeom>
        </p:spPr>
      </p:pic>
      <p:pic>
        <p:nvPicPr>
          <p:cNvPr id="3281" name="Рисунок 3280">
            <a:extLst>
              <a:ext uri="{FF2B5EF4-FFF2-40B4-BE49-F238E27FC236}">
                <a16:creationId xmlns="" xmlns:a16="http://schemas.microsoft.com/office/drawing/2014/main" id="{84177283-A342-CDE6-B61C-821E6079982B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96DAC541-7B7A-43D3-8B79-37D633B846F1}">
                <asvg:svgBlip xmlns=""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5677256" y="2021497"/>
            <a:ext cx="785655" cy="284173"/>
          </a:xfrm>
          <a:prstGeom prst="rect">
            <a:avLst/>
          </a:prstGeom>
        </p:spPr>
      </p:pic>
      <p:pic>
        <p:nvPicPr>
          <p:cNvPr id="3282" name="Рисунок 3281">
            <a:extLst>
              <a:ext uri="{FF2B5EF4-FFF2-40B4-BE49-F238E27FC236}">
                <a16:creationId xmlns="" xmlns:a16="http://schemas.microsoft.com/office/drawing/2014/main" id="{93B0D799-68B1-6B32-B6B6-86D525B15952}"/>
              </a:ext>
            </a:extLst>
          </p:cNvPr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7638599" y="1995481"/>
            <a:ext cx="1086327" cy="318217"/>
          </a:xfrm>
          <a:prstGeom prst="rect">
            <a:avLst/>
          </a:prstGeom>
        </p:spPr>
      </p:pic>
      <p:pic>
        <p:nvPicPr>
          <p:cNvPr id="3283" name="Рисунок 3282">
            <a:extLst>
              <a:ext uri="{FF2B5EF4-FFF2-40B4-BE49-F238E27FC236}">
                <a16:creationId xmlns="" xmlns:a16="http://schemas.microsoft.com/office/drawing/2014/main" id="{2137B1D4-19B8-A173-7AF0-635A524A6488}"/>
              </a:ext>
            </a:extLst>
          </p:cNvPr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10089078" y="2003956"/>
            <a:ext cx="560094" cy="319254"/>
          </a:xfrm>
          <a:prstGeom prst="rect">
            <a:avLst/>
          </a:prstGeom>
        </p:spPr>
      </p:pic>
      <p:pic>
        <p:nvPicPr>
          <p:cNvPr id="3284" name="Рисунок 3283">
            <a:extLst>
              <a:ext uri="{FF2B5EF4-FFF2-40B4-BE49-F238E27FC236}">
                <a16:creationId xmlns="" xmlns:a16="http://schemas.microsoft.com/office/drawing/2014/main" id="{B2AA9637-F9E1-0982-0CDA-B711AE4EDB2E}"/>
              </a:ext>
            </a:extLst>
          </p:cNvPr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1504802" y="4105602"/>
            <a:ext cx="454343" cy="330676"/>
          </a:xfrm>
          <a:prstGeom prst="rect">
            <a:avLst/>
          </a:prstGeom>
        </p:spPr>
      </p:pic>
      <p:pic>
        <p:nvPicPr>
          <p:cNvPr id="3285" name="Рисунок 3284">
            <a:extLst>
              <a:ext uri="{FF2B5EF4-FFF2-40B4-BE49-F238E27FC236}">
                <a16:creationId xmlns="" xmlns:a16="http://schemas.microsoft.com/office/drawing/2014/main" id="{65E6585B-C222-CC52-E35F-D55E34039AEC}"/>
              </a:ext>
            </a:extLst>
          </p:cNvPr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3608840" y="4075719"/>
            <a:ext cx="501265" cy="360559"/>
          </a:xfrm>
          <a:prstGeom prst="rect">
            <a:avLst/>
          </a:prstGeom>
        </p:spPr>
      </p:pic>
      <p:pic>
        <p:nvPicPr>
          <p:cNvPr id="3286" name="Рисунок 3285">
            <a:extLst>
              <a:ext uri="{FF2B5EF4-FFF2-40B4-BE49-F238E27FC236}">
                <a16:creationId xmlns="" xmlns:a16="http://schemas.microsoft.com/office/drawing/2014/main" id="{2A904AA1-7900-21FA-1E0F-8CE80A5AB092}"/>
              </a:ext>
            </a:extLst>
          </p:cNvPr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5667309" y="4105602"/>
            <a:ext cx="755168" cy="348959"/>
          </a:xfrm>
          <a:prstGeom prst="rect">
            <a:avLst/>
          </a:prstGeom>
        </p:spPr>
      </p:pic>
      <p:pic>
        <p:nvPicPr>
          <p:cNvPr id="3287" name="Рисунок 3286">
            <a:extLst>
              <a:ext uri="{FF2B5EF4-FFF2-40B4-BE49-F238E27FC236}">
                <a16:creationId xmlns="" xmlns:a16="http://schemas.microsoft.com/office/drawing/2014/main" id="{1F5468EF-C492-ECB7-857D-82CEE309F0B8}"/>
              </a:ext>
            </a:extLst>
          </p:cNvPr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9766725" y="4133864"/>
            <a:ext cx="1112772" cy="244267"/>
          </a:xfrm>
          <a:prstGeom prst="rect">
            <a:avLst/>
          </a:prstGeom>
        </p:spPr>
      </p:pic>
      <p:pic>
        <p:nvPicPr>
          <p:cNvPr id="3288" name="Рисунок 3287">
            <a:extLst>
              <a:ext uri="{FF2B5EF4-FFF2-40B4-BE49-F238E27FC236}">
                <a16:creationId xmlns="" xmlns:a16="http://schemas.microsoft.com/office/drawing/2014/main" id="{A85DBEA1-514D-5E54-E8A8-F85E58F2C0E4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96DAC541-7B7A-43D3-8B79-37D633B846F1}">
                <asvg:svgBlip xmlns=""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1015035" y="2027184"/>
            <a:ext cx="1246504" cy="249933"/>
          </a:xfrm>
          <a:prstGeom prst="rect">
            <a:avLst/>
          </a:prstGeom>
        </p:spPr>
      </p:pic>
      <p:pic>
        <p:nvPicPr>
          <p:cNvPr id="3289" name="Рисунок 3288">
            <a:extLst>
              <a:ext uri="{FF2B5EF4-FFF2-40B4-BE49-F238E27FC236}">
                <a16:creationId xmlns="" xmlns:a16="http://schemas.microsoft.com/office/drawing/2014/main" id="{01F1DDFC-9B88-7574-2E04-1D27C4520843}"/>
              </a:ext>
            </a:extLst>
          </p:cNvPr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7999843" y="4105602"/>
            <a:ext cx="330685" cy="337106"/>
          </a:xfrm>
          <a:prstGeom prst="rect">
            <a:avLst/>
          </a:prstGeom>
        </p:spPr>
      </p:pic>
      <p:sp>
        <p:nvSpPr>
          <p:cNvPr id="3290" name="TextBox 3289">
            <a:extLst>
              <a:ext uri="{FF2B5EF4-FFF2-40B4-BE49-F238E27FC236}">
                <a16:creationId xmlns="" xmlns:a16="http://schemas.microsoft.com/office/drawing/2014/main" id="{809C9110-3464-A872-A889-ECB1BBCEA122}"/>
              </a:ext>
            </a:extLst>
          </p:cNvPr>
          <p:cNvSpPr txBox="1"/>
          <p:nvPr/>
        </p:nvSpPr>
        <p:spPr>
          <a:xfrm>
            <a:off x="1103253" y="2649709"/>
            <a:ext cx="1295774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x-none" sz="1400" dirty="0">
                <a:latin typeface="Corki" panose="00000500000000000000" pitchFamily="2" charset="-52"/>
                <a:cs typeface="Arial" panose="020B0604020202020204" pitchFamily="34" charset="0"/>
              </a:rPr>
              <a:t>Корпорация развития</a:t>
            </a:r>
          </a:p>
          <a:p>
            <a:pPr algn="ctr">
              <a:lnSpc>
                <a:spcPts val="1500"/>
              </a:lnSpc>
            </a:pPr>
            <a:r>
              <a:rPr lang="x-none" sz="1400" dirty="0">
                <a:latin typeface="Corki" panose="00000500000000000000" pitchFamily="2" charset="-52"/>
                <a:cs typeface="Arial" panose="020B0604020202020204" pitchFamily="34" charset="0"/>
              </a:rPr>
              <a:t>Мурманской области</a:t>
            </a:r>
            <a:endParaRPr lang="ru-RU" sz="140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291" name="TextBox 3290">
            <a:extLst>
              <a:ext uri="{FF2B5EF4-FFF2-40B4-BE49-F238E27FC236}">
                <a16:creationId xmlns="" xmlns:a16="http://schemas.microsoft.com/office/drawing/2014/main" id="{417BA341-7671-8FC2-A77F-40DD9A31C35B}"/>
              </a:ext>
            </a:extLst>
          </p:cNvPr>
          <p:cNvSpPr txBox="1"/>
          <p:nvPr/>
        </p:nvSpPr>
        <p:spPr>
          <a:xfrm>
            <a:off x="3252050" y="2649709"/>
            <a:ext cx="1295774" cy="1923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x-none" sz="1400" dirty="0">
                <a:latin typeface="Corki" panose="00000500000000000000" pitchFamily="2" charset="-52"/>
                <a:cs typeface="Arial" panose="020B0604020202020204" pitchFamily="34" charset="0"/>
              </a:rPr>
              <a:t>ООО «КРДВ Мурманск»</a:t>
            </a:r>
            <a:endParaRPr lang="ru-RU" sz="140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292" name="TextBox 3291">
            <a:extLst>
              <a:ext uri="{FF2B5EF4-FFF2-40B4-BE49-F238E27FC236}">
                <a16:creationId xmlns="" xmlns:a16="http://schemas.microsoft.com/office/drawing/2014/main" id="{C0E87DF4-38F9-9BE9-B8AE-D99794326FCF}"/>
              </a:ext>
            </a:extLst>
          </p:cNvPr>
          <p:cNvSpPr txBox="1"/>
          <p:nvPr/>
        </p:nvSpPr>
        <p:spPr>
          <a:xfrm>
            <a:off x="5389991" y="2610657"/>
            <a:ext cx="1295774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x-none" sz="1400" dirty="0">
                <a:latin typeface="Corki" panose="00000500000000000000" pitchFamily="2" charset="-52"/>
                <a:cs typeface="Arial" panose="020B0604020202020204" pitchFamily="34" charset="0"/>
              </a:rPr>
              <a:t>Региональный </a:t>
            </a:r>
            <a:endParaRPr lang="ru-RU" sz="1400" dirty="0">
              <a:latin typeface="Corki" panose="00000500000000000000" pitchFamily="2" charset="-52"/>
              <a:cs typeface="Arial" panose="020B0604020202020204" pitchFamily="34" charset="0"/>
            </a:endParaRPr>
          </a:p>
          <a:p>
            <a:pPr algn="ctr">
              <a:lnSpc>
                <a:spcPts val="1500"/>
              </a:lnSpc>
            </a:pPr>
            <a:r>
              <a:rPr lang="x-none" sz="1400" dirty="0">
                <a:latin typeface="Corki" panose="00000500000000000000" pitchFamily="2" charset="-52"/>
                <a:cs typeface="Arial" panose="020B0604020202020204" pitchFamily="34" charset="0"/>
              </a:rPr>
              <a:t>Центр «Мой бизнес»</a:t>
            </a:r>
          </a:p>
        </p:txBody>
      </p:sp>
      <p:sp>
        <p:nvSpPr>
          <p:cNvPr id="3293" name="TextBox 3292">
            <a:extLst>
              <a:ext uri="{FF2B5EF4-FFF2-40B4-BE49-F238E27FC236}">
                <a16:creationId xmlns="" xmlns:a16="http://schemas.microsoft.com/office/drawing/2014/main" id="{17FE7BC0-8761-7ECB-85CD-20D60C593BF5}"/>
              </a:ext>
            </a:extLst>
          </p:cNvPr>
          <p:cNvSpPr txBox="1"/>
          <p:nvPr/>
        </p:nvSpPr>
        <p:spPr>
          <a:xfrm>
            <a:off x="7533875" y="2592991"/>
            <a:ext cx="1295774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Центр поддержки предпринимательства Мурманской области</a:t>
            </a:r>
            <a:endParaRPr lang="x-none" sz="140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294" name="TextBox 3293">
            <a:extLst>
              <a:ext uri="{FF2B5EF4-FFF2-40B4-BE49-F238E27FC236}">
                <a16:creationId xmlns="" xmlns:a16="http://schemas.microsoft.com/office/drawing/2014/main" id="{F75808C1-7262-17EE-BA34-0F9D06837C2C}"/>
              </a:ext>
            </a:extLst>
          </p:cNvPr>
          <p:cNvSpPr txBox="1"/>
          <p:nvPr/>
        </p:nvSpPr>
        <p:spPr>
          <a:xfrm>
            <a:off x="9721238" y="2592991"/>
            <a:ext cx="1295774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Фонд развития МСП Мурманской области</a:t>
            </a:r>
            <a:endParaRPr lang="x-none" sz="140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295" name="TextBox 3294">
            <a:extLst>
              <a:ext uri="{FF2B5EF4-FFF2-40B4-BE49-F238E27FC236}">
                <a16:creationId xmlns="" xmlns:a16="http://schemas.microsoft.com/office/drawing/2014/main" id="{19B8F5BE-E60D-188E-69AE-5980AF45EB9D}"/>
              </a:ext>
            </a:extLst>
          </p:cNvPr>
          <p:cNvSpPr txBox="1"/>
          <p:nvPr/>
        </p:nvSpPr>
        <p:spPr>
          <a:xfrm>
            <a:off x="989418" y="4689957"/>
            <a:ext cx="1552392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x-none" sz="1400" dirty="0">
                <a:latin typeface="Corki" panose="00000500000000000000" pitchFamily="2" charset="-52"/>
                <a:cs typeface="Arial" panose="020B0604020202020204" pitchFamily="34" charset="0"/>
              </a:rPr>
              <a:t>Мурманский региональный инновационный </a:t>
            </a:r>
            <a:endParaRPr lang="ru-RU" sz="1400" dirty="0">
              <a:latin typeface="Corki" panose="00000500000000000000" pitchFamily="2" charset="-52"/>
              <a:cs typeface="Arial" panose="020B0604020202020204" pitchFamily="34" charset="0"/>
            </a:endParaRPr>
          </a:p>
          <a:p>
            <a:pPr algn="ctr">
              <a:lnSpc>
                <a:spcPts val="1500"/>
              </a:lnSpc>
            </a:pPr>
            <a:r>
              <a:rPr lang="x-none" sz="1400" dirty="0">
                <a:latin typeface="Corki" panose="00000500000000000000" pitchFamily="2" charset="-52"/>
                <a:cs typeface="Arial" panose="020B0604020202020204" pitchFamily="34" charset="0"/>
              </a:rPr>
              <a:t>бизнес-инкубатор</a:t>
            </a:r>
            <a:endParaRPr lang="ru-RU" sz="1400" dirty="0">
              <a:latin typeface="Corki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296" name="TextBox 3295">
            <a:extLst>
              <a:ext uri="{FF2B5EF4-FFF2-40B4-BE49-F238E27FC236}">
                <a16:creationId xmlns="" xmlns:a16="http://schemas.microsoft.com/office/drawing/2014/main" id="{8B68BF3E-3563-7A35-0779-030CFB5EA557}"/>
              </a:ext>
            </a:extLst>
          </p:cNvPr>
          <p:cNvSpPr txBox="1"/>
          <p:nvPr/>
        </p:nvSpPr>
        <p:spPr>
          <a:xfrm>
            <a:off x="3259499" y="4689957"/>
            <a:ext cx="1295774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Центр кластерного развития Мурманской области</a:t>
            </a:r>
          </a:p>
        </p:txBody>
      </p:sp>
      <p:sp>
        <p:nvSpPr>
          <p:cNvPr id="3297" name="TextBox 3296">
            <a:extLst>
              <a:ext uri="{FF2B5EF4-FFF2-40B4-BE49-F238E27FC236}">
                <a16:creationId xmlns="" xmlns:a16="http://schemas.microsoft.com/office/drawing/2014/main" id="{C4C1D8BA-B802-3F3A-0183-6899F05865BE}"/>
              </a:ext>
            </a:extLst>
          </p:cNvPr>
          <p:cNvSpPr txBox="1"/>
          <p:nvPr/>
        </p:nvSpPr>
        <p:spPr>
          <a:xfrm>
            <a:off x="5219867" y="4689957"/>
            <a:ext cx="1633253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Центр молодежного инновационного творчества</a:t>
            </a:r>
          </a:p>
        </p:txBody>
      </p:sp>
      <p:sp>
        <p:nvSpPr>
          <p:cNvPr id="3298" name="TextBox 3297">
            <a:extLst>
              <a:ext uri="{FF2B5EF4-FFF2-40B4-BE49-F238E27FC236}">
                <a16:creationId xmlns="" xmlns:a16="http://schemas.microsoft.com/office/drawing/2014/main" id="{8E04FA60-B7C3-B5CF-F6D5-3BB5CB2724CA}"/>
              </a:ext>
            </a:extLst>
          </p:cNvPr>
          <p:cNvSpPr txBox="1"/>
          <p:nvPr/>
        </p:nvSpPr>
        <p:spPr>
          <a:xfrm>
            <a:off x="7436892" y="4689957"/>
            <a:ext cx="1507876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Центр поддержки экспорта Мурманской области</a:t>
            </a:r>
          </a:p>
        </p:txBody>
      </p:sp>
      <p:sp>
        <p:nvSpPr>
          <p:cNvPr id="3299" name="TextBox 3298">
            <a:extLst>
              <a:ext uri="{FF2B5EF4-FFF2-40B4-BE49-F238E27FC236}">
                <a16:creationId xmlns="" xmlns:a16="http://schemas.microsoft.com/office/drawing/2014/main" id="{D321AEA9-3255-E3DE-ADD4-DB5DDD330175}"/>
              </a:ext>
            </a:extLst>
          </p:cNvPr>
          <p:cNvSpPr txBox="1"/>
          <p:nvPr/>
        </p:nvSpPr>
        <p:spPr>
          <a:xfrm>
            <a:off x="9550624" y="4689957"/>
            <a:ext cx="158631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Региональный центр компетенций в сфере производительности труда</a:t>
            </a:r>
          </a:p>
        </p:txBody>
      </p:sp>
      <p:grpSp>
        <p:nvGrpSpPr>
          <p:cNvPr id="2" name="Группа 1">
            <a:extLst>
              <a:ext uri="{FF2B5EF4-FFF2-40B4-BE49-F238E27FC236}">
                <a16:creationId xmlns="" xmlns:a16="http://schemas.microsoft.com/office/drawing/2014/main" id="{A5DFE74D-5585-BFD1-16BB-1EC6B7A6F38A}"/>
              </a:ext>
            </a:extLst>
          </p:cNvPr>
          <p:cNvGrpSpPr/>
          <p:nvPr/>
        </p:nvGrpSpPr>
        <p:grpSpPr>
          <a:xfrm>
            <a:off x="695625" y="6218603"/>
            <a:ext cx="10962028" cy="316465"/>
            <a:chOff x="695625" y="6218603"/>
            <a:chExt cx="10962028" cy="316465"/>
          </a:xfrm>
        </p:grpSpPr>
        <p:sp>
          <p:nvSpPr>
            <p:cNvPr id="6" name="Номер слайда 6">
              <a:extLst>
                <a:ext uri="{FF2B5EF4-FFF2-40B4-BE49-F238E27FC236}">
                  <a16:creationId xmlns="" xmlns:a16="http://schemas.microsoft.com/office/drawing/2014/main" id="{7B5867BB-B481-500A-700D-F976A446BF94}"/>
                </a:ext>
              </a:extLst>
            </p:cNvPr>
            <p:cNvSpPr txBox="1">
              <a:spLocks/>
            </p:cNvSpPr>
            <p:nvPr/>
          </p:nvSpPr>
          <p:spPr>
            <a:xfrm>
              <a:off x="11310297" y="6218603"/>
              <a:ext cx="347356" cy="316465"/>
            </a:xfrm>
            <a:prstGeom prst="rect">
              <a:avLst/>
            </a:prstGeom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vert="horz" lIns="91440" tIns="45720" rIns="91440" bIns="45720" rtlCol="0" anchor="ctr"/>
            <a:lstStyle>
              <a:defPPr>
                <a:defRPr lang="ru-RU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Corki Regular"/>
                  <a:ea typeface="Corki Regular"/>
                  <a:cs typeface="Corki Regular"/>
                  <a:sym typeface="Corki Regular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fld id="{86CB4B4D-7CA3-9044-876B-883B54F8677D}" type="slidenum">
                <a:rPr lang="ru-RU" smtClean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50" charset="-52"/>
                </a:rPr>
                <a:pPr/>
                <a:t>12</a:t>
              </a:fld>
              <a:endParaRPr lang="ru-RU" dirty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endParaRPr>
            </a:p>
          </p:txBody>
        </p:sp>
        <p:sp>
          <p:nvSpPr>
            <p:cNvPr id="7" name="TextBox 2">
              <a:extLst>
                <a:ext uri="{FF2B5EF4-FFF2-40B4-BE49-F238E27FC236}">
                  <a16:creationId xmlns="" xmlns:a16="http://schemas.microsoft.com/office/drawing/2014/main" id="{B737E80B-6B8C-83DB-F6A8-4EF2E06972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25071" y="6237930"/>
              <a:ext cx="831850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#насевережить</a:t>
              </a:r>
            </a:p>
          </p:txBody>
        </p:sp>
        <p:sp>
          <p:nvSpPr>
            <p:cNvPr id="8" name="TextBox 2">
              <a:extLst>
                <a:ext uri="{FF2B5EF4-FFF2-40B4-BE49-F238E27FC236}">
                  <a16:creationId xmlns="" xmlns:a16="http://schemas.microsoft.com/office/drawing/2014/main" id="{E8A79D92-18E8-CFAA-06FF-12C1E0A098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5625" y="6237930"/>
              <a:ext cx="1998300" cy="27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Инвестиционный профиль ЗАТО Заозерск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26786452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19DB0FE-C905-AE02-CF4C-BDDDE597D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8" name="Прямоугольник 56">
            <a:extLst>
              <a:ext uri="{FF2B5EF4-FFF2-40B4-BE49-F238E27FC236}">
                <a16:creationId xmlns="" xmlns:a16="http://schemas.microsoft.com/office/drawing/2014/main" id="{A0921A9A-1C84-F2EE-4E8B-8CAD44099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4" y="407680"/>
            <a:ext cx="8904901" cy="1113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000"/>
              </a:lnSpc>
            </a:pPr>
            <a:r>
              <a:rPr lang="ru-RU" altLang="ru-RU" sz="2800" dirty="0">
                <a:solidFill>
                  <a:srgbClr val="007ABB"/>
                </a:solidFill>
                <a:latin typeface="Corki" panose="00000500000000000000" pitchFamily="2" charset="-52"/>
              </a:rPr>
              <a:t>Министерства,</a:t>
            </a:r>
            <a:r>
              <a:rPr lang="ru-RU" altLang="ru-RU" sz="4000" dirty="0">
                <a:solidFill>
                  <a:srgbClr val="007ABB"/>
                </a:solidFill>
                <a:latin typeface="Corki" panose="00000500000000000000" pitchFamily="2" charset="-52"/>
              </a:rPr>
              <a:t> </a:t>
            </a:r>
          </a:p>
          <a:p>
            <a:pPr>
              <a:lnSpc>
                <a:spcPts val="40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ОКАЗЫВАЮЩИЕ ПОДДЕРЖКУ БИЗНЕСУ И ИНВЕСТОРАМ</a:t>
            </a:r>
          </a:p>
        </p:txBody>
      </p:sp>
      <p:grpSp>
        <p:nvGrpSpPr>
          <p:cNvPr id="6" name="Группа 5">
            <a:extLst>
              <a:ext uri="{FF2B5EF4-FFF2-40B4-BE49-F238E27FC236}">
                <a16:creationId xmlns="" xmlns:a16="http://schemas.microsoft.com/office/drawing/2014/main" id="{5076D58A-5556-0FAE-C9D6-42518B788001}"/>
              </a:ext>
            </a:extLst>
          </p:cNvPr>
          <p:cNvGrpSpPr/>
          <p:nvPr/>
        </p:nvGrpSpPr>
        <p:grpSpPr>
          <a:xfrm>
            <a:off x="9994890" y="-1"/>
            <a:ext cx="2197109" cy="2247901"/>
            <a:chOff x="9696450" y="-1"/>
            <a:chExt cx="2495550" cy="2553241"/>
          </a:xfrm>
        </p:grpSpPr>
        <p:sp>
          <p:nvSpPr>
            <p:cNvPr id="7" name="Полилиния: фигура 6">
              <a:extLst>
                <a:ext uri="{FF2B5EF4-FFF2-40B4-BE49-F238E27FC236}">
                  <a16:creationId xmlns="" xmlns:a16="http://schemas.microsoft.com/office/drawing/2014/main" id="{AE4CE564-26AB-6027-D2EF-E343B9814BB5}"/>
                </a:ext>
              </a:extLst>
            </p:cNvPr>
            <p:cNvSpPr/>
            <p:nvPr/>
          </p:nvSpPr>
          <p:spPr>
            <a:xfrm flipH="1">
              <a:off x="9696450" y="-1"/>
              <a:ext cx="2495550" cy="2553241"/>
            </a:xfrm>
            <a:custGeom>
              <a:avLst/>
              <a:gdLst>
                <a:gd name="connsiteX0" fmla="*/ 0 w 4145870"/>
                <a:gd name="connsiteY0" fmla="*/ 0 h 4209758"/>
                <a:gd name="connsiteX1" fmla="*/ 4145870 w 4145870"/>
                <a:gd name="connsiteY1" fmla="*/ 0 h 4209758"/>
                <a:gd name="connsiteX2" fmla="*/ 4145870 w 4145870"/>
                <a:gd name="connsiteY2" fmla="*/ 1685633 h 4209758"/>
                <a:gd name="connsiteX3" fmla="*/ 1621745 w 4145870"/>
                <a:gd name="connsiteY3" fmla="*/ 4209758 h 4209758"/>
                <a:gd name="connsiteX4" fmla="*/ 16167 w 4145870"/>
                <a:gd name="connsiteY4" fmla="*/ 3633371 h 4209758"/>
                <a:gd name="connsiteX5" fmla="*/ 0 w 4145870"/>
                <a:gd name="connsiteY5" fmla="*/ 3618677 h 4209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45870" h="4209758">
                  <a:moveTo>
                    <a:pt x="0" y="0"/>
                  </a:moveTo>
                  <a:lnTo>
                    <a:pt x="4145870" y="0"/>
                  </a:lnTo>
                  <a:lnTo>
                    <a:pt x="4145870" y="1685633"/>
                  </a:lnTo>
                  <a:cubicBezTo>
                    <a:pt x="4145870" y="3079669"/>
                    <a:pt x="3015781" y="4209758"/>
                    <a:pt x="1621745" y="4209758"/>
                  </a:cubicBezTo>
                  <a:cubicBezTo>
                    <a:pt x="1011854" y="4209758"/>
                    <a:pt x="452485" y="3993452"/>
                    <a:pt x="16167" y="3633371"/>
                  </a:cubicBezTo>
                  <a:lnTo>
                    <a:pt x="0" y="3618677"/>
                  </a:lnTo>
                  <a:close/>
                </a:path>
              </a:pathLst>
            </a:custGeom>
            <a:gradFill flip="none" rotWithShape="1">
              <a:gsLst>
                <a:gs pos="13000">
                  <a:srgbClr val="007ABB"/>
                </a:gs>
                <a:gs pos="100000">
                  <a:srgbClr val="64BEE6"/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/>
            </a:p>
          </p:txBody>
        </p:sp>
        <p:pic>
          <p:nvPicPr>
            <p:cNvPr id="8" name="Рисунок 7">
              <a:extLst>
                <a:ext uri="{FF2B5EF4-FFF2-40B4-BE49-F238E27FC236}">
                  <a16:creationId xmlns="" xmlns:a16="http://schemas.microsoft.com/office/drawing/2014/main" id="{829A4C53-E49C-50E9-0101-8B190053E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689522" y="621851"/>
              <a:ext cx="738167" cy="915205"/>
            </a:xfrm>
            <a:prstGeom prst="rect">
              <a:avLst/>
            </a:prstGeom>
          </p:spPr>
        </p:pic>
      </p:grpSp>
      <p:grpSp>
        <p:nvGrpSpPr>
          <p:cNvPr id="3161" name="Группа 3160">
            <a:extLst>
              <a:ext uri="{FF2B5EF4-FFF2-40B4-BE49-F238E27FC236}">
                <a16:creationId xmlns="" xmlns:a16="http://schemas.microsoft.com/office/drawing/2014/main" id="{36F6CEA8-9158-03FF-8BD4-14FAAD0D7C2F}"/>
              </a:ext>
            </a:extLst>
          </p:cNvPr>
          <p:cNvGrpSpPr/>
          <p:nvPr/>
        </p:nvGrpSpPr>
        <p:grpSpPr>
          <a:xfrm>
            <a:off x="731837" y="1731319"/>
            <a:ext cx="10728326" cy="952909"/>
            <a:chOff x="731837" y="1731319"/>
            <a:chExt cx="10728326" cy="952909"/>
          </a:xfrm>
        </p:grpSpPr>
        <p:sp>
          <p:nvSpPr>
            <p:cNvPr id="11" name="Скругленный прямоугольник 91">
              <a:extLst>
                <a:ext uri="{FF2B5EF4-FFF2-40B4-BE49-F238E27FC236}">
                  <a16:creationId xmlns="" xmlns:a16="http://schemas.microsoft.com/office/drawing/2014/main" id="{AB91DA83-3D08-2E7E-5445-B34001E73976}"/>
                </a:ext>
              </a:extLst>
            </p:cNvPr>
            <p:cNvSpPr/>
            <p:nvPr/>
          </p:nvSpPr>
          <p:spPr>
            <a:xfrm>
              <a:off x="731838" y="1731319"/>
              <a:ext cx="346710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3137" name="Скругленный прямоугольник 91">
              <a:extLst>
                <a:ext uri="{FF2B5EF4-FFF2-40B4-BE49-F238E27FC236}">
                  <a16:creationId xmlns="" xmlns:a16="http://schemas.microsoft.com/office/drawing/2014/main" id="{F3906ECC-1AEB-D15A-0DA9-F2669C7201C0}"/>
                </a:ext>
              </a:extLst>
            </p:cNvPr>
            <p:cNvSpPr/>
            <p:nvPr/>
          </p:nvSpPr>
          <p:spPr>
            <a:xfrm>
              <a:off x="4362450" y="1731319"/>
              <a:ext cx="346710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3149" name="Скругленный прямоугольник 91">
              <a:extLst>
                <a:ext uri="{FF2B5EF4-FFF2-40B4-BE49-F238E27FC236}">
                  <a16:creationId xmlns="" xmlns:a16="http://schemas.microsoft.com/office/drawing/2014/main" id="{2FF16D8A-63F1-2D4E-E785-D6B838152F1D}"/>
                </a:ext>
              </a:extLst>
            </p:cNvPr>
            <p:cNvSpPr/>
            <p:nvPr/>
          </p:nvSpPr>
          <p:spPr>
            <a:xfrm>
              <a:off x="7993061" y="1731319"/>
              <a:ext cx="346710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23" name="Прямоугольник 56">
              <a:extLst>
                <a:ext uri="{FF2B5EF4-FFF2-40B4-BE49-F238E27FC236}">
                  <a16:creationId xmlns="" xmlns:a16="http://schemas.microsoft.com/office/drawing/2014/main" id="{7935AAE8-BD8B-AEB3-9E27-B78E7CE43B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8254" y="1828597"/>
              <a:ext cx="3280501" cy="472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Министерство развития Арктики и экономики Мурманской области</a:t>
              </a:r>
            </a:p>
          </p:txBody>
        </p:sp>
        <p:sp>
          <p:nvSpPr>
            <p:cNvPr id="3157" name="Прямоугольник 56">
              <a:extLst>
                <a:ext uri="{FF2B5EF4-FFF2-40B4-BE49-F238E27FC236}">
                  <a16:creationId xmlns="" xmlns:a16="http://schemas.microsoft.com/office/drawing/2014/main" id="{52F60554-0343-A691-6C9A-5058E50A62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74050" y="1860536"/>
              <a:ext cx="3132419" cy="287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7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Министерство спорта Мурманской области</a:t>
              </a:r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="" xmlns:a16="http://schemas.microsoft.com/office/drawing/2014/main" id="{A08DC88F-4B8C-D8E5-F301-CBBBC171E7DA}"/>
                </a:ext>
              </a:extLst>
            </p:cNvPr>
            <p:cNvSpPr/>
            <p:nvPr/>
          </p:nvSpPr>
          <p:spPr>
            <a:xfrm>
              <a:off x="731837" y="2399950"/>
              <a:ext cx="3471617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81" name="Прямоугольник 56">
              <a:extLst>
                <a:ext uri="{FF2B5EF4-FFF2-40B4-BE49-F238E27FC236}">
                  <a16:creationId xmlns="" xmlns:a16="http://schemas.microsoft.com/office/drawing/2014/main" id="{E6C108EA-B9C8-69A2-109F-76DA15DEDC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1157" y="2379221"/>
              <a:ext cx="1346282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4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minec.gov-murman.ru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  <p:pic>
          <p:nvPicPr>
            <p:cNvPr id="3080" name="Рисунок 3079">
              <a:extLst>
                <a:ext uri="{FF2B5EF4-FFF2-40B4-BE49-F238E27FC236}">
                  <a16:creationId xmlns="" xmlns:a16="http://schemas.microsoft.com/office/drawing/2014/main" id="{AC1342C6-A9AE-C876-CFFB-422BDF411DA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18479" y="2478408"/>
              <a:ext cx="128237" cy="128237"/>
            </a:xfrm>
            <a:prstGeom prst="rect">
              <a:avLst/>
            </a:prstGeom>
          </p:spPr>
        </p:pic>
        <p:sp>
          <p:nvSpPr>
            <p:cNvPr id="16" name="Прямоугольник 15">
              <a:extLst>
                <a:ext uri="{FF2B5EF4-FFF2-40B4-BE49-F238E27FC236}">
                  <a16:creationId xmlns="" xmlns:a16="http://schemas.microsoft.com/office/drawing/2014/main" id="{96B04C70-AC23-4415-5CA8-5EE6BDB74C87}"/>
                </a:ext>
              </a:extLst>
            </p:cNvPr>
            <p:cNvSpPr/>
            <p:nvPr/>
          </p:nvSpPr>
          <p:spPr>
            <a:xfrm>
              <a:off x="4357935" y="2399950"/>
              <a:ext cx="3472674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 27">
              <a:extLst>
                <a:ext uri="{FF2B5EF4-FFF2-40B4-BE49-F238E27FC236}">
                  <a16:creationId xmlns="" xmlns:a16="http://schemas.microsoft.com/office/drawing/2014/main" id="{887A3F00-5704-303F-9A97-D5A02AA1512B}"/>
                </a:ext>
              </a:extLst>
            </p:cNvPr>
            <p:cNvSpPr/>
            <p:nvPr/>
          </p:nvSpPr>
          <p:spPr>
            <a:xfrm>
              <a:off x="7992004" y="2399950"/>
              <a:ext cx="3466092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45" name="Прямоугольник 56">
              <a:extLst>
                <a:ext uri="{FF2B5EF4-FFF2-40B4-BE49-F238E27FC236}">
                  <a16:creationId xmlns="" xmlns:a16="http://schemas.microsoft.com/office/drawing/2014/main" id="{012753AC-1A24-3421-3FFA-971BB3EC29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67880" y="1867589"/>
              <a:ext cx="3271487" cy="280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Министерство энергетики и ЖКХ Мурманской области</a:t>
              </a:r>
            </a:p>
          </p:txBody>
        </p:sp>
        <p:pic>
          <p:nvPicPr>
            <p:cNvPr id="3146" name="Рисунок 3145">
              <a:extLst>
                <a:ext uri="{FF2B5EF4-FFF2-40B4-BE49-F238E27FC236}">
                  <a16:creationId xmlns="" xmlns:a16="http://schemas.microsoft.com/office/drawing/2014/main" id="{83C8A25D-C9F0-0B94-2B7F-92D1D9790C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566749" y="2472606"/>
              <a:ext cx="128237" cy="128237"/>
            </a:xfrm>
            <a:prstGeom prst="rect">
              <a:avLst/>
            </a:prstGeom>
          </p:spPr>
        </p:pic>
        <p:sp>
          <p:nvSpPr>
            <p:cNvPr id="3147" name="Прямоугольник 56">
              <a:extLst>
                <a:ext uri="{FF2B5EF4-FFF2-40B4-BE49-F238E27FC236}">
                  <a16:creationId xmlns="" xmlns:a16="http://schemas.microsoft.com/office/drawing/2014/main" id="{266EB570-2540-D192-7DE5-2A4A0ED11D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0658" y="2382567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7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minenergo.gov-murman.ru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  <p:pic>
          <p:nvPicPr>
            <p:cNvPr id="3158" name="Рисунок 3157">
              <a:extLst>
                <a:ext uri="{FF2B5EF4-FFF2-40B4-BE49-F238E27FC236}">
                  <a16:creationId xmlns="" xmlns:a16="http://schemas.microsoft.com/office/drawing/2014/main" id="{F71544E1-E3B6-65A2-F02A-DC66AE2EE94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170354" y="2476503"/>
              <a:ext cx="128237" cy="128237"/>
            </a:xfrm>
            <a:prstGeom prst="rect">
              <a:avLst/>
            </a:prstGeom>
          </p:spPr>
        </p:pic>
        <p:sp>
          <p:nvSpPr>
            <p:cNvPr id="3159" name="Прямоугольник 56">
              <a:extLst>
                <a:ext uri="{FF2B5EF4-FFF2-40B4-BE49-F238E27FC236}">
                  <a16:creationId xmlns="" xmlns:a16="http://schemas.microsoft.com/office/drawing/2014/main" id="{AE017672-AE8F-820B-7242-8277420362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56827" y="2365524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8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sport.gov-murman.ru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160" name="Группа 3159">
            <a:extLst>
              <a:ext uri="{FF2B5EF4-FFF2-40B4-BE49-F238E27FC236}">
                <a16:creationId xmlns="" xmlns:a16="http://schemas.microsoft.com/office/drawing/2014/main" id="{0656D2FA-8603-05E0-E9D2-5D431A5FB1C9}"/>
              </a:ext>
            </a:extLst>
          </p:cNvPr>
          <p:cNvGrpSpPr/>
          <p:nvPr/>
        </p:nvGrpSpPr>
        <p:grpSpPr>
          <a:xfrm>
            <a:off x="731837" y="2845760"/>
            <a:ext cx="10728326" cy="952047"/>
            <a:chOff x="731837" y="2828958"/>
            <a:chExt cx="10728326" cy="952047"/>
          </a:xfrm>
        </p:grpSpPr>
        <p:sp>
          <p:nvSpPr>
            <p:cNvPr id="3111" name="Скругленный прямоугольник 91">
              <a:extLst>
                <a:ext uri="{FF2B5EF4-FFF2-40B4-BE49-F238E27FC236}">
                  <a16:creationId xmlns="" xmlns:a16="http://schemas.microsoft.com/office/drawing/2014/main" id="{8DCCC472-8127-5E83-3CDD-0FAD2538B9F8}"/>
                </a:ext>
              </a:extLst>
            </p:cNvPr>
            <p:cNvSpPr/>
            <p:nvPr/>
          </p:nvSpPr>
          <p:spPr>
            <a:xfrm>
              <a:off x="731838" y="2828958"/>
              <a:ext cx="346609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3148" name="Скругленный прямоугольник 91">
              <a:extLst>
                <a:ext uri="{FF2B5EF4-FFF2-40B4-BE49-F238E27FC236}">
                  <a16:creationId xmlns="" xmlns:a16="http://schemas.microsoft.com/office/drawing/2014/main" id="{E8E3291D-DEA4-EB6F-19B2-D9FA645684BF}"/>
                </a:ext>
              </a:extLst>
            </p:cNvPr>
            <p:cNvSpPr/>
            <p:nvPr/>
          </p:nvSpPr>
          <p:spPr>
            <a:xfrm>
              <a:off x="7994071" y="2828958"/>
              <a:ext cx="346609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13" name="Скругленный прямоугольник 91">
              <a:extLst>
                <a:ext uri="{FF2B5EF4-FFF2-40B4-BE49-F238E27FC236}">
                  <a16:creationId xmlns="" xmlns:a16="http://schemas.microsoft.com/office/drawing/2014/main" id="{1D569BB2-5D59-E032-8B91-CB153FE2981F}"/>
                </a:ext>
              </a:extLst>
            </p:cNvPr>
            <p:cNvSpPr/>
            <p:nvPr/>
          </p:nvSpPr>
          <p:spPr>
            <a:xfrm>
              <a:off x="4364517" y="2828958"/>
              <a:ext cx="346609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3115" name="Прямоугольник 56">
              <a:extLst>
                <a:ext uri="{FF2B5EF4-FFF2-40B4-BE49-F238E27FC236}">
                  <a16:creationId xmlns="" xmlns:a16="http://schemas.microsoft.com/office/drawing/2014/main" id="{CAE9D06B-09F4-7224-CFF9-DCFC0442E8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8254" y="2940589"/>
              <a:ext cx="3017765" cy="472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Министерство имущественных отношений Мурманской области</a:t>
              </a:r>
            </a:p>
          </p:txBody>
        </p:sp>
        <p:sp>
          <p:nvSpPr>
            <p:cNvPr id="3152" name="Прямоугольник 56">
              <a:extLst>
                <a:ext uri="{FF2B5EF4-FFF2-40B4-BE49-F238E27FC236}">
                  <a16:creationId xmlns="" xmlns:a16="http://schemas.microsoft.com/office/drawing/2014/main" id="{C7BFD4E2-71C8-57AF-829B-012B0ABDE7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83868" y="2949263"/>
              <a:ext cx="2901314" cy="280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Министерство культуры Мурманской области</a:t>
              </a:r>
            </a:p>
          </p:txBody>
        </p:sp>
        <p:sp>
          <p:nvSpPr>
            <p:cNvPr id="15" name="Прямоугольник 56">
              <a:extLst>
                <a:ext uri="{FF2B5EF4-FFF2-40B4-BE49-F238E27FC236}">
                  <a16:creationId xmlns="" xmlns:a16="http://schemas.microsoft.com/office/drawing/2014/main" id="{FB0755FB-ABA8-329C-E220-5E278B2301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65316" y="2909882"/>
              <a:ext cx="2697681" cy="472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Министерство транспорта и дорожного хозяйства Мурманской области</a:t>
              </a:r>
            </a:p>
          </p:txBody>
        </p:sp>
        <p:sp>
          <p:nvSpPr>
            <p:cNvPr id="29" name="Прямоугольник 28">
              <a:extLst>
                <a:ext uri="{FF2B5EF4-FFF2-40B4-BE49-F238E27FC236}">
                  <a16:creationId xmlns="" xmlns:a16="http://schemas.microsoft.com/office/drawing/2014/main" id="{B0344D66-A290-7731-A3F9-81C768FE6DED}"/>
                </a:ext>
              </a:extLst>
            </p:cNvPr>
            <p:cNvSpPr/>
            <p:nvPr/>
          </p:nvSpPr>
          <p:spPr>
            <a:xfrm>
              <a:off x="731837" y="3496727"/>
              <a:ext cx="3471617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>
              <a:extLst>
                <a:ext uri="{FF2B5EF4-FFF2-40B4-BE49-F238E27FC236}">
                  <a16:creationId xmlns="" xmlns:a16="http://schemas.microsoft.com/office/drawing/2014/main" id="{22970A84-4ABB-1C6A-589C-F748A85E7554}"/>
                </a:ext>
              </a:extLst>
            </p:cNvPr>
            <p:cNvSpPr/>
            <p:nvPr/>
          </p:nvSpPr>
          <p:spPr>
            <a:xfrm>
              <a:off x="4357935" y="3496727"/>
              <a:ext cx="3472674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>
              <a:extLst>
                <a:ext uri="{FF2B5EF4-FFF2-40B4-BE49-F238E27FC236}">
                  <a16:creationId xmlns="" xmlns:a16="http://schemas.microsoft.com/office/drawing/2014/main" id="{637F2A1B-14D8-6338-2B66-5D4998F4F7AB}"/>
                </a:ext>
              </a:extLst>
            </p:cNvPr>
            <p:cNvSpPr/>
            <p:nvPr/>
          </p:nvSpPr>
          <p:spPr>
            <a:xfrm>
              <a:off x="7992004" y="3496727"/>
              <a:ext cx="3466092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17" name="Прямоугольник 56">
              <a:extLst>
                <a:ext uri="{FF2B5EF4-FFF2-40B4-BE49-F238E27FC236}">
                  <a16:creationId xmlns="" xmlns:a16="http://schemas.microsoft.com/office/drawing/2014/main" id="{E6C21ABB-A4AB-59EE-F44E-DEAF255ACC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1033" y="3468277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9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property.gov-murman.ru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  <p:pic>
          <p:nvPicPr>
            <p:cNvPr id="3116" name="Рисунок 3115">
              <a:extLst>
                <a:ext uri="{FF2B5EF4-FFF2-40B4-BE49-F238E27FC236}">
                  <a16:creationId xmlns="" xmlns:a16="http://schemas.microsoft.com/office/drawing/2014/main" id="{18B406DD-24C8-792D-64D1-D39A4AB4148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27124" y="3558316"/>
              <a:ext cx="128237" cy="128237"/>
            </a:xfrm>
            <a:prstGeom prst="rect">
              <a:avLst/>
            </a:prstGeom>
          </p:spPr>
        </p:pic>
        <p:pic>
          <p:nvPicPr>
            <p:cNvPr id="17" name="Рисунок 16">
              <a:extLst>
                <a:ext uri="{FF2B5EF4-FFF2-40B4-BE49-F238E27FC236}">
                  <a16:creationId xmlns="" xmlns:a16="http://schemas.microsoft.com/office/drawing/2014/main" id="{4668E652-2193-3D72-0349-02B2EDE41A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564185" y="3565370"/>
              <a:ext cx="128237" cy="128237"/>
            </a:xfrm>
            <a:prstGeom prst="rect">
              <a:avLst/>
            </a:prstGeom>
          </p:spPr>
        </p:pic>
        <p:sp>
          <p:nvSpPr>
            <p:cNvPr id="18" name="Прямоугольник 56">
              <a:extLst>
                <a:ext uri="{FF2B5EF4-FFF2-40B4-BE49-F238E27FC236}">
                  <a16:creationId xmlns="" xmlns:a16="http://schemas.microsoft.com/office/drawing/2014/main" id="{5981BCCC-0294-C95F-2CFE-7AB08A423F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8094" y="3475331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10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mintrans.gov-murman.ru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  <p:pic>
          <p:nvPicPr>
            <p:cNvPr id="3153" name="Рисунок 3152">
              <a:extLst>
                <a:ext uri="{FF2B5EF4-FFF2-40B4-BE49-F238E27FC236}">
                  <a16:creationId xmlns="" xmlns:a16="http://schemas.microsoft.com/office/drawing/2014/main" id="{45EB0C15-304B-86A0-707D-32833D0BC27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170354" y="3574423"/>
              <a:ext cx="128237" cy="128237"/>
            </a:xfrm>
            <a:prstGeom prst="rect">
              <a:avLst/>
            </a:prstGeom>
          </p:spPr>
        </p:pic>
        <p:sp>
          <p:nvSpPr>
            <p:cNvPr id="3154" name="Прямоугольник 56">
              <a:extLst>
                <a:ext uri="{FF2B5EF4-FFF2-40B4-BE49-F238E27FC236}">
                  <a16:creationId xmlns="" xmlns:a16="http://schemas.microsoft.com/office/drawing/2014/main" id="{E53A9275-1BAA-6983-660E-B053D8D765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54263" y="3475331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11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culture.gov-murman.ru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156" name="Группа 3155">
            <a:extLst>
              <a:ext uri="{FF2B5EF4-FFF2-40B4-BE49-F238E27FC236}">
                <a16:creationId xmlns="" xmlns:a16="http://schemas.microsoft.com/office/drawing/2014/main" id="{37AFB0E6-450E-440F-8226-89CA06BDDDCC}"/>
              </a:ext>
            </a:extLst>
          </p:cNvPr>
          <p:cNvGrpSpPr/>
          <p:nvPr/>
        </p:nvGrpSpPr>
        <p:grpSpPr>
          <a:xfrm>
            <a:off x="731837" y="3959339"/>
            <a:ext cx="10728326" cy="956342"/>
            <a:chOff x="731837" y="3904562"/>
            <a:chExt cx="10728326" cy="956342"/>
          </a:xfrm>
        </p:grpSpPr>
        <p:sp>
          <p:nvSpPr>
            <p:cNvPr id="3124" name="Скругленный прямоугольник 91">
              <a:extLst>
                <a:ext uri="{FF2B5EF4-FFF2-40B4-BE49-F238E27FC236}">
                  <a16:creationId xmlns="" xmlns:a16="http://schemas.microsoft.com/office/drawing/2014/main" id="{73E356A7-C815-B839-20E7-E5015B2C747F}"/>
                </a:ext>
              </a:extLst>
            </p:cNvPr>
            <p:cNvSpPr/>
            <p:nvPr/>
          </p:nvSpPr>
          <p:spPr>
            <a:xfrm>
              <a:off x="4364517" y="3910436"/>
              <a:ext cx="346609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3125" name="Скругленный прямоугольник 91">
              <a:extLst>
                <a:ext uri="{FF2B5EF4-FFF2-40B4-BE49-F238E27FC236}">
                  <a16:creationId xmlns="" xmlns:a16="http://schemas.microsoft.com/office/drawing/2014/main" id="{455D739D-874C-9AFC-E26F-F60E8F7A1179}"/>
                </a:ext>
              </a:extLst>
            </p:cNvPr>
            <p:cNvSpPr/>
            <p:nvPr/>
          </p:nvSpPr>
          <p:spPr>
            <a:xfrm>
              <a:off x="731838" y="3906593"/>
              <a:ext cx="346609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19" name="Скругленный прямоугольник 91">
              <a:extLst>
                <a:ext uri="{FF2B5EF4-FFF2-40B4-BE49-F238E27FC236}">
                  <a16:creationId xmlns="" xmlns:a16="http://schemas.microsoft.com/office/drawing/2014/main" id="{2F502E01-427B-854B-73CB-AC21F757FA76}"/>
                </a:ext>
              </a:extLst>
            </p:cNvPr>
            <p:cNvSpPr/>
            <p:nvPr/>
          </p:nvSpPr>
          <p:spPr>
            <a:xfrm>
              <a:off x="7994071" y="3904562"/>
              <a:ext cx="346609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3128" name="Прямоугольник 56">
              <a:extLst>
                <a:ext uri="{FF2B5EF4-FFF2-40B4-BE49-F238E27FC236}">
                  <a16:creationId xmlns="" xmlns:a16="http://schemas.microsoft.com/office/drawing/2014/main" id="{03850224-2D14-7A09-E093-5BBCE0DFE1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53955" y="4004834"/>
              <a:ext cx="3274051" cy="472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Министерство природных ресурсов, экологии и рыбного хозяйства Мурманской области</a:t>
              </a:r>
            </a:p>
          </p:txBody>
        </p:sp>
        <p:sp>
          <p:nvSpPr>
            <p:cNvPr id="20" name="Прямоугольник 56">
              <a:extLst>
                <a:ext uri="{FF2B5EF4-FFF2-40B4-BE49-F238E27FC236}">
                  <a16:creationId xmlns="" xmlns:a16="http://schemas.microsoft.com/office/drawing/2014/main" id="{91AD5722-B3BE-F6E0-95C8-2BD54BBD64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71486" y="4058510"/>
              <a:ext cx="2733674" cy="280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Комитет по туризму Мурманской области</a:t>
              </a:r>
            </a:p>
          </p:txBody>
        </p:sp>
        <p:sp>
          <p:nvSpPr>
            <p:cNvPr id="3138" name="Прямоугольник 3137">
              <a:extLst>
                <a:ext uri="{FF2B5EF4-FFF2-40B4-BE49-F238E27FC236}">
                  <a16:creationId xmlns="" xmlns:a16="http://schemas.microsoft.com/office/drawing/2014/main" id="{2202304E-6231-1220-2E26-30EA54E3970C}"/>
                </a:ext>
              </a:extLst>
            </p:cNvPr>
            <p:cNvSpPr/>
            <p:nvPr/>
          </p:nvSpPr>
          <p:spPr>
            <a:xfrm>
              <a:off x="731837" y="4576626"/>
              <a:ext cx="3471617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39" name="Прямоугольник 3138">
              <a:extLst>
                <a:ext uri="{FF2B5EF4-FFF2-40B4-BE49-F238E27FC236}">
                  <a16:creationId xmlns="" xmlns:a16="http://schemas.microsoft.com/office/drawing/2014/main" id="{4CF90F42-5206-8EC5-9D6D-F82A62137D90}"/>
                </a:ext>
              </a:extLst>
            </p:cNvPr>
            <p:cNvSpPr/>
            <p:nvPr/>
          </p:nvSpPr>
          <p:spPr>
            <a:xfrm>
              <a:off x="4357935" y="4576626"/>
              <a:ext cx="3472674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43" name="Прямоугольник 3142">
              <a:extLst>
                <a:ext uri="{FF2B5EF4-FFF2-40B4-BE49-F238E27FC236}">
                  <a16:creationId xmlns="" xmlns:a16="http://schemas.microsoft.com/office/drawing/2014/main" id="{19B48C26-3166-A0C0-1C34-50653A041919}"/>
                </a:ext>
              </a:extLst>
            </p:cNvPr>
            <p:cNvSpPr/>
            <p:nvPr/>
          </p:nvSpPr>
          <p:spPr>
            <a:xfrm>
              <a:off x="7992004" y="4569812"/>
              <a:ext cx="3466092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33" name="Прямоугольник 56">
              <a:extLst>
                <a:ext uri="{FF2B5EF4-FFF2-40B4-BE49-F238E27FC236}">
                  <a16:creationId xmlns="" xmlns:a16="http://schemas.microsoft.com/office/drawing/2014/main" id="{08BC8AA0-E2C0-E6D3-A5D4-AB0506AB2C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8255" y="4025582"/>
              <a:ext cx="3017764" cy="280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Министерство строительства Мурманской области</a:t>
              </a:r>
            </a:p>
          </p:txBody>
        </p:sp>
        <p:sp>
          <p:nvSpPr>
            <p:cNvPr id="3135" name="Прямоугольник 56">
              <a:extLst>
                <a:ext uri="{FF2B5EF4-FFF2-40B4-BE49-F238E27FC236}">
                  <a16:creationId xmlns="" xmlns:a16="http://schemas.microsoft.com/office/drawing/2014/main" id="{514DF718-5E04-1D20-AC33-833350D62C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1033" y="4553088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1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minstroy.gov-murman.ru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  <p:pic>
          <p:nvPicPr>
            <p:cNvPr id="3134" name="Рисунок 3133">
              <a:extLst>
                <a:ext uri="{FF2B5EF4-FFF2-40B4-BE49-F238E27FC236}">
                  <a16:creationId xmlns="" xmlns:a16="http://schemas.microsoft.com/office/drawing/2014/main" id="{A333A73E-02DA-0411-D51B-1089EA39AC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27124" y="4652180"/>
              <a:ext cx="128237" cy="128237"/>
            </a:xfrm>
            <a:prstGeom prst="rect">
              <a:avLst/>
            </a:prstGeom>
          </p:spPr>
        </p:pic>
        <p:pic>
          <p:nvPicPr>
            <p:cNvPr id="3129" name="Рисунок 3128">
              <a:extLst>
                <a:ext uri="{FF2B5EF4-FFF2-40B4-BE49-F238E27FC236}">
                  <a16:creationId xmlns="" xmlns:a16="http://schemas.microsoft.com/office/drawing/2014/main" id="{FCCD5E48-CA5A-AD6C-024D-B4908328CA3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564185" y="4644285"/>
              <a:ext cx="128237" cy="128237"/>
            </a:xfrm>
            <a:prstGeom prst="rect">
              <a:avLst/>
            </a:prstGeom>
          </p:spPr>
        </p:pic>
        <p:sp>
          <p:nvSpPr>
            <p:cNvPr id="3130" name="Прямоугольник 56">
              <a:extLst>
                <a:ext uri="{FF2B5EF4-FFF2-40B4-BE49-F238E27FC236}">
                  <a16:creationId xmlns="" xmlns:a16="http://schemas.microsoft.com/office/drawing/2014/main" id="{C1FBB4D4-28A2-48C6-84FF-3725CAB57D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8094" y="4545193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13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mpr.gov-murman.ru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  <p:pic>
          <p:nvPicPr>
            <p:cNvPr id="21" name="Рисунок 20">
              <a:extLst>
                <a:ext uri="{FF2B5EF4-FFF2-40B4-BE49-F238E27FC236}">
                  <a16:creationId xmlns="" xmlns:a16="http://schemas.microsoft.com/office/drawing/2014/main" id="{1430A3AA-A05C-5720-5853-961A1C89FEF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170354" y="4644285"/>
              <a:ext cx="128237" cy="128237"/>
            </a:xfrm>
            <a:prstGeom prst="rect">
              <a:avLst/>
            </a:prstGeom>
          </p:spPr>
        </p:pic>
        <p:sp>
          <p:nvSpPr>
            <p:cNvPr id="22" name="Прямоугольник 56">
              <a:extLst>
                <a:ext uri="{FF2B5EF4-FFF2-40B4-BE49-F238E27FC236}">
                  <a16:creationId xmlns="" xmlns:a16="http://schemas.microsoft.com/office/drawing/2014/main" id="{57C4E4ED-13D1-59B8-DBCF-98D4B9815A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54263" y="4545193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14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tourism.gov-murman.ru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3155" name="Группа 3154">
            <a:extLst>
              <a:ext uri="{FF2B5EF4-FFF2-40B4-BE49-F238E27FC236}">
                <a16:creationId xmlns="" xmlns:a16="http://schemas.microsoft.com/office/drawing/2014/main" id="{F6DC06A2-F000-0FC7-123E-8F12CF9C575E}"/>
              </a:ext>
            </a:extLst>
          </p:cNvPr>
          <p:cNvGrpSpPr/>
          <p:nvPr/>
        </p:nvGrpSpPr>
        <p:grpSpPr>
          <a:xfrm>
            <a:off x="731837" y="5077214"/>
            <a:ext cx="10728326" cy="952410"/>
            <a:chOff x="731837" y="4999846"/>
            <a:chExt cx="10728326" cy="952410"/>
          </a:xfrm>
        </p:grpSpPr>
        <p:sp>
          <p:nvSpPr>
            <p:cNvPr id="3136" name="Скругленный прямоугольник 91">
              <a:extLst>
                <a:ext uri="{FF2B5EF4-FFF2-40B4-BE49-F238E27FC236}">
                  <a16:creationId xmlns="" xmlns:a16="http://schemas.microsoft.com/office/drawing/2014/main" id="{0AEE4FB2-C9B2-8089-A448-86659CCDFCCE}"/>
                </a:ext>
              </a:extLst>
            </p:cNvPr>
            <p:cNvSpPr/>
            <p:nvPr/>
          </p:nvSpPr>
          <p:spPr>
            <a:xfrm>
              <a:off x="4357935" y="5000141"/>
              <a:ext cx="346609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5" name="Скругленный прямоугольник 91">
              <a:extLst>
                <a:ext uri="{FF2B5EF4-FFF2-40B4-BE49-F238E27FC236}">
                  <a16:creationId xmlns="" xmlns:a16="http://schemas.microsoft.com/office/drawing/2014/main" id="{33BBAB4D-3F64-B7C0-D178-DB2C24135FBE}"/>
                </a:ext>
              </a:extLst>
            </p:cNvPr>
            <p:cNvSpPr/>
            <p:nvPr/>
          </p:nvSpPr>
          <p:spPr>
            <a:xfrm>
              <a:off x="731838" y="4999846"/>
              <a:ext cx="346609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24" name="Скругленный прямоугольник 91">
              <a:extLst>
                <a:ext uri="{FF2B5EF4-FFF2-40B4-BE49-F238E27FC236}">
                  <a16:creationId xmlns="" xmlns:a16="http://schemas.microsoft.com/office/drawing/2014/main" id="{60683CCA-96CB-86E8-894D-FACA5B37E4B9}"/>
                </a:ext>
              </a:extLst>
            </p:cNvPr>
            <p:cNvSpPr/>
            <p:nvPr/>
          </p:nvSpPr>
          <p:spPr>
            <a:xfrm>
              <a:off x="7994071" y="4999846"/>
              <a:ext cx="3466092" cy="94773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b="1" dirty="0"/>
            </a:p>
          </p:txBody>
        </p:sp>
        <p:sp>
          <p:nvSpPr>
            <p:cNvPr id="3140" name="Прямоугольник 56">
              <a:extLst>
                <a:ext uri="{FF2B5EF4-FFF2-40B4-BE49-F238E27FC236}">
                  <a16:creationId xmlns="" xmlns:a16="http://schemas.microsoft.com/office/drawing/2014/main" id="{6FCC0FB7-E6F5-CAE7-A9F2-6763CD4BE4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59657" y="5130657"/>
              <a:ext cx="3279710" cy="280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Министерство цифрового развития Мурманской области</a:t>
              </a:r>
            </a:p>
          </p:txBody>
        </p:sp>
        <p:sp>
          <p:nvSpPr>
            <p:cNvPr id="25" name="Прямоугольник 56">
              <a:extLst>
                <a:ext uri="{FF2B5EF4-FFF2-40B4-BE49-F238E27FC236}">
                  <a16:creationId xmlns="" xmlns:a16="http://schemas.microsoft.com/office/drawing/2014/main" id="{F2D985F3-D9BE-2D27-5069-1A956D2A67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71485" y="5107939"/>
              <a:ext cx="2535555" cy="472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Комитет по тарифному регулированию Мурманской области</a:t>
              </a:r>
            </a:p>
          </p:txBody>
        </p:sp>
        <p:sp>
          <p:nvSpPr>
            <p:cNvPr id="3144" name="Прямоугольник 3143">
              <a:extLst>
                <a:ext uri="{FF2B5EF4-FFF2-40B4-BE49-F238E27FC236}">
                  <a16:creationId xmlns="" xmlns:a16="http://schemas.microsoft.com/office/drawing/2014/main" id="{B6B1DFF1-8B8D-C304-88F5-4C5CFB666060}"/>
                </a:ext>
              </a:extLst>
            </p:cNvPr>
            <p:cNvSpPr/>
            <p:nvPr/>
          </p:nvSpPr>
          <p:spPr>
            <a:xfrm>
              <a:off x="731837" y="5667978"/>
              <a:ext cx="3471617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50" name="Прямоугольник 3149">
              <a:extLst>
                <a:ext uri="{FF2B5EF4-FFF2-40B4-BE49-F238E27FC236}">
                  <a16:creationId xmlns="" xmlns:a16="http://schemas.microsoft.com/office/drawing/2014/main" id="{577FD3C7-7D92-A673-E7BE-62752D0FB7C1}"/>
                </a:ext>
              </a:extLst>
            </p:cNvPr>
            <p:cNvSpPr/>
            <p:nvPr/>
          </p:nvSpPr>
          <p:spPr>
            <a:xfrm>
              <a:off x="4357935" y="5667978"/>
              <a:ext cx="3472674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51" name="Прямоугольник 3150">
              <a:extLst>
                <a:ext uri="{FF2B5EF4-FFF2-40B4-BE49-F238E27FC236}">
                  <a16:creationId xmlns="" xmlns:a16="http://schemas.microsoft.com/office/drawing/2014/main" id="{49664F7E-4794-D878-4FD1-2C4CB0E59E58}"/>
                </a:ext>
              </a:extLst>
            </p:cNvPr>
            <p:cNvSpPr/>
            <p:nvPr/>
          </p:nvSpPr>
          <p:spPr>
            <a:xfrm>
              <a:off x="7992004" y="5658879"/>
              <a:ext cx="3466092" cy="284278"/>
            </a:xfrm>
            <a:prstGeom prst="rect">
              <a:avLst/>
            </a:prstGeom>
            <a:solidFill>
              <a:srgbClr val="007AB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56">
              <a:extLst>
                <a:ext uri="{FF2B5EF4-FFF2-40B4-BE49-F238E27FC236}">
                  <a16:creationId xmlns="" xmlns:a16="http://schemas.microsoft.com/office/drawing/2014/main" id="{4BE48D1B-7D54-667F-C8FB-379CEC690C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9611" y="5107939"/>
              <a:ext cx="2804121" cy="472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Министерство градостроительства </a:t>
              </a:r>
            </a:p>
            <a:p>
              <a:pPr>
                <a:lnSpc>
                  <a:spcPts val="15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и благоустройства Мурманской области</a:t>
              </a:r>
            </a:p>
          </p:txBody>
        </p:sp>
        <p:sp>
          <p:nvSpPr>
            <p:cNvPr id="12" name="Прямоугольник 56">
              <a:extLst>
                <a:ext uri="{FF2B5EF4-FFF2-40B4-BE49-F238E27FC236}">
                  <a16:creationId xmlns="" xmlns:a16="http://schemas.microsoft.com/office/drawing/2014/main" id="{562F7083-A09A-3688-CFFB-EF8A9A3C0B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2389" y="5647142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15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mingrad.gov-murman.ru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  <p:pic>
          <p:nvPicPr>
            <p:cNvPr id="10" name="Рисунок 9">
              <a:extLst>
                <a:ext uri="{FF2B5EF4-FFF2-40B4-BE49-F238E27FC236}">
                  <a16:creationId xmlns="" xmlns:a16="http://schemas.microsoft.com/office/drawing/2014/main" id="{0A84DC46-BCFA-F125-464D-3CF3FCE7C1D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18480" y="5745999"/>
              <a:ext cx="128237" cy="128237"/>
            </a:xfrm>
            <a:prstGeom prst="rect">
              <a:avLst/>
            </a:prstGeom>
          </p:spPr>
        </p:pic>
        <p:pic>
          <p:nvPicPr>
            <p:cNvPr id="3141" name="Рисунок 3140">
              <a:extLst>
                <a:ext uri="{FF2B5EF4-FFF2-40B4-BE49-F238E27FC236}">
                  <a16:creationId xmlns="" xmlns:a16="http://schemas.microsoft.com/office/drawing/2014/main" id="{646929AA-0D2F-5F7F-639A-705BE30A52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558526" y="5738963"/>
              <a:ext cx="128237" cy="128237"/>
            </a:xfrm>
            <a:prstGeom prst="rect">
              <a:avLst/>
            </a:prstGeom>
          </p:spPr>
        </p:pic>
        <p:sp>
          <p:nvSpPr>
            <p:cNvPr id="3142" name="Прямоугольник 56">
              <a:extLst>
                <a:ext uri="{FF2B5EF4-FFF2-40B4-BE49-F238E27FC236}">
                  <a16:creationId xmlns="" xmlns:a16="http://schemas.microsoft.com/office/drawing/2014/main" id="{CF8F85C0-F2C4-A876-3706-17BCEEC415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2435" y="5648924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16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it.gov-murman.ru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  <p:pic>
          <p:nvPicPr>
            <p:cNvPr id="26" name="Рисунок 25">
              <a:extLst>
                <a:ext uri="{FF2B5EF4-FFF2-40B4-BE49-F238E27FC236}">
                  <a16:creationId xmlns="" xmlns:a16="http://schemas.microsoft.com/office/drawing/2014/main" id="{744B1B54-2F84-611D-7595-162CCEC287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170354" y="5733331"/>
              <a:ext cx="128237" cy="128237"/>
            </a:xfrm>
            <a:prstGeom prst="rect">
              <a:avLst/>
            </a:prstGeom>
          </p:spPr>
        </p:pic>
        <p:sp>
          <p:nvSpPr>
            <p:cNvPr id="27" name="Прямоугольник 56">
              <a:extLst>
                <a:ext uri="{FF2B5EF4-FFF2-40B4-BE49-F238E27FC236}">
                  <a16:creationId xmlns="" xmlns:a16="http://schemas.microsoft.com/office/drawing/2014/main" id="{95035F1A-8E12-39E6-8DA3-8576C67B1C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54263" y="5634239"/>
              <a:ext cx="171282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  <a:hlinkClick r:id="rId17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tarif.gov-murman.ru</a:t>
              </a:r>
              <a:endPara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endParaRPr>
            </a:p>
          </p:txBody>
        </p:sp>
      </p:grpSp>
      <p:grpSp>
        <p:nvGrpSpPr>
          <p:cNvPr id="2" name="Группа 1">
            <a:extLst>
              <a:ext uri="{FF2B5EF4-FFF2-40B4-BE49-F238E27FC236}">
                <a16:creationId xmlns="" xmlns:a16="http://schemas.microsoft.com/office/drawing/2014/main" id="{06B991AA-0102-9597-6F06-2BE19404AC4C}"/>
              </a:ext>
            </a:extLst>
          </p:cNvPr>
          <p:cNvGrpSpPr/>
          <p:nvPr/>
        </p:nvGrpSpPr>
        <p:grpSpPr>
          <a:xfrm>
            <a:off x="695625" y="6218603"/>
            <a:ext cx="10962028" cy="316465"/>
            <a:chOff x="695625" y="6218603"/>
            <a:chExt cx="10962028" cy="316465"/>
          </a:xfrm>
        </p:grpSpPr>
        <p:sp>
          <p:nvSpPr>
            <p:cNvPr id="3163" name="Номер слайда 6">
              <a:extLst>
                <a:ext uri="{FF2B5EF4-FFF2-40B4-BE49-F238E27FC236}">
                  <a16:creationId xmlns="" xmlns:a16="http://schemas.microsoft.com/office/drawing/2014/main" id="{BDD1C5C1-6D9D-2B65-7F34-63DAE7DA53E9}"/>
                </a:ext>
              </a:extLst>
            </p:cNvPr>
            <p:cNvSpPr txBox="1">
              <a:spLocks/>
            </p:cNvSpPr>
            <p:nvPr/>
          </p:nvSpPr>
          <p:spPr>
            <a:xfrm>
              <a:off x="11310297" y="6218603"/>
              <a:ext cx="347356" cy="316465"/>
            </a:xfrm>
            <a:prstGeom prst="rect">
              <a:avLst/>
            </a:prstGeom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vert="horz" lIns="91440" tIns="45720" rIns="91440" bIns="45720" rtlCol="0" anchor="ctr"/>
            <a:lstStyle>
              <a:defPPr>
                <a:defRPr lang="ru-RU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Corki Regular"/>
                  <a:ea typeface="Corki Regular"/>
                  <a:cs typeface="Corki Regular"/>
                  <a:sym typeface="Corki Regular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fld id="{86CB4B4D-7CA3-9044-876B-883B54F8677D}" type="slidenum">
                <a:rPr lang="ru-RU" smtClean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50" charset="-52"/>
                </a:rPr>
                <a:pPr/>
                <a:t>13</a:t>
              </a:fld>
              <a:endParaRPr lang="ru-RU" dirty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endParaRPr>
            </a:p>
          </p:txBody>
        </p:sp>
        <p:sp>
          <p:nvSpPr>
            <p:cNvPr id="3164" name="TextBox 2">
              <a:extLst>
                <a:ext uri="{FF2B5EF4-FFF2-40B4-BE49-F238E27FC236}">
                  <a16:creationId xmlns="" xmlns:a16="http://schemas.microsoft.com/office/drawing/2014/main" id="{E8D4E97F-B38A-EB5F-C8F3-7784E6BA76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25071" y="6237930"/>
              <a:ext cx="831850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#насевережить</a:t>
              </a:r>
            </a:p>
          </p:txBody>
        </p:sp>
        <p:sp>
          <p:nvSpPr>
            <p:cNvPr id="3165" name="TextBox 2">
              <a:extLst>
                <a:ext uri="{FF2B5EF4-FFF2-40B4-BE49-F238E27FC236}">
                  <a16:creationId xmlns="" xmlns:a16="http://schemas.microsoft.com/office/drawing/2014/main" id="{0DC89F86-003E-2655-C0E5-70C645861C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5625" y="6237930"/>
              <a:ext cx="1998300" cy="27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Инвестиционный профиль ЗАТО Заозерск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8235199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8C4E6CA1-3F69-E3CE-F7CB-D5539DD1BF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24D3F046-DEDA-836B-37C3-C753ADFD02E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352843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1F4F3A8E-0164-D5B6-C3E5-AF187D34257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1" y="0"/>
            <a:ext cx="15321479" cy="352843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19DBAF46-A427-1100-082C-26B239B03A1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458" y="1647661"/>
            <a:ext cx="3384953" cy="2169920"/>
          </a:xfrm>
          <a:prstGeom prst="rect">
            <a:avLst/>
          </a:prstGeom>
        </p:spPr>
      </p:pic>
      <p:sp>
        <p:nvSpPr>
          <p:cNvPr id="21" name="Овал 20">
            <a:extLst>
              <a:ext uri="{FF2B5EF4-FFF2-40B4-BE49-F238E27FC236}">
                <a16:creationId xmlns="" xmlns:a16="http://schemas.microsoft.com/office/drawing/2014/main" id="{85378260-C7A7-062F-9345-9AEE7459A83D}"/>
              </a:ext>
            </a:extLst>
          </p:cNvPr>
          <p:cNvSpPr/>
          <p:nvPr/>
        </p:nvSpPr>
        <p:spPr>
          <a:xfrm>
            <a:off x="3433846" y="2024716"/>
            <a:ext cx="766873" cy="766873"/>
          </a:xfrm>
          <a:prstGeom prst="ellipse">
            <a:avLst/>
          </a:prstGeom>
          <a:solidFill>
            <a:srgbClr val="64BE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7E42C4FC-AA0A-F6BB-E982-056F3952924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29896" y="2228492"/>
            <a:ext cx="365230" cy="365230"/>
          </a:xfrm>
          <a:prstGeom prst="rect">
            <a:avLst/>
          </a:prstGeom>
        </p:spPr>
      </p:pic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403428D2-F473-A3A3-333B-C4F69C2E51AB}"/>
              </a:ext>
            </a:extLst>
          </p:cNvPr>
          <p:cNvSpPr/>
          <p:nvPr/>
        </p:nvSpPr>
        <p:spPr>
          <a:xfrm>
            <a:off x="953280" y="4158895"/>
            <a:ext cx="2561446" cy="70788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400"/>
              </a:lnSpc>
            </a:pPr>
            <a:r>
              <a:rPr lang="ru-RU" sz="2400" dirty="0">
                <a:latin typeface="Corki" panose="00000500000000000000" pitchFamily="2" charset="0"/>
              </a:rPr>
              <a:t>КАЛЬКУЛЯТОР </a:t>
            </a:r>
          </a:p>
          <a:p>
            <a:pPr>
              <a:lnSpc>
                <a:spcPts val="2400"/>
              </a:lnSpc>
            </a:pPr>
            <a:r>
              <a:rPr lang="ru-RU" sz="2400" dirty="0">
                <a:latin typeface="Corki" panose="00000500000000000000" pitchFamily="2" charset="0"/>
              </a:rPr>
              <a:t>АРКТИЧЕСКИХ ЛЬГОТ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="" xmlns:a16="http://schemas.microsoft.com/office/drawing/2014/main" id="{79561D47-5991-7668-6EE9-AB19FD25B90F}"/>
              </a:ext>
            </a:extLst>
          </p:cNvPr>
          <p:cNvSpPr/>
          <p:nvPr/>
        </p:nvSpPr>
        <p:spPr>
          <a:xfrm>
            <a:off x="4678360" y="4158895"/>
            <a:ext cx="1492300" cy="70788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400"/>
              </a:lnSpc>
            </a:pPr>
            <a:r>
              <a:rPr lang="ru-RU" sz="2400" dirty="0">
                <a:latin typeface="Corki" panose="00000500000000000000" pitchFamily="2" charset="0"/>
              </a:rPr>
              <a:t>НАВИГАТОР  </a:t>
            </a:r>
          </a:p>
          <a:p>
            <a:pPr>
              <a:lnSpc>
                <a:spcPts val="2400"/>
              </a:lnSpc>
            </a:pPr>
            <a:r>
              <a:rPr lang="ru-RU" sz="2400" dirty="0">
                <a:latin typeface="Corki" panose="00000500000000000000" pitchFamily="2" charset="0"/>
              </a:rPr>
              <a:t>ПЛОЩАДОК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="" xmlns:a16="http://schemas.microsoft.com/office/drawing/2014/main" id="{227E4FE0-502E-FD7C-53B1-6EFC19F41FFC}"/>
              </a:ext>
            </a:extLst>
          </p:cNvPr>
          <p:cNvSpPr/>
          <p:nvPr/>
        </p:nvSpPr>
        <p:spPr>
          <a:xfrm>
            <a:off x="7177200" y="4158895"/>
            <a:ext cx="2000333" cy="70788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400"/>
              </a:lnSpc>
            </a:pPr>
            <a:r>
              <a:rPr lang="ru-RU" sz="2400" dirty="0">
                <a:latin typeface="Corki" panose="00000500000000000000" pitchFamily="2" charset="0"/>
              </a:rPr>
              <a:t>НАВИГАТОР МЕР </a:t>
            </a:r>
          </a:p>
          <a:p>
            <a:pPr>
              <a:lnSpc>
                <a:spcPts val="2400"/>
              </a:lnSpc>
            </a:pPr>
            <a:r>
              <a:rPr lang="ru-RU" sz="2400" dirty="0">
                <a:latin typeface="Corki" panose="00000500000000000000" pitchFamily="2" charset="0"/>
              </a:rPr>
              <a:t>ПОДДЕРЖКИ</a:t>
            </a:r>
          </a:p>
        </p:txBody>
      </p:sp>
      <p:sp>
        <p:nvSpPr>
          <p:cNvPr id="28" name="Прямоугольник 27">
            <a:extLst>
              <a:ext uri="{FF2B5EF4-FFF2-40B4-BE49-F238E27FC236}">
                <a16:creationId xmlns="" xmlns:a16="http://schemas.microsoft.com/office/drawing/2014/main" id="{AA520F7B-6D9D-8EE5-C0EB-E46FF8706FF0}"/>
              </a:ext>
            </a:extLst>
          </p:cNvPr>
          <p:cNvSpPr/>
          <p:nvPr/>
        </p:nvSpPr>
        <p:spPr>
          <a:xfrm>
            <a:off x="9635637" y="4158895"/>
            <a:ext cx="1492300" cy="70788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2400"/>
              </a:lnSpc>
            </a:pPr>
            <a:r>
              <a:rPr lang="ru-RU" sz="2400" dirty="0">
                <a:latin typeface="Corki" panose="00000500000000000000" pitchFamily="2" charset="0"/>
              </a:rPr>
              <a:t>БИЗНЕС</a:t>
            </a:r>
          </a:p>
          <a:p>
            <a:pPr>
              <a:lnSpc>
                <a:spcPts val="2400"/>
              </a:lnSpc>
            </a:pPr>
            <a:r>
              <a:rPr lang="ru-RU" sz="2400" dirty="0">
                <a:latin typeface="Corki" panose="00000500000000000000" pitchFamily="2" charset="0"/>
              </a:rPr>
              <a:t>ДЛЯ БИЗНЕСА</a:t>
            </a:r>
          </a:p>
        </p:txBody>
      </p:sp>
      <p:sp>
        <p:nvSpPr>
          <p:cNvPr id="3075" name="Прямоугольник 3074">
            <a:extLst>
              <a:ext uri="{FF2B5EF4-FFF2-40B4-BE49-F238E27FC236}">
                <a16:creationId xmlns="" xmlns:a16="http://schemas.microsoft.com/office/drawing/2014/main" id="{BB051396-D8BE-6E70-8D5E-7135C24A33F6}"/>
              </a:ext>
            </a:extLst>
          </p:cNvPr>
          <p:cNvSpPr/>
          <p:nvPr/>
        </p:nvSpPr>
        <p:spPr>
          <a:xfrm>
            <a:off x="953280" y="4866777"/>
            <a:ext cx="2659926" cy="70788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600"/>
              </a:lnSpc>
            </a:pPr>
            <a:r>
              <a:rPr lang="ru-RU" sz="1600" dirty="0">
                <a:latin typeface="Corki" panose="00000500000000000000" pitchFamily="2" charset="0"/>
              </a:rPr>
              <a:t>Быстрый расчет выгоды на будущие десять лет, при реализации инвестпроекта на территории региона</a:t>
            </a:r>
          </a:p>
        </p:txBody>
      </p:sp>
      <p:sp>
        <p:nvSpPr>
          <p:cNvPr id="3077" name="Прямоугольник 3076">
            <a:extLst>
              <a:ext uri="{FF2B5EF4-FFF2-40B4-BE49-F238E27FC236}">
                <a16:creationId xmlns="" xmlns:a16="http://schemas.microsoft.com/office/drawing/2014/main" id="{B0C00D60-223F-BFC0-9F7B-2965C8B4263D}"/>
              </a:ext>
            </a:extLst>
          </p:cNvPr>
          <p:cNvSpPr/>
          <p:nvPr/>
        </p:nvSpPr>
        <p:spPr>
          <a:xfrm>
            <a:off x="4678360" y="4866777"/>
            <a:ext cx="2341565" cy="70788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600"/>
              </a:lnSpc>
            </a:pPr>
            <a:r>
              <a:rPr lang="ru-RU" sz="1600" dirty="0">
                <a:latin typeface="Corki" panose="00000500000000000000" pitchFamily="2" charset="0"/>
              </a:rPr>
              <a:t>Быстрый подбор земельного участка или госимущества для реализации инвестпроекта</a:t>
            </a:r>
          </a:p>
        </p:txBody>
      </p:sp>
      <p:sp>
        <p:nvSpPr>
          <p:cNvPr id="3078" name="Прямоугольник 3077">
            <a:extLst>
              <a:ext uri="{FF2B5EF4-FFF2-40B4-BE49-F238E27FC236}">
                <a16:creationId xmlns="" xmlns:a16="http://schemas.microsoft.com/office/drawing/2014/main" id="{F0E045EF-0D16-4A5D-CDE0-0E36CD81C575}"/>
              </a:ext>
            </a:extLst>
          </p:cNvPr>
          <p:cNvSpPr/>
          <p:nvPr/>
        </p:nvSpPr>
        <p:spPr>
          <a:xfrm>
            <a:off x="7187509" y="4866777"/>
            <a:ext cx="2080316" cy="70788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600"/>
              </a:lnSpc>
            </a:pPr>
            <a:r>
              <a:rPr lang="ru-RU" sz="1600" dirty="0">
                <a:latin typeface="Corki" panose="00000500000000000000" pitchFamily="2" charset="0"/>
              </a:rPr>
              <a:t>Упрощенный поиск доступных налоговых льгот, финансовой </a:t>
            </a:r>
          </a:p>
          <a:p>
            <a:pPr>
              <a:lnSpc>
                <a:spcPts val="1600"/>
              </a:lnSpc>
            </a:pPr>
            <a:r>
              <a:rPr lang="ru-RU" sz="1600" dirty="0">
                <a:latin typeface="Corki" panose="00000500000000000000" pitchFamily="2" charset="0"/>
              </a:rPr>
              <a:t>и нефинансовой поддержки</a:t>
            </a:r>
          </a:p>
        </p:txBody>
      </p:sp>
      <p:sp>
        <p:nvSpPr>
          <p:cNvPr id="3079" name="Прямоугольник 3078">
            <a:extLst>
              <a:ext uri="{FF2B5EF4-FFF2-40B4-BE49-F238E27FC236}">
                <a16:creationId xmlns="" xmlns:a16="http://schemas.microsoft.com/office/drawing/2014/main" id="{ACA58AED-3324-65A8-DEDC-F371C99FA982}"/>
              </a:ext>
            </a:extLst>
          </p:cNvPr>
          <p:cNvSpPr/>
          <p:nvPr/>
        </p:nvSpPr>
        <p:spPr>
          <a:xfrm>
            <a:off x="9653132" y="4866777"/>
            <a:ext cx="1807031" cy="707882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600"/>
              </a:lnSpc>
            </a:pPr>
            <a:r>
              <a:rPr lang="ru-RU" sz="1600" dirty="0">
                <a:latin typeface="Corki" panose="00000500000000000000" pitchFamily="2" charset="0"/>
              </a:rPr>
              <a:t>Помогаем инвесторам найти бизнес-партнеров </a:t>
            </a:r>
          </a:p>
          <a:p>
            <a:pPr>
              <a:lnSpc>
                <a:spcPts val="1600"/>
              </a:lnSpc>
            </a:pPr>
            <a:r>
              <a:rPr lang="ru-RU" sz="1600" dirty="0">
                <a:latin typeface="Corki" panose="00000500000000000000" pitchFamily="2" charset="0"/>
              </a:rPr>
              <a:t>в Арктике</a:t>
            </a:r>
          </a:p>
        </p:txBody>
      </p:sp>
      <p:sp>
        <p:nvSpPr>
          <p:cNvPr id="3080" name="Прямоугольник 3079">
            <a:extLst>
              <a:ext uri="{FF2B5EF4-FFF2-40B4-BE49-F238E27FC236}">
                <a16:creationId xmlns="" xmlns:a16="http://schemas.microsoft.com/office/drawing/2014/main" id="{3E172ED3-EB27-AF88-4775-CAA59753CA98}"/>
              </a:ext>
            </a:extLst>
          </p:cNvPr>
          <p:cNvSpPr/>
          <p:nvPr/>
        </p:nvSpPr>
        <p:spPr>
          <a:xfrm>
            <a:off x="1049086" y="5801589"/>
            <a:ext cx="1690422" cy="293856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81" name="Рисунок 3080">
            <a:extLst>
              <a:ext uri="{FF2B5EF4-FFF2-40B4-BE49-F238E27FC236}">
                <a16:creationId xmlns="" xmlns:a16="http://schemas.microsoft.com/office/drawing/2014/main" id="{4C0A503C-22FC-8890-5D59-72DF36869A0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273733" y="5891618"/>
            <a:ext cx="128237" cy="128237"/>
          </a:xfrm>
          <a:prstGeom prst="rect">
            <a:avLst/>
          </a:prstGeom>
        </p:spPr>
      </p:pic>
      <p:sp>
        <p:nvSpPr>
          <p:cNvPr id="3082" name="Прямоугольник 56">
            <a:extLst>
              <a:ext uri="{FF2B5EF4-FFF2-40B4-BE49-F238E27FC236}">
                <a16:creationId xmlns="" xmlns:a16="http://schemas.microsoft.com/office/drawing/2014/main" id="{C81B5FE7-C50D-A1D1-F003-518A22A759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1970" y="5797554"/>
            <a:ext cx="1209571" cy="28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solidFill>
                  <a:schemeClr val="bg1"/>
                </a:solidFill>
                <a:latin typeface="Corki" panose="00000500000000000000" pitchFamily="2" charset="-52"/>
                <a:hlinkClick r:id="rId11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invest.nashsever51.ru</a:t>
            </a:r>
            <a:endParaRPr lang="ru-RU" altLang="ru-RU" sz="12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3083" name="Прямоугольник 3082">
            <a:extLst>
              <a:ext uri="{FF2B5EF4-FFF2-40B4-BE49-F238E27FC236}">
                <a16:creationId xmlns="" xmlns:a16="http://schemas.microsoft.com/office/drawing/2014/main" id="{6E262EA5-B102-F22B-7B12-0DCF5FEDD0B3}"/>
              </a:ext>
            </a:extLst>
          </p:cNvPr>
          <p:cNvSpPr/>
          <p:nvPr/>
        </p:nvSpPr>
        <p:spPr>
          <a:xfrm>
            <a:off x="4770842" y="5801589"/>
            <a:ext cx="1690422" cy="293856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84" name="Рисунок 3083">
            <a:extLst>
              <a:ext uri="{FF2B5EF4-FFF2-40B4-BE49-F238E27FC236}">
                <a16:creationId xmlns="" xmlns:a16="http://schemas.microsoft.com/office/drawing/2014/main" id="{E92F05DC-F0C9-E019-0E9A-31C5F4D4DC4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995489" y="5891618"/>
            <a:ext cx="128237" cy="128237"/>
          </a:xfrm>
          <a:prstGeom prst="rect">
            <a:avLst/>
          </a:prstGeom>
        </p:spPr>
      </p:pic>
      <p:sp>
        <p:nvSpPr>
          <p:cNvPr id="3085" name="Прямоугольник 56">
            <a:extLst>
              <a:ext uri="{FF2B5EF4-FFF2-40B4-BE49-F238E27FC236}">
                <a16:creationId xmlns="" xmlns:a16="http://schemas.microsoft.com/office/drawing/2014/main" id="{A414B133-B0B1-2B64-2DDD-C011A78E75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3726" y="5797554"/>
            <a:ext cx="1209571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solidFill>
                  <a:schemeClr val="bg1"/>
                </a:solidFill>
                <a:latin typeface="Corki" panose="00000500000000000000" pitchFamily="2" charset="-52"/>
                <a:hlinkClick r:id="rId1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invest.nashsever51.ru</a:t>
            </a:r>
            <a:endParaRPr lang="ru-RU" altLang="ru-RU" sz="12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3086" name="Прямоугольник 3085">
            <a:extLst>
              <a:ext uri="{FF2B5EF4-FFF2-40B4-BE49-F238E27FC236}">
                <a16:creationId xmlns="" xmlns:a16="http://schemas.microsoft.com/office/drawing/2014/main" id="{DFD289A3-299F-E1ED-154A-10FBC6BFB607}"/>
              </a:ext>
            </a:extLst>
          </p:cNvPr>
          <p:cNvSpPr/>
          <p:nvPr/>
        </p:nvSpPr>
        <p:spPr>
          <a:xfrm>
            <a:off x="7276794" y="5801589"/>
            <a:ext cx="1690422" cy="293856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87" name="Рисунок 3086">
            <a:extLst>
              <a:ext uri="{FF2B5EF4-FFF2-40B4-BE49-F238E27FC236}">
                <a16:creationId xmlns="" xmlns:a16="http://schemas.microsoft.com/office/drawing/2014/main" id="{B8C012A2-D3A2-A548-4DCA-4F409742A59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501441" y="5891618"/>
            <a:ext cx="128237" cy="128237"/>
          </a:xfrm>
          <a:prstGeom prst="rect">
            <a:avLst/>
          </a:prstGeom>
        </p:spPr>
      </p:pic>
      <p:sp>
        <p:nvSpPr>
          <p:cNvPr id="3088" name="Прямоугольник 56">
            <a:extLst>
              <a:ext uri="{FF2B5EF4-FFF2-40B4-BE49-F238E27FC236}">
                <a16:creationId xmlns="" xmlns:a16="http://schemas.microsoft.com/office/drawing/2014/main" id="{F9F0BFB9-BDDC-D3DA-F040-DFE27670FB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9678" y="5797554"/>
            <a:ext cx="1209571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solidFill>
                  <a:schemeClr val="bg1"/>
                </a:solidFill>
                <a:latin typeface="Corki" panose="00000500000000000000" pitchFamily="2" charset="-52"/>
                <a:hlinkClick r:id="rId1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invest.nashsever51.ru</a:t>
            </a:r>
            <a:endParaRPr lang="ru-RU" altLang="ru-RU" sz="12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3089" name="Прямоугольник 3088">
            <a:extLst>
              <a:ext uri="{FF2B5EF4-FFF2-40B4-BE49-F238E27FC236}">
                <a16:creationId xmlns="" xmlns:a16="http://schemas.microsoft.com/office/drawing/2014/main" id="{C17336FF-180F-1BF5-6A80-C0900E5A7B58}"/>
              </a:ext>
            </a:extLst>
          </p:cNvPr>
          <p:cNvSpPr/>
          <p:nvPr/>
        </p:nvSpPr>
        <p:spPr>
          <a:xfrm>
            <a:off x="9750691" y="5801589"/>
            <a:ext cx="1690422" cy="293856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90" name="Рисунок 3089">
            <a:extLst>
              <a:ext uri="{FF2B5EF4-FFF2-40B4-BE49-F238E27FC236}">
                <a16:creationId xmlns="" xmlns:a16="http://schemas.microsoft.com/office/drawing/2014/main" id="{EC9E32D0-F491-1D79-4BBB-975356150B3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975338" y="5891618"/>
            <a:ext cx="128237" cy="128237"/>
          </a:xfrm>
          <a:prstGeom prst="rect">
            <a:avLst/>
          </a:prstGeom>
        </p:spPr>
      </p:pic>
      <p:sp>
        <p:nvSpPr>
          <p:cNvPr id="3091" name="Прямоугольник 56">
            <a:extLst>
              <a:ext uri="{FF2B5EF4-FFF2-40B4-BE49-F238E27FC236}">
                <a16:creationId xmlns="" xmlns:a16="http://schemas.microsoft.com/office/drawing/2014/main" id="{8CE7E769-B83C-1CB1-378B-4C0253C52D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03575" y="5797554"/>
            <a:ext cx="1209571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solidFill>
                  <a:schemeClr val="bg1"/>
                </a:solidFill>
                <a:latin typeface="Corki" panose="00000500000000000000" pitchFamily="2" charset="-52"/>
                <a:hlinkClick r:id="rId1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invest.nashsever51.ru</a:t>
            </a:r>
            <a:endParaRPr lang="ru-RU" altLang="ru-RU" sz="12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cxnSp>
        <p:nvCxnSpPr>
          <p:cNvPr id="3099" name="Прямая соединительная линия 3098">
            <a:extLst>
              <a:ext uri="{FF2B5EF4-FFF2-40B4-BE49-F238E27FC236}">
                <a16:creationId xmlns="" xmlns:a16="http://schemas.microsoft.com/office/drawing/2014/main" id="{540ACC6E-90A5-750D-6123-C3487363A6B1}"/>
              </a:ext>
            </a:extLst>
          </p:cNvPr>
          <p:cNvCxnSpPr>
            <a:cxnSpLocks/>
          </p:cNvCxnSpPr>
          <p:nvPr/>
        </p:nvCxnSpPr>
        <p:spPr>
          <a:xfrm>
            <a:off x="4290436" y="4083113"/>
            <a:ext cx="0" cy="2046225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03" name="Прямая соединительная линия 3102">
            <a:extLst>
              <a:ext uri="{FF2B5EF4-FFF2-40B4-BE49-F238E27FC236}">
                <a16:creationId xmlns="" xmlns:a16="http://schemas.microsoft.com/office/drawing/2014/main" id="{FC629CD2-86E9-052D-0633-86453E957D9F}"/>
              </a:ext>
            </a:extLst>
          </p:cNvPr>
          <p:cNvCxnSpPr>
            <a:cxnSpLocks/>
          </p:cNvCxnSpPr>
          <p:nvPr/>
        </p:nvCxnSpPr>
        <p:spPr>
          <a:xfrm>
            <a:off x="6981825" y="4083113"/>
            <a:ext cx="0" cy="2046225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04" name="Прямая соединительная линия 3103">
            <a:extLst>
              <a:ext uri="{FF2B5EF4-FFF2-40B4-BE49-F238E27FC236}">
                <a16:creationId xmlns="" xmlns:a16="http://schemas.microsoft.com/office/drawing/2014/main" id="{1B93C388-EEA6-6842-3698-ED6BE79C6511}"/>
              </a:ext>
            </a:extLst>
          </p:cNvPr>
          <p:cNvCxnSpPr>
            <a:cxnSpLocks/>
          </p:cNvCxnSpPr>
          <p:nvPr/>
        </p:nvCxnSpPr>
        <p:spPr>
          <a:xfrm>
            <a:off x="9448800" y="4083113"/>
            <a:ext cx="0" cy="2046225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05" name="Прямоугольник 56">
            <a:extLst>
              <a:ext uri="{FF2B5EF4-FFF2-40B4-BE49-F238E27FC236}">
                <a16:creationId xmlns="" xmlns:a16="http://schemas.microsoft.com/office/drawing/2014/main" id="{9FE46D2C-AEFB-15D2-9A89-B160A6C730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5" y="476045"/>
            <a:ext cx="2729211" cy="1113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000"/>
              </a:lnSpc>
            </a:pPr>
            <a:r>
              <a:rPr lang="ru-RU" sz="2800" dirty="0">
                <a:solidFill>
                  <a:schemeClr val="bg1"/>
                </a:solidFill>
                <a:latin typeface="Corki" panose="00000500000000000000" pitchFamily="2" charset="0"/>
              </a:rPr>
              <a:t>Онлайн-сервисы</a:t>
            </a:r>
            <a:r>
              <a:rPr lang="ru-RU" altLang="ru-RU" sz="4000" dirty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</a:p>
          <a:p>
            <a:pPr>
              <a:lnSpc>
                <a:spcPts val="4000"/>
              </a:lnSpc>
            </a:pPr>
            <a:r>
              <a:rPr lang="ru-RU" altLang="ru-RU" sz="4000" dirty="0">
                <a:solidFill>
                  <a:schemeClr val="bg1"/>
                </a:solidFill>
                <a:latin typeface="Corki" panose="00000500000000000000" pitchFamily="2" charset="-52"/>
              </a:rPr>
              <a:t>ДЛЯ БИЗНЕСА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CABF9CC0-9E2D-FEE4-8827-D198589B34FC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706" y="1011056"/>
            <a:ext cx="1492300" cy="2794194"/>
          </a:xfrm>
          <a:prstGeom prst="rect">
            <a:avLst/>
          </a:prstGeom>
        </p:spPr>
      </p:pic>
      <p:sp>
        <p:nvSpPr>
          <p:cNvPr id="16" name="Овал 15">
            <a:extLst>
              <a:ext uri="{FF2B5EF4-FFF2-40B4-BE49-F238E27FC236}">
                <a16:creationId xmlns="" xmlns:a16="http://schemas.microsoft.com/office/drawing/2014/main" id="{9F25BBD6-F4C4-2011-32A5-D051BB4D3A22}"/>
              </a:ext>
            </a:extLst>
          </p:cNvPr>
          <p:cNvSpPr/>
          <p:nvPr/>
        </p:nvSpPr>
        <p:spPr>
          <a:xfrm>
            <a:off x="5805162" y="2018309"/>
            <a:ext cx="766873" cy="766873"/>
          </a:xfrm>
          <a:prstGeom prst="ellipse">
            <a:avLst/>
          </a:prstGeom>
          <a:solidFill>
            <a:srgbClr val="64BE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457C5DC6-8168-FC0E-3FD4-1FEB308D9AE4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959083" y="2178636"/>
            <a:ext cx="459029" cy="459029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9B9BBCD0-7C08-2613-BF25-E998087091E8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3847" y="781315"/>
            <a:ext cx="1905218" cy="3341979"/>
          </a:xfrm>
          <a:prstGeom prst="rect">
            <a:avLst/>
          </a:prstGeom>
        </p:spPr>
      </p:pic>
      <p:sp>
        <p:nvSpPr>
          <p:cNvPr id="17" name="Овал 16">
            <a:extLst>
              <a:ext uri="{FF2B5EF4-FFF2-40B4-BE49-F238E27FC236}">
                <a16:creationId xmlns="" xmlns:a16="http://schemas.microsoft.com/office/drawing/2014/main" id="{3D14D85A-0AF3-1020-9E4B-098F9D6D6BBB}"/>
              </a:ext>
            </a:extLst>
          </p:cNvPr>
          <p:cNvSpPr/>
          <p:nvPr/>
        </p:nvSpPr>
        <p:spPr>
          <a:xfrm>
            <a:off x="8247968" y="2024716"/>
            <a:ext cx="766873" cy="766873"/>
          </a:xfrm>
          <a:prstGeom prst="ellipse">
            <a:avLst/>
          </a:prstGeom>
          <a:solidFill>
            <a:srgbClr val="64BE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AC7419DC-076C-C88F-3F6E-C78779CE4C84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8449173" y="2218966"/>
            <a:ext cx="358707" cy="358707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="" xmlns:a16="http://schemas.microsoft.com/office/drawing/2014/main" id="{ABA99416-7A6F-FEEA-EDE5-38B955DDF9E1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9169" y="781315"/>
            <a:ext cx="1905218" cy="3341979"/>
          </a:xfrm>
          <a:prstGeom prst="rect">
            <a:avLst/>
          </a:prstGeom>
        </p:spPr>
      </p:pic>
      <p:pic>
        <p:nvPicPr>
          <p:cNvPr id="3096" name="Рисунок 3095">
            <a:extLst>
              <a:ext uri="{FF2B5EF4-FFF2-40B4-BE49-F238E27FC236}">
                <a16:creationId xmlns="" xmlns:a16="http://schemas.microsoft.com/office/drawing/2014/main" id="{893CEA20-3745-ED6C-AD16-331BD611E368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/>
          <a:srcRect t="4976" b="5561"/>
          <a:stretch/>
        </p:blipFill>
        <p:spPr>
          <a:xfrm>
            <a:off x="9753166" y="1220849"/>
            <a:ext cx="1205959" cy="2359722"/>
          </a:xfrm>
          <a:prstGeom prst="rect">
            <a:avLst/>
          </a:prstGeom>
        </p:spPr>
      </p:pic>
      <p:sp>
        <p:nvSpPr>
          <p:cNvPr id="23" name="Овал 22">
            <a:extLst>
              <a:ext uri="{FF2B5EF4-FFF2-40B4-BE49-F238E27FC236}">
                <a16:creationId xmlns="" xmlns:a16="http://schemas.microsoft.com/office/drawing/2014/main" id="{9DC83359-101A-1ED9-6F9F-26274D63A3DA}"/>
              </a:ext>
            </a:extLst>
          </p:cNvPr>
          <p:cNvSpPr/>
          <p:nvPr/>
        </p:nvSpPr>
        <p:spPr>
          <a:xfrm>
            <a:off x="10693290" y="2024716"/>
            <a:ext cx="766873" cy="766873"/>
          </a:xfrm>
          <a:prstGeom prst="ellipse">
            <a:avLst/>
          </a:prstGeom>
          <a:solidFill>
            <a:srgbClr val="64BE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97" name="Рисунок 3096">
            <a:extLst>
              <a:ext uri="{FF2B5EF4-FFF2-40B4-BE49-F238E27FC236}">
                <a16:creationId xmlns="" xmlns:a16="http://schemas.microsoft.com/office/drawing/2014/main" id="{256EC5BD-8442-AA84-5509-C18D0282E365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10915877" y="2242791"/>
            <a:ext cx="321698" cy="321698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="" xmlns:a16="http://schemas.microsoft.com/office/drawing/2014/main" id="{AF4B76E5-73F7-6F73-9897-E9BCDC714640}"/>
              </a:ext>
            </a:extLst>
          </p:cNvPr>
          <p:cNvGrpSpPr/>
          <p:nvPr/>
        </p:nvGrpSpPr>
        <p:grpSpPr>
          <a:xfrm>
            <a:off x="695625" y="6218603"/>
            <a:ext cx="10962028" cy="316465"/>
            <a:chOff x="695625" y="6218603"/>
            <a:chExt cx="10962028" cy="316465"/>
          </a:xfrm>
        </p:grpSpPr>
        <p:sp>
          <p:nvSpPr>
            <p:cNvPr id="3" name="Номер слайда 6">
              <a:extLst>
                <a:ext uri="{FF2B5EF4-FFF2-40B4-BE49-F238E27FC236}">
                  <a16:creationId xmlns="" xmlns:a16="http://schemas.microsoft.com/office/drawing/2014/main" id="{E966CCD6-BA70-5423-F0DF-C038D4AB3184}"/>
                </a:ext>
              </a:extLst>
            </p:cNvPr>
            <p:cNvSpPr txBox="1">
              <a:spLocks/>
            </p:cNvSpPr>
            <p:nvPr/>
          </p:nvSpPr>
          <p:spPr>
            <a:xfrm>
              <a:off x="11310297" y="6218603"/>
              <a:ext cx="347356" cy="316465"/>
            </a:xfrm>
            <a:prstGeom prst="rect">
              <a:avLst/>
            </a:prstGeom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vert="horz" lIns="91440" tIns="45720" rIns="91440" bIns="45720" rtlCol="0" anchor="ctr"/>
            <a:lstStyle>
              <a:defPPr>
                <a:defRPr lang="ru-RU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Corki Regular"/>
                  <a:ea typeface="Corki Regular"/>
                  <a:cs typeface="Corki Regular"/>
                  <a:sym typeface="Corki Regular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fld id="{86CB4B4D-7CA3-9044-876B-883B54F8677D}" type="slidenum">
                <a:rPr lang="ru-RU" smtClean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50" charset="-52"/>
                </a:rPr>
                <a:pPr/>
                <a:t>14</a:t>
              </a:fld>
              <a:endParaRPr lang="ru-RU" dirty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endParaRPr>
            </a:p>
          </p:txBody>
        </p:sp>
        <p:sp>
          <p:nvSpPr>
            <p:cNvPr id="4" name="TextBox 2">
              <a:extLst>
                <a:ext uri="{FF2B5EF4-FFF2-40B4-BE49-F238E27FC236}">
                  <a16:creationId xmlns="" xmlns:a16="http://schemas.microsoft.com/office/drawing/2014/main" id="{61EAA62B-073E-AC3F-D8E3-BD30B94397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25071" y="6237930"/>
              <a:ext cx="831850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#насевережить</a:t>
              </a:r>
            </a:p>
          </p:txBody>
        </p:sp>
        <p:sp>
          <p:nvSpPr>
            <p:cNvPr id="6" name="TextBox 2">
              <a:extLst>
                <a:ext uri="{FF2B5EF4-FFF2-40B4-BE49-F238E27FC236}">
                  <a16:creationId xmlns="" xmlns:a16="http://schemas.microsoft.com/office/drawing/2014/main" id="{42634792-494D-9915-273D-5A5245F224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5625" y="6237930"/>
              <a:ext cx="1998300" cy="27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Инвестиционный профиль ЗАТО Заозерск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33726733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B9970A68-BCCF-1B6F-CE45-0EC05FB7D3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0F141BDC-5AB0-6716-28DC-19B37053A9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303871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37143CDA-2746-0330-DD11-D286B37F40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1" y="0"/>
            <a:ext cx="15321479" cy="3038718"/>
          </a:xfrm>
          <a:prstGeom prst="rect">
            <a:avLst/>
          </a:prstGeom>
        </p:spPr>
      </p:pic>
      <p:sp>
        <p:nvSpPr>
          <p:cNvPr id="4" name="Прямоугольник 56">
            <a:extLst>
              <a:ext uri="{FF2B5EF4-FFF2-40B4-BE49-F238E27FC236}">
                <a16:creationId xmlns="" xmlns:a16="http://schemas.microsoft.com/office/drawing/2014/main" id="{1DFD9BAC-13AB-0988-1FE4-AC4292A436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908" y="396079"/>
            <a:ext cx="5264767" cy="1062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3800"/>
              </a:lnSpc>
            </a:pPr>
            <a:r>
              <a:rPr lang="ru-RU" altLang="ru-RU" sz="2800" dirty="0">
                <a:solidFill>
                  <a:schemeClr val="bg1"/>
                </a:solidFill>
                <a:latin typeface="Corki" panose="00000500000000000000" pitchFamily="2" charset="-52"/>
              </a:rPr>
              <a:t>Региональная программа</a:t>
            </a:r>
          </a:p>
          <a:p>
            <a:pPr>
              <a:lnSpc>
                <a:spcPts val="3800"/>
              </a:lnSpc>
            </a:pPr>
            <a:r>
              <a:rPr lang="ru-RU" altLang="ru-RU" sz="4000" dirty="0">
                <a:solidFill>
                  <a:schemeClr val="bg1"/>
                </a:solidFill>
                <a:latin typeface="Corki" panose="00000500000000000000" pitchFamily="2" charset="-52"/>
              </a:rPr>
              <a:t>ПРИВЛЕЧЕНИЯ КАДРОВ</a:t>
            </a:r>
          </a:p>
        </p:txBody>
      </p:sp>
      <p:sp>
        <p:nvSpPr>
          <p:cNvPr id="12" name="Прямоугольник 56">
            <a:extLst>
              <a:ext uri="{FF2B5EF4-FFF2-40B4-BE49-F238E27FC236}">
                <a16:creationId xmlns="" xmlns:a16="http://schemas.microsoft.com/office/drawing/2014/main" id="{22577529-4BE1-B47E-6262-3BB4291276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908" y="2114046"/>
            <a:ext cx="7457101" cy="718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000"/>
              </a:lnSpc>
            </a:pPr>
            <a:r>
              <a:rPr lang="ru-RU" altLang="ru-RU" sz="8800" dirty="0">
                <a:solidFill>
                  <a:schemeClr val="bg1"/>
                </a:solidFill>
                <a:latin typeface="Corki" panose="00000500000000000000" pitchFamily="2" charset="-52"/>
              </a:rPr>
              <a:t>КУРС НА СЕВЕР</a:t>
            </a:r>
          </a:p>
        </p:txBody>
      </p:sp>
      <p:pic>
        <p:nvPicPr>
          <p:cNvPr id="23" name="Рисунок 22">
            <a:extLst>
              <a:ext uri="{FF2B5EF4-FFF2-40B4-BE49-F238E27FC236}">
                <a16:creationId xmlns="" xmlns:a16="http://schemas.microsoft.com/office/drawing/2014/main" id="{EB36040B-26E6-B6F7-5BEC-4EAB9F00E9A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919" y="305491"/>
            <a:ext cx="4101443" cy="2733227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3B2AF1A7-ED23-1B38-4FCF-C6886906AC0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181759" y="927368"/>
            <a:ext cx="1340161" cy="1340161"/>
          </a:xfrm>
          <a:prstGeom prst="rect">
            <a:avLst/>
          </a:prstGeom>
        </p:spPr>
      </p:pic>
      <p:sp>
        <p:nvSpPr>
          <p:cNvPr id="25" name="TextBox 2">
            <a:extLst>
              <a:ext uri="{FF2B5EF4-FFF2-40B4-BE49-F238E27FC236}">
                <a16:creationId xmlns="" xmlns:a16="http://schemas.microsoft.com/office/drawing/2014/main" id="{9F1EB931-9CA0-1BE1-1579-AC171A6898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18975" y="2376128"/>
            <a:ext cx="1265727" cy="307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1400" dirty="0">
                <a:solidFill>
                  <a:schemeClr val="bg1"/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  <a:hlinkClick r:id="rId9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www.kursnasever51.ru</a:t>
            </a:r>
            <a:endParaRPr lang="ru-RU" altLang="ru-RU" sz="1400" dirty="0">
              <a:solidFill>
                <a:schemeClr val="bg1"/>
              </a:solidFill>
              <a:latin typeface="Corki" panose="00000500000000000000" pitchFamily="2" charset="-52"/>
              <a:ea typeface="Corki Regular" panose="00000500000000000000" pitchFamily="2" charset="-52"/>
              <a:cs typeface="Corki Regular" panose="00000500000000000000" pitchFamily="2" charset="-52"/>
              <a:sym typeface="Corki Regular" panose="00000500000000000000" pitchFamily="2" charset="-52"/>
            </a:endParaRPr>
          </a:p>
        </p:txBody>
      </p:sp>
      <p:sp>
        <p:nvSpPr>
          <p:cNvPr id="3178" name="TextBox 3177">
            <a:extLst>
              <a:ext uri="{FF2B5EF4-FFF2-40B4-BE49-F238E27FC236}">
                <a16:creationId xmlns="" xmlns:a16="http://schemas.microsoft.com/office/drawing/2014/main" id="{8C844079-2844-E5DE-DC2F-F43BD8EC6F1C}"/>
              </a:ext>
            </a:extLst>
          </p:cNvPr>
          <p:cNvSpPr txBox="1"/>
          <p:nvPr/>
        </p:nvSpPr>
        <p:spPr>
          <a:xfrm>
            <a:off x="9367753" y="4269665"/>
            <a:ext cx="2289900" cy="35907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400"/>
              </a:lnSpc>
            </a:pPr>
            <a:r>
              <a:rPr lang="ru-RU" sz="14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Предоставление </a:t>
            </a: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бесплатного трансфера от места прибытия к месту проживания</a:t>
            </a:r>
          </a:p>
        </p:txBody>
      </p:sp>
      <p:grpSp>
        <p:nvGrpSpPr>
          <p:cNvPr id="13" name="Группа 12">
            <a:extLst>
              <a:ext uri="{FF2B5EF4-FFF2-40B4-BE49-F238E27FC236}">
                <a16:creationId xmlns="" xmlns:a16="http://schemas.microsoft.com/office/drawing/2014/main" id="{2BA748B3-9281-9A75-7BA7-06EF46F7DC61}"/>
              </a:ext>
            </a:extLst>
          </p:cNvPr>
          <p:cNvGrpSpPr/>
          <p:nvPr/>
        </p:nvGrpSpPr>
        <p:grpSpPr>
          <a:xfrm>
            <a:off x="3754371" y="3495976"/>
            <a:ext cx="1828907" cy="359073"/>
            <a:chOff x="512600" y="3361534"/>
            <a:chExt cx="1828907" cy="359073"/>
          </a:xfrm>
        </p:grpSpPr>
        <p:sp>
          <p:nvSpPr>
            <p:cNvPr id="3172" name="TextBox 3171">
              <a:extLst>
                <a:ext uri="{FF2B5EF4-FFF2-40B4-BE49-F238E27FC236}">
                  <a16:creationId xmlns="" xmlns:a16="http://schemas.microsoft.com/office/drawing/2014/main" id="{75F1FCE3-CBEE-7E06-84A9-3CE064535E2A}"/>
                </a:ext>
              </a:extLst>
            </p:cNvPr>
            <p:cNvSpPr txBox="1"/>
            <p:nvPr/>
          </p:nvSpPr>
          <p:spPr>
            <a:xfrm>
              <a:off x="849743" y="3361534"/>
              <a:ext cx="1491764" cy="359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400"/>
                </a:lnSpc>
              </a:pPr>
              <a:r>
                <a:rPr lang="ru-RU" sz="14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Назначение </a:t>
              </a:r>
              <a:r>
                <a:rPr lang="ru-RU" sz="1400" dirty="0">
                  <a:latin typeface="Corki" panose="00000500000000000000" pitchFamily="2" charset="-52"/>
                  <a:cs typeface="Arial" panose="020B0604020202020204" pitchFamily="34" charset="0"/>
                </a:rPr>
                <a:t>персонального консультанта</a:t>
              </a:r>
            </a:p>
          </p:txBody>
        </p:sp>
        <p:grpSp>
          <p:nvGrpSpPr>
            <p:cNvPr id="3181" name="Группа 3180">
              <a:extLst>
                <a:ext uri="{FF2B5EF4-FFF2-40B4-BE49-F238E27FC236}">
                  <a16:creationId xmlns="" xmlns:a16="http://schemas.microsoft.com/office/drawing/2014/main" id="{7DDE8A06-708E-0B47-55BF-A2D54F88250D}"/>
                </a:ext>
              </a:extLst>
            </p:cNvPr>
            <p:cNvGrpSpPr/>
            <p:nvPr/>
          </p:nvGrpSpPr>
          <p:grpSpPr>
            <a:xfrm>
              <a:off x="512600" y="3373446"/>
              <a:ext cx="254306" cy="254306"/>
              <a:chOff x="512600" y="4221364"/>
              <a:chExt cx="254306" cy="254306"/>
            </a:xfrm>
          </p:grpSpPr>
          <p:sp>
            <p:nvSpPr>
              <p:cNvPr id="3179" name="Овал 3178">
                <a:extLst>
                  <a:ext uri="{FF2B5EF4-FFF2-40B4-BE49-F238E27FC236}">
                    <a16:creationId xmlns="" xmlns:a16="http://schemas.microsoft.com/office/drawing/2014/main" id="{3AA45CFA-9135-DE8F-3A7B-8B6C3717B7F8}"/>
                  </a:ext>
                </a:extLst>
              </p:cNvPr>
              <p:cNvSpPr/>
              <p:nvPr/>
            </p:nvSpPr>
            <p:spPr>
              <a:xfrm>
                <a:off x="512600" y="4221364"/>
                <a:ext cx="254306" cy="25430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rgbClr val="007ABB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180" name="TextBox 3179">
                <a:extLst>
                  <a:ext uri="{FF2B5EF4-FFF2-40B4-BE49-F238E27FC236}">
                    <a16:creationId xmlns="" xmlns:a16="http://schemas.microsoft.com/office/drawing/2014/main" id="{1816CF28-6D7F-C7E7-251E-B205D69DB29F}"/>
                  </a:ext>
                </a:extLst>
              </p:cNvPr>
              <p:cNvSpPr txBox="1"/>
              <p:nvPr/>
            </p:nvSpPr>
            <p:spPr>
              <a:xfrm>
                <a:off x="581401" y="4278329"/>
                <a:ext cx="116704" cy="16671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ts val="1300"/>
                  </a:lnSpc>
                </a:pPr>
                <a:r>
                  <a:rPr lang="ru-RU" sz="1400" dirty="0">
                    <a:solidFill>
                      <a:srgbClr val="007ABB"/>
                    </a:solidFill>
                    <a:latin typeface="Corki" panose="00000500000000000000" pitchFamily="2" charset="-52"/>
                    <a:cs typeface="Arial" panose="020B0604020202020204" pitchFamily="34" charset="0"/>
                  </a:rPr>
                  <a:t>1</a:t>
                </a:r>
                <a:endParaRPr lang="ru-RU" sz="1400" dirty="0">
                  <a:latin typeface="Corki" panose="00000500000000000000" pitchFamily="2" charset="-5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4" name="Группа 13">
            <a:extLst>
              <a:ext uri="{FF2B5EF4-FFF2-40B4-BE49-F238E27FC236}">
                <a16:creationId xmlns="" xmlns:a16="http://schemas.microsoft.com/office/drawing/2014/main" id="{024252AD-D8DC-AC8B-2313-B3A25412B98D}"/>
              </a:ext>
            </a:extLst>
          </p:cNvPr>
          <p:cNvGrpSpPr/>
          <p:nvPr/>
        </p:nvGrpSpPr>
        <p:grpSpPr>
          <a:xfrm>
            <a:off x="6348926" y="3495976"/>
            <a:ext cx="2338811" cy="359073"/>
            <a:chOff x="2202902" y="3361534"/>
            <a:chExt cx="2338811" cy="359073"/>
          </a:xfrm>
        </p:grpSpPr>
        <p:sp>
          <p:nvSpPr>
            <p:cNvPr id="3174" name="TextBox 3173">
              <a:extLst>
                <a:ext uri="{FF2B5EF4-FFF2-40B4-BE49-F238E27FC236}">
                  <a16:creationId xmlns="" xmlns:a16="http://schemas.microsoft.com/office/drawing/2014/main" id="{A453693A-A40E-9515-15C2-ED3A433FADCD}"/>
                </a:ext>
              </a:extLst>
            </p:cNvPr>
            <p:cNvSpPr txBox="1"/>
            <p:nvPr/>
          </p:nvSpPr>
          <p:spPr>
            <a:xfrm>
              <a:off x="2524008" y="3361534"/>
              <a:ext cx="2017705" cy="359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400"/>
                </a:lnSpc>
              </a:pPr>
              <a:r>
                <a:rPr lang="ru-RU" sz="14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Составление </a:t>
              </a:r>
              <a:r>
                <a:rPr lang="ru-RU" sz="1400" dirty="0">
                  <a:latin typeface="Corki" panose="00000500000000000000" pitchFamily="2" charset="-52"/>
                  <a:cs typeface="Arial" panose="020B0604020202020204" pitchFamily="34" charset="0"/>
                </a:rPr>
                <a:t>индивидуального плана по трудоустройству и переезду</a:t>
              </a:r>
            </a:p>
          </p:txBody>
        </p:sp>
        <p:grpSp>
          <p:nvGrpSpPr>
            <p:cNvPr id="3182" name="Группа 3181">
              <a:extLst>
                <a:ext uri="{FF2B5EF4-FFF2-40B4-BE49-F238E27FC236}">
                  <a16:creationId xmlns="" xmlns:a16="http://schemas.microsoft.com/office/drawing/2014/main" id="{EC187C70-3C93-9386-6D7B-A51B81868DAE}"/>
                </a:ext>
              </a:extLst>
            </p:cNvPr>
            <p:cNvGrpSpPr/>
            <p:nvPr/>
          </p:nvGrpSpPr>
          <p:grpSpPr>
            <a:xfrm>
              <a:off x="2202902" y="3373446"/>
              <a:ext cx="254306" cy="254306"/>
              <a:chOff x="512600" y="4221364"/>
              <a:chExt cx="254306" cy="254306"/>
            </a:xfrm>
          </p:grpSpPr>
          <p:sp>
            <p:nvSpPr>
              <p:cNvPr id="3183" name="Овал 3182">
                <a:extLst>
                  <a:ext uri="{FF2B5EF4-FFF2-40B4-BE49-F238E27FC236}">
                    <a16:creationId xmlns="" xmlns:a16="http://schemas.microsoft.com/office/drawing/2014/main" id="{A017A74E-E065-4336-1A8E-FD6DE307687B}"/>
                  </a:ext>
                </a:extLst>
              </p:cNvPr>
              <p:cNvSpPr/>
              <p:nvPr/>
            </p:nvSpPr>
            <p:spPr>
              <a:xfrm>
                <a:off x="512600" y="4221364"/>
                <a:ext cx="254306" cy="25430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rgbClr val="007ABB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186" name="TextBox 3185">
                <a:extLst>
                  <a:ext uri="{FF2B5EF4-FFF2-40B4-BE49-F238E27FC236}">
                    <a16:creationId xmlns="" xmlns:a16="http://schemas.microsoft.com/office/drawing/2014/main" id="{0D9269EB-593C-1BC4-8785-A597F39CB7A3}"/>
                  </a:ext>
                </a:extLst>
              </p:cNvPr>
              <p:cNvSpPr txBox="1"/>
              <p:nvPr/>
            </p:nvSpPr>
            <p:spPr>
              <a:xfrm>
                <a:off x="581401" y="4278329"/>
                <a:ext cx="116704" cy="16671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ts val="1300"/>
                  </a:lnSpc>
                </a:pPr>
                <a:r>
                  <a:rPr lang="ru-RU" sz="1400" dirty="0">
                    <a:solidFill>
                      <a:srgbClr val="007ABB"/>
                    </a:solidFill>
                    <a:latin typeface="Corki" panose="00000500000000000000" pitchFamily="2" charset="-52"/>
                    <a:cs typeface="Arial" panose="020B0604020202020204" pitchFamily="34" charset="0"/>
                  </a:rPr>
                  <a:t>2</a:t>
                </a:r>
                <a:endParaRPr lang="ru-RU" sz="1400" dirty="0">
                  <a:latin typeface="Corki" panose="00000500000000000000" pitchFamily="2" charset="-5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5" name="Группа 14">
            <a:extLst>
              <a:ext uri="{FF2B5EF4-FFF2-40B4-BE49-F238E27FC236}">
                <a16:creationId xmlns="" xmlns:a16="http://schemas.microsoft.com/office/drawing/2014/main" id="{CA0B7E6A-C5A8-5974-4F3B-623086D72590}"/>
              </a:ext>
            </a:extLst>
          </p:cNvPr>
          <p:cNvGrpSpPr/>
          <p:nvPr/>
        </p:nvGrpSpPr>
        <p:grpSpPr>
          <a:xfrm>
            <a:off x="9031085" y="3507888"/>
            <a:ext cx="2286101" cy="254306"/>
            <a:chOff x="4553160" y="3373446"/>
            <a:chExt cx="2286101" cy="254306"/>
          </a:xfrm>
        </p:grpSpPr>
        <p:sp>
          <p:nvSpPr>
            <p:cNvPr id="3175" name="TextBox 3174">
              <a:extLst>
                <a:ext uri="{FF2B5EF4-FFF2-40B4-BE49-F238E27FC236}">
                  <a16:creationId xmlns="" xmlns:a16="http://schemas.microsoft.com/office/drawing/2014/main" id="{02055920-C33D-338B-FEB9-5D151DC626B0}"/>
                </a:ext>
              </a:extLst>
            </p:cNvPr>
            <p:cNvSpPr txBox="1"/>
            <p:nvPr/>
          </p:nvSpPr>
          <p:spPr>
            <a:xfrm>
              <a:off x="4876673" y="3417243"/>
              <a:ext cx="1962588" cy="17988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400"/>
                </a:lnSpc>
              </a:pPr>
              <a:r>
                <a:rPr lang="ru-RU" sz="14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Подбор вариантов </a:t>
              </a:r>
              <a:r>
                <a:rPr lang="ru-RU" sz="1400" dirty="0">
                  <a:latin typeface="Corki" panose="00000500000000000000" pitchFamily="2" charset="-52"/>
                  <a:cs typeface="Arial" panose="020B0604020202020204" pitchFamily="34" charset="0"/>
                </a:rPr>
                <a:t>трудоустройства</a:t>
              </a:r>
            </a:p>
          </p:txBody>
        </p:sp>
        <p:grpSp>
          <p:nvGrpSpPr>
            <p:cNvPr id="3189" name="Группа 3188">
              <a:extLst>
                <a:ext uri="{FF2B5EF4-FFF2-40B4-BE49-F238E27FC236}">
                  <a16:creationId xmlns="" xmlns:a16="http://schemas.microsoft.com/office/drawing/2014/main" id="{F7655ED1-85A2-A928-43C5-DDDDEDB84712}"/>
                </a:ext>
              </a:extLst>
            </p:cNvPr>
            <p:cNvGrpSpPr/>
            <p:nvPr/>
          </p:nvGrpSpPr>
          <p:grpSpPr>
            <a:xfrm>
              <a:off x="4553160" y="3373446"/>
              <a:ext cx="254306" cy="254306"/>
              <a:chOff x="512600" y="4221364"/>
              <a:chExt cx="254306" cy="254306"/>
            </a:xfrm>
          </p:grpSpPr>
          <p:sp>
            <p:nvSpPr>
              <p:cNvPr id="3192" name="Овал 3191">
                <a:extLst>
                  <a:ext uri="{FF2B5EF4-FFF2-40B4-BE49-F238E27FC236}">
                    <a16:creationId xmlns="" xmlns:a16="http://schemas.microsoft.com/office/drawing/2014/main" id="{C1679F79-8226-DCD3-B449-15D41BA680E7}"/>
                  </a:ext>
                </a:extLst>
              </p:cNvPr>
              <p:cNvSpPr/>
              <p:nvPr/>
            </p:nvSpPr>
            <p:spPr>
              <a:xfrm>
                <a:off x="512600" y="4221364"/>
                <a:ext cx="254306" cy="25430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rgbClr val="007ABB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247" name="TextBox 3246">
                <a:extLst>
                  <a:ext uri="{FF2B5EF4-FFF2-40B4-BE49-F238E27FC236}">
                    <a16:creationId xmlns="" xmlns:a16="http://schemas.microsoft.com/office/drawing/2014/main" id="{0CC1F8A7-F6AD-B119-2EE7-6FA50DADC312}"/>
                  </a:ext>
                </a:extLst>
              </p:cNvPr>
              <p:cNvSpPr txBox="1"/>
              <p:nvPr/>
            </p:nvSpPr>
            <p:spPr>
              <a:xfrm>
                <a:off x="581401" y="4278329"/>
                <a:ext cx="116704" cy="16671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ts val="1300"/>
                  </a:lnSpc>
                </a:pPr>
                <a:r>
                  <a:rPr lang="ru-RU" sz="1400" dirty="0">
                    <a:solidFill>
                      <a:srgbClr val="007ABB"/>
                    </a:solidFill>
                    <a:latin typeface="Corki" panose="00000500000000000000" pitchFamily="2" charset="-52"/>
                    <a:cs typeface="Arial" panose="020B0604020202020204" pitchFamily="34" charset="0"/>
                  </a:rPr>
                  <a:t>3</a:t>
                </a:r>
                <a:endParaRPr lang="ru-RU" sz="1400" dirty="0">
                  <a:latin typeface="Corki" panose="00000500000000000000" pitchFamily="2" charset="-5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236" name="Группа 3235">
            <a:extLst>
              <a:ext uri="{FF2B5EF4-FFF2-40B4-BE49-F238E27FC236}">
                <a16:creationId xmlns="" xmlns:a16="http://schemas.microsoft.com/office/drawing/2014/main" id="{34244B70-DB3D-ADC4-7F4E-6A9A352639C3}"/>
              </a:ext>
            </a:extLst>
          </p:cNvPr>
          <p:cNvGrpSpPr/>
          <p:nvPr/>
        </p:nvGrpSpPr>
        <p:grpSpPr>
          <a:xfrm>
            <a:off x="3754371" y="4296387"/>
            <a:ext cx="2368283" cy="359073"/>
            <a:chOff x="2889008" y="4163592"/>
            <a:chExt cx="2368283" cy="359073"/>
          </a:xfrm>
        </p:grpSpPr>
        <p:sp>
          <p:nvSpPr>
            <p:cNvPr id="3176" name="TextBox 3175">
              <a:extLst>
                <a:ext uri="{FF2B5EF4-FFF2-40B4-BE49-F238E27FC236}">
                  <a16:creationId xmlns="" xmlns:a16="http://schemas.microsoft.com/office/drawing/2014/main" id="{558A30FE-3570-69E9-107E-937526B04D55}"/>
                </a:ext>
              </a:extLst>
            </p:cNvPr>
            <p:cNvSpPr txBox="1"/>
            <p:nvPr/>
          </p:nvSpPr>
          <p:spPr>
            <a:xfrm>
              <a:off x="3207076" y="4163592"/>
              <a:ext cx="2050215" cy="359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400"/>
                </a:lnSpc>
              </a:pPr>
              <a:r>
                <a:rPr lang="ru-RU" sz="14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Организация </a:t>
              </a:r>
              <a:r>
                <a:rPr lang="ru-RU" sz="1400" dirty="0">
                  <a:latin typeface="Corki" panose="00000500000000000000" pitchFamily="2" charset="-52"/>
                  <a:cs typeface="Arial" panose="020B0604020202020204" pitchFamily="34" charset="0"/>
                </a:rPr>
                <a:t>видеособеседования </a:t>
              </a:r>
            </a:p>
            <a:p>
              <a:pPr>
                <a:lnSpc>
                  <a:spcPts val="1400"/>
                </a:lnSpc>
              </a:pPr>
              <a:r>
                <a:rPr lang="ru-RU" sz="1400" dirty="0">
                  <a:latin typeface="Corki" panose="00000500000000000000" pitchFamily="2" charset="-52"/>
                  <a:cs typeface="Arial" panose="020B0604020202020204" pitchFamily="34" charset="0"/>
                </a:rPr>
                <a:t>с работодателем</a:t>
              </a:r>
            </a:p>
          </p:txBody>
        </p:sp>
        <p:grpSp>
          <p:nvGrpSpPr>
            <p:cNvPr id="3250" name="Группа 3249">
              <a:extLst>
                <a:ext uri="{FF2B5EF4-FFF2-40B4-BE49-F238E27FC236}">
                  <a16:creationId xmlns="" xmlns:a16="http://schemas.microsoft.com/office/drawing/2014/main" id="{8BF24A49-2443-7160-9F37-C4316C278006}"/>
                </a:ext>
              </a:extLst>
            </p:cNvPr>
            <p:cNvGrpSpPr/>
            <p:nvPr/>
          </p:nvGrpSpPr>
          <p:grpSpPr>
            <a:xfrm>
              <a:off x="2889008" y="4175504"/>
              <a:ext cx="254306" cy="254306"/>
              <a:chOff x="512600" y="4221364"/>
              <a:chExt cx="254306" cy="254306"/>
            </a:xfrm>
          </p:grpSpPr>
          <p:sp>
            <p:nvSpPr>
              <p:cNvPr id="3251" name="Овал 3250">
                <a:extLst>
                  <a:ext uri="{FF2B5EF4-FFF2-40B4-BE49-F238E27FC236}">
                    <a16:creationId xmlns="" xmlns:a16="http://schemas.microsoft.com/office/drawing/2014/main" id="{BFA69361-0436-17A6-B3BA-98635075D3AE}"/>
                  </a:ext>
                </a:extLst>
              </p:cNvPr>
              <p:cNvSpPr/>
              <p:nvPr/>
            </p:nvSpPr>
            <p:spPr>
              <a:xfrm>
                <a:off x="512600" y="4221364"/>
                <a:ext cx="254306" cy="25430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rgbClr val="007ABB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252" name="TextBox 3251">
                <a:extLst>
                  <a:ext uri="{FF2B5EF4-FFF2-40B4-BE49-F238E27FC236}">
                    <a16:creationId xmlns="" xmlns:a16="http://schemas.microsoft.com/office/drawing/2014/main" id="{3A51D392-F905-BBF5-3638-066977B60918}"/>
                  </a:ext>
                </a:extLst>
              </p:cNvPr>
              <p:cNvSpPr txBox="1"/>
              <p:nvPr/>
            </p:nvSpPr>
            <p:spPr>
              <a:xfrm>
                <a:off x="581401" y="4278329"/>
                <a:ext cx="116704" cy="16671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ts val="1300"/>
                  </a:lnSpc>
                </a:pPr>
                <a:r>
                  <a:rPr lang="ru-RU" sz="1400" dirty="0">
                    <a:solidFill>
                      <a:srgbClr val="007ABB"/>
                    </a:solidFill>
                    <a:latin typeface="Corki" panose="00000500000000000000" pitchFamily="2" charset="-52"/>
                    <a:cs typeface="Arial" panose="020B0604020202020204" pitchFamily="34" charset="0"/>
                  </a:rPr>
                  <a:t>4</a:t>
                </a:r>
                <a:endParaRPr lang="ru-RU" sz="1400" dirty="0">
                  <a:latin typeface="Corki" panose="00000500000000000000" pitchFamily="2" charset="-5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237" name="Группа 3236">
            <a:extLst>
              <a:ext uri="{FF2B5EF4-FFF2-40B4-BE49-F238E27FC236}">
                <a16:creationId xmlns="" xmlns:a16="http://schemas.microsoft.com/office/drawing/2014/main" id="{2CAD2946-1508-2744-FB1E-F11AD6C5A8A7}"/>
              </a:ext>
            </a:extLst>
          </p:cNvPr>
          <p:cNvGrpSpPr/>
          <p:nvPr/>
        </p:nvGrpSpPr>
        <p:grpSpPr>
          <a:xfrm>
            <a:off x="6348926" y="4268349"/>
            <a:ext cx="2704951" cy="254306"/>
            <a:chOff x="520724" y="4135554"/>
            <a:chExt cx="2704951" cy="254306"/>
          </a:xfrm>
        </p:grpSpPr>
        <p:sp>
          <p:nvSpPr>
            <p:cNvPr id="3177" name="TextBox 3176">
              <a:extLst>
                <a:ext uri="{FF2B5EF4-FFF2-40B4-BE49-F238E27FC236}">
                  <a16:creationId xmlns="" xmlns:a16="http://schemas.microsoft.com/office/drawing/2014/main" id="{22EFCF4B-C24D-197E-540B-19FC65E108C3}"/>
                </a:ext>
              </a:extLst>
            </p:cNvPr>
            <p:cNvSpPr txBox="1"/>
            <p:nvPr/>
          </p:nvSpPr>
          <p:spPr>
            <a:xfrm>
              <a:off x="845448" y="4163592"/>
              <a:ext cx="2380227" cy="179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ts val="1400"/>
                </a:lnSpc>
              </a:pPr>
              <a:r>
                <a:rPr lang="ru-RU" sz="14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Подбор вариантов </a:t>
              </a:r>
              <a:r>
                <a:rPr lang="ru-RU" sz="1400" dirty="0">
                  <a:latin typeface="Corki" panose="00000500000000000000" pitchFamily="2" charset="-52"/>
                  <a:cs typeface="Arial" panose="020B0604020202020204" pitchFamily="34" charset="0"/>
                </a:rPr>
                <a:t>для проживания</a:t>
              </a:r>
            </a:p>
          </p:txBody>
        </p:sp>
        <p:grpSp>
          <p:nvGrpSpPr>
            <p:cNvPr id="3253" name="Группа 3252">
              <a:extLst>
                <a:ext uri="{FF2B5EF4-FFF2-40B4-BE49-F238E27FC236}">
                  <a16:creationId xmlns="" xmlns:a16="http://schemas.microsoft.com/office/drawing/2014/main" id="{1980E8B0-C78B-6DDA-560B-1AD31096C3BB}"/>
                </a:ext>
              </a:extLst>
            </p:cNvPr>
            <p:cNvGrpSpPr/>
            <p:nvPr/>
          </p:nvGrpSpPr>
          <p:grpSpPr>
            <a:xfrm>
              <a:off x="520724" y="4135554"/>
              <a:ext cx="254306" cy="254306"/>
              <a:chOff x="512600" y="4221364"/>
              <a:chExt cx="254306" cy="254306"/>
            </a:xfrm>
          </p:grpSpPr>
          <p:sp>
            <p:nvSpPr>
              <p:cNvPr id="3254" name="Овал 3253">
                <a:extLst>
                  <a:ext uri="{FF2B5EF4-FFF2-40B4-BE49-F238E27FC236}">
                    <a16:creationId xmlns="" xmlns:a16="http://schemas.microsoft.com/office/drawing/2014/main" id="{0D3486FE-C33B-0CDB-0624-A99F544667ED}"/>
                  </a:ext>
                </a:extLst>
              </p:cNvPr>
              <p:cNvSpPr/>
              <p:nvPr/>
            </p:nvSpPr>
            <p:spPr>
              <a:xfrm>
                <a:off x="512600" y="4221364"/>
                <a:ext cx="254306" cy="254306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rgbClr val="007ABB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255" name="TextBox 3254">
                <a:extLst>
                  <a:ext uri="{FF2B5EF4-FFF2-40B4-BE49-F238E27FC236}">
                    <a16:creationId xmlns="" xmlns:a16="http://schemas.microsoft.com/office/drawing/2014/main" id="{32CBC31F-0280-E77F-7CCB-4254AB875BEA}"/>
                  </a:ext>
                </a:extLst>
              </p:cNvPr>
              <p:cNvSpPr txBox="1"/>
              <p:nvPr/>
            </p:nvSpPr>
            <p:spPr>
              <a:xfrm>
                <a:off x="581401" y="4278329"/>
                <a:ext cx="116704" cy="16671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ts val="1300"/>
                  </a:lnSpc>
                </a:pPr>
                <a:r>
                  <a:rPr lang="ru-RU" sz="1400" dirty="0">
                    <a:solidFill>
                      <a:srgbClr val="007ABB"/>
                    </a:solidFill>
                    <a:latin typeface="Corki" panose="00000500000000000000" pitchFamily="2" charset="-52"/>
                    <a:cs typeface="Arial" panose="020B0604020202020204" pitchFamily="34" charset="0"/>
                  </a:rPr>
                  <a:t>5</a:t>
                </a:r>
                <a:endParaRPr lang="ru-RU" sz="1400" dirty="0">
                  <a:latin typeface="Corki" panose="00000500000000000000" pitchFamily="2" charset="-5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256" name="Группа 3255">
            <a:extLst>
              <a:ext uri="{FF2B5EF4-FFF2-40B4-BE49-F238E27FC236}">
                <a16:creationId xmlns="" xmlns:a16="http://schemas.microsoft.com/office/drawing/2014/main" id="{23A1E1B5-3545-7CE2-6577-5FCCBC68CA22}"/>
              </a:ext>
            </a:extLst>
          </p:cNvPr>
          <p:cNvGrpSpPr/>
          <p:nvPr/>
        </p:nvGrpSpPr>
        <p:grpSpPr>
          <a:xfrm>
            <a:off x="9031085" y="4281577"/>
            <a:ext cx="254306" cy="254306"/>
            <a:chOff x="512600" y="4221364"/>
            <a:chExt cx="254306" cy="254306"/>
          </a:xfrm>
        </p:grpSpPr>
        <p:sp>
          <p:nvSpPr>
            <p:cNvPr id="3257" name="Овал 3256">
              <a:extLst>
                <a:ext uri="{FF2B5EF4-FFF2-40B4-BE49-F238E27FC236}">
                  <a16:creationId xmlns="" xmlns:a16="http://schemas.microsoft.com/office/drawing/2014/main" id="{40C5DF26-7F18-83A5-4EE3-A35C95A58412}"/>
                </a:ext>
              </a:extLst>
            </p:cNvPr>
            <p:cNvSpPr/>
            <p:nvPr/>
          </p:nvSpPr>
          <p:spPr>
            <a:xfrm>
              <a:off x="512600" y="4221364"/>
              <a:ext cx="254306" cy="25430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007AB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58" name="TextBox 3257">
              <a:extLst>
                <a:ext uri="{FF2B5EF4-FFF2-40B4-BE49-F238E27FC236}">
                  <a16:creationId xmlns="" xmlns:a16="http://schemas.microsoft.com/office/drawing/2014/main" id="{BAC45BB2-8AB4-BBE6-D454-B9E9F73C1787}"/>
                </a:ext>
              </a:extLst>
            </p:cNvPr>
            <p:cNvSpPr txBox="1"/>
            <p:nvPr/>
          </p:nvSpPr>
          <p:spPr>
            <a:xfrm>
              <a:off x="581401" y="4278329"/>
              <a:ext cx="116704" cy="16671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1300"/>
                </a:lnSpc>
              </a:pPr>
              <a:r>
                <a:rPr lang="ru-RU" sz="14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6</a:t>
              </a:r>
              <a:endParaRPr lang="ru-RU" sz="1400" dirty="0">
                <a:latin typeface="Corki" panose="00000500000000000000" pitchFamily="2" charset="-52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B430F286-86C6-069A-5291-6D20308EF1FE}"/>
              </a:ext>
            </a:extLst>
          </p:cNvPr>
          <p:cNvSpPr txBox="1"/>
          <p:nvPr/>
        </p:nvSpPr>
        <p:spPr>
          <a:xfrm>
            <a:off x="4090836" y="5088902"/>
            <a:ext cx="1945071" cy="7181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400"/>
              </a:lnSpc>
            </a:pPr>
            <a:r>
              <a:rPr lang="ru-RU" sz="14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Оказание содействия </a:t>
            </a:r>
          </a:p>
          <a:p>
            <a:pPr>
              <a:lnSpc>
                <a:spcPts val="1400"/>
              </a:lnSpc>
            </a:pP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в трудоустройстве супругов </a:t>
            </a:r>
          </a:p>
          <a:p>
            <a:pPr>
              <a:lnSpc>
                <a:spcPts val="1400"/>
              </a:lnSpc>
            </a:pP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и определении детей </a:t>
            </a:r>
          </a:p>
          <a:p>
            <a:pPr>
              <a:lnSpc>
                <a:spcPts val="1400"/>
              </a:lnSpc>
            </a:pP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в детский сад или школу</a:t>
            </a:r>
          </a:p>
        </p:txBody>
      </p:sp>
      <p:grpSp>
        <p:nvGrpSpPr>
          <p:cNvPr id="20" name="Группа 19">
            <a:extLst>
              <a:ext uri="{FF2B5EF4-FFF2-40B4-BE49-F238E27FC236}">
                <a16:creationId xmlns="" xmlns:a16="http://schemas.microsoft.com/office/drawing/2014/main" id="{CD44CDDA-B47D-2F73-E14C-C8826762BE0B}"/>
              </a:ext>
            </a:extLst>
          </p:cNvPr>
          <p:cNvGrpSpPr/>
          <p:nvPr/>
        </p:nvGrpSpPr>
        <p:grpSpPr>
          <a:xfrm>
            <a:off x="3754169" y="5100814"/>
            <a:ext cx="254306" cy="254306"/>
            <a:chOff x="512600" y="4221364"/>
            <a:chExt cx="254306" cy="254306"/>
          </a:xfrm>
        </p:grpSpPr>
        <p:sp>
          <p:nvSpPr>
            <p:cNvPr id="22" name="Овал 21">
              <a:extLst>
                <a:ext uri="{FF2B5EF4-FFF2-40B4-BE49-F238E27FC236}">
                  <a16:creationId xmlns="" xmlns:a16="http://schemas.microsoft.com/office/drawing/2014/main" id="{25E14BD4-54FB-091A-22A3-02560F4DF427}"/>
                </a:ext>
              </a:extLst>
            </p:cNvPr>
            <p:cNvSpPr/>
            <p:nvPr/>
          </p:nvSpPr>
          <p:spPr>
            <a:xfrm>
              <a:off x="512600" y="4221364"/>
              <a:ext cx="254306" cy="25430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007AB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901FDC0E-71DB-6ABF-EEFD-0D813C39BACB}"/>
                </a:ext>
              </a:extLst>
            </p:cNvPr>
            <p:cNvSpPr txBox="1"/>
            <p:nvPr/>
          </p:nvSpPr>
          <p:spPr>
            <a:xfrm>
              <a:off x="581401" y="4278329"/>
              <a:ext cx="116704" cy="16671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1300"/>
                </a:lnSpc>
              </a:pPr>
              <a:r>
                <a:rPr lang="ru-RU" sz="14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7</a:t>
              </a:r>
              <a:endParaRPr lang="ru-RU" sz="1400" dirty="0">
                <a:latin typeface="Corki" panose="00000500000000000000" pitchFamily="2" charset="-52"/>
                <a:cs typeface="Arial" panose="020B0604020202020204" pitchFamily="34" charset="0"/>
              </a:endParaRPr>
            </a:p>
          </p:txBody>
        </p:sp>
      </p:grpSp>
      <p:sp>
        <p:nvSpPr>
          <p:cNvPr id="3168" name="TextBox 3167">
            <a:extLst>
              <a:ext uri="{FF2B5EF4-FFF2-40B4-BE49-F238E27FC236}">
                <a16:creationId xmlns="" xmlns:a16="http://schemas.microsoft.com/office/drawing/2014/main" id="{B129FAE9-AF77-A35F-278E-78E3AA138039}"/>
              </a:ext>
            </a:extLst>
          </p:cNvPr>
          <p:cNvSpPr txBox="1"/>
          <p:nvPr/>
        </p:nvSpPr>
        <p:spPr>
          <a:xfrm>
            <a:off x="6685594" y="5088902"/>
            <a:ext cx="1945071" cy="35907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400"/>
              </a:lnSpc>
            </a:pPr>
            <a:r>
              <a:rPr lang="ru-RU" sz="14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Помощь </a:t>
            </a: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в решении жизненных ситуаций</a:t>
            </a:r>
          </a:p>
        </p:txBody>
      </p:sp>
      <p:grpSp>
        <p:nvGrpSpPr>
          <p:cNvPr id="3169" name="Группа 3168">
            <a:extLst>
              <a:ext uri="{FF2B5EF4-FFF2-40B4-BE49-F238E27FC236}">
                <a16:creationId xmlns="" xmlns:a16="http://schemas.microsoft.com/office/drawing/2014/main" id="{E2EA55E1-2C5C-6E48-E6C3-0EE0D6711AC1}"/>
              </a:ext>
            </a:extLst>
          </p:cNvPr>
          <p:cNvGrpSpPr/>
          <p:nvPr/>
        </p:nvGrpSpPr>
        <p:grpSpPr>
          <a:xfrm>
            <a:off x="6348926" y="5100814"/>
            <a:ext cx="254306" cy="254306"/>
            <a:chOff x="512600" y="4221364"/>
            <a:chExt cx="254306" cy="254306"/>
          </a:xfrm>
        </p:grpSpPr>
        <p:sp>
          <p:nvSpPr>
            <p:cNvPr id="3170" name="Овал 3169">
              <a:extLst>
                <a:ext uri="{FF2B5EF4-FFF2-40B4-BE49-F238E27FC236}">
                  <a16:creationId xmlns="" xmlns:a16="http://schemas.microsoft.com/office/drawing/2014/main" id="{D7E87ED7-F042-254F-E483-11409F9F3CE7}"/>
                </a:ext>
              </a:extLst>
            </p:cNvPr>
            <p:cNvSpPr/>
            <p:nvPr/>
          </p:nvSpPr>
          <p:spPr>
            <a:xfrm>
              <a:off x="512600" y="4221364"/>
              <a:ext cx="254306" cy="25430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007AB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84" name="TextBox 3183">
              <a:extLst>
                <a:ext uri="{FF2B5EF4-FFF2-40B4-BE49-F238E27FC236}">
                  <a16:creationId xmlns="" xmlns:a16="http://schemas.microsoft.com/office/drawing/2014/main" id="{9E0B530F-C359-B5FD-1B8E-E2C0FC659994}"/>
                </a:ext>
              </a:extLst>
            </p:cNvPr>
            <p:cNvSpPr txBox="1"/>
            <p:nvPr/>
          </p:nvSpPr>
          <p:spPr>
            <a:xfrm>
              <a:off x="581401" y="4278329"/>
              <a:ext cx="116704" cy="16671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1300"/>
                </a:lnSpc>
              </a:pPr>
              <a:r>
                <a:rPr lang="ru-RU" sz="14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8</a:t>
              </a:r>
              <a:endParaRPr lang="ru-RU" sz="1400" dirty="0">
                <a:latin typeface="Corki" panose="00000500000000000000" pitchFamily="2" charset="-52"/>
                <a:cs typeface="Arial" panose="020B0604020202020204" pitchFamily="34" charset="0"/>
              </a:endParaRPr>
            </a:p>
          </p:txBody>
        </p:sp>
      </p:grpSp>
      <p:sp>
        <p:nvSpPr>
          <p:cNvPr id="3185" name="TextBox 3184">
            <a:extLst>
              <a:ext uri="{FF2B5EF4-FFF2-40B4-BE49-F238E27FC236}">
                <a16:creationId xmlns="" xmlns:a16="http://schemas.microsoft.com/office/drawing/2014/main" id="{9F57114E-F5ED-1E8E-BFFE-A1766251D3A5}"/>
              </a:ext>
            </a:extLst>
          </p:cNvPr>
          <p:cNvSpPr txBox="1"/>
          <p:nvPr/>
        </p:nvSpPr>
        <p:spPr>
          <a:xfrm>
            <a:off x="9367753" y="5099180"/>
            <a:ext cx="1790818" cy="35907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400"/>
              </a:lnSpc>
            </a:pPr>
            <a:r>
              <a:rPr lang="ru-RU" sz="1400" dirty="0">
                <a:solidFill>
                  <a:srgbClr val="007ABB"/>
                </a:solidFill>
                <a:latin typeface="Corki" panose="00000500000000000000" pitchFamily="2" charset="-52"/>
                <a:cs typeface="Arial" panose="020B0604020202020204" pitchFamily="34" charset="0"/>
              </a:rPr>
              <a:t>Организация встречи </a:t>
            </a:r>
          </a:p>
          <a:p>
            <a:pPr>
              <a:lnSpc>
                <a:spcPts val="1400"/>
              </a:lnSpc>
            </a:pPr>
            <a:r>
              <a:rPr lang="ru-RU" sz="1400" dirty="0">
                <a:latin typeface="Corki" panose="00000500000000000000" pitchFamily="2" charset="-52"/>
                <a:cs typeface="Arial" panose="020B0604020202020204" pitchFamily="34" charset="0"/>
              </a:rPr>
              <a:t>в аэропорту и на ж/д вокзале</a:t>
            </a:r>
          </a:p>
        </p:txBody>
      </p:sp>
      <p:grpSp>
        <p:nvGrpSpPr>
          <p:cNvPr id="3187" name="Группа 3186">
            <a:extLst>
              <a:ext uri="{FF2B5EF4-FFF2-40B4-BE49-F238E27FC236}">
                <a16:creationId xmlns="" xmlns:a16="http://schemas.microsoft.com/office/drawing/2014/main" id="{79574036-B580-07C9-D00B-660B62440971}"/>
              </a:ext>
            </a:extLst>
          </p:cNvPr>
          <p:cNvGrpSpPr/>
          <p:nvPr/>
        </p:nvGrpSpPr>
        <p:grpSpPr>
          <a:xfrm>
            <a:off x="9031085" y="5111092"/>
            <a:ext cx="254306" cy="254306"/>
            <a:chOff x="512600" y="4221364"/>
            <a:chExt cx="254306" cy="254306"/>
          </a:xfrm>
        </p:grpSpPr>
        <p:sp>
          <p:nvSpPr>
            <p:cNvPr id="3188" name="Овал 3187">
              <a:extLst>
                <a:ext uri="{FF2B5EF4-FFF2-40B4-BE49-F238E27FC236}">
                  <a16:creationId xmlns="" xmlns:a16="http://schemas.microsoft.com/office/drawing/2014/main" id="{75759840-69EF-CF1C-295B-043E34F05F2F}"/>
                </a:ext>
              </a:extLst>
            </p:cNvPr>
            <p:cNvSpPr/>
            <p:nvPr/>
          </p:nvSpPr>
          <p:spPr>
            <a:xfrm>
              <a:off x="512600" y="4221364"/>
              <a:ext cx="254306" cy="254306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007AB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90" name="TextBox 3189">
              <a:extLst>
                <a:ext uri="{FF2B5EF4-FFF2-40B4-BE49-F238E27FC236}">
                  <a16:creationId xmlns="" xmlns:a16="http://schemas.microsoft.com/office/drawing/2014/main" id="{7E3A0791-1F95-63F4-9FC4-21415A4925D8}"/>
                </a:ext>
              </a:extLst>
            </p:cNvPr>
            <p:cNvSpPr txBox="1"/>
            <p:nvPr/>
          </p:nvSpPr>
          <p:spPr>
            <a:xfrm>
              <a:off x="581401" y="4278329"/>
              <a:ext cx="116704" cy="16671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1300"/>
                </a:lnSpc>
              </a:pPr>
              <a:r>
                <a:rPr lang="ru-RU" sz="1400" dirty="0">
                  <a:solidFill>
                    <a:srgbClr val="007ABB"/>
                  </a:solidFill>
                  <a:latin typeface="Corki" panose="00000500000000000000" pitchFamily="2" charset="-52"/>
                  <a:cs typeface="Arial" panose="020B0604020202020204" pitchFamily="34" charset="0"/>
                </a:rPr>
                <a:t>9</a:t>
              </a:r>
              <a:endParaRPr lang="ru-RU" sz="1400" dirty="0">
                <a:latin typeface="Corki" panose="00000500000000000000" pitchFamily="2" charset="-52"/>
                <a:cs typeface="Arial" panose="020B0604020202020204" pitchFamily="34" charset="0"/>
              </a:endParaRPr>
            </a:p>
          </p:txBody>
        </p:sp>
      </p:grpSp>
      <p:sp>
        <p:nvSpPr>
          <p:cNvPr id="3191" name="Прямоугольник 56">
            <a:extLst>
              <a:ext uri="{FF2B5EF4-FFF2-40B4-BE49-F238E27FC236}">
                <a16:creationId xmlns="" xmlns:a16="http://schemas.microsoft.com/office/drawing/2014/main" id="{EC4DE713-9B0E-2EBA-8934-6EABC0E97D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0111" y="3448731"/>
            <a:ext cx="2917094" cy="1113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0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КАДРОВОЕ СОПРОВОЖДЕНИЕ</a:t>
            </a:r>
            <a:endParaRPr lang="ru-RU" altLang="ru-RU" sz="5400" dirty="0">
              <a:latin typeface="Corki" panose="00000500000000000000" pitchFamily="2" charset="-52"/>
            </a:endParaRPr>
          </a:p>
        </p:txBody>
      </p:sp>
      <p:grpSp>
        <p:nvGrpSpPr>
          <p:cNvPr id="3199" name="Группа 3198">
            <a:extLst>
              <a:ext uri="{FF2B5EF4-FFF2-40B4-BE49-F238E27FC236}">
                <a16:creationId xmlns="" xmlns:a16="http://schemas.microsoft.com/office/drawing/2014/main" id="{CFA0EBDD-968D-C501-CC75-2906BCB973C8}"/>
              </a:ext>
            </a:extLst>
          </p:cNvPr>
          <p:cNvGrpSpPr/>
          <p:nvPr/>
        </p:nvGrpSpPr>
        <p:grpSpPr>
          <a:xfrm>
            <a:off x="588782" y="6145456"/>
            <a:ext cx="11068871" cy="316465"/>
            <a:chOff x="588782" y="6218603"/>
            <a:chExt cx="11068871" cy="316465"/>
          </a:xfrm>
        </p:grpSpPr>
        <p:sp>
          <p:nvSpPr>
            <p:cNvPr id="3232" name="Номер слайда 6">
              <a:extLst>
                <a:ext uri="{FF2B5EF4-FFF2-40B4-BE49-F238E27FC236}">
                  <a16:creationId xmlns="" xmlns:a16="http://schemas.microsoft.com/office/drawing/2014/main" id="{1788802D-9DF1-3B61-C387-5F3BA53A77AB}"/>
                </a:ext>
              </a:extLst>
            </p:cNvPr>
            <p:cNvSpPr txBox="1">
              <a:spLocks/>
            </p:cNvSpPr>
            <p:nvPr/>
          </p:nvSpPr>
          <p:spPr>
            <a:xfrm>
              <a:off x="11310297" y="6218603"/>
              <a:ext cx="347356" cy="316465"/>
            </a:xfrm>
            <a:prstGeom prst="rect">
              <a:avLst/>
            </a:prstGeom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vert="horz" lIns="91440" tIns="45720" rIns="91440" bIns="45720" rtlCol="0" anchor="ctr"/>
            <a:lstStyle>
              <a:defPPr>
                <a:defRPr lang="ru-RU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Corki Regular"/>
                  <a:ea typeface="Corki Regular"/>
                  <a:cs typeface="Corki Regular"/>
                  <a:sym typeface="Corki Regular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fld id="{86CB4B4D-7CA3-9044-876B-883B54F8677D}" type="slidenum">
                <a:rPr lang="ru-RU" smtClean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50" charset="-52"/>
                </a:rPr>
                <a:pPr/>
                <a:t>15</a:t>
              </a:fld>
              <a:endParaRPr lang="ru-RU" dirty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endParaRPr>
            </a:p>
          </p:txBody>
        </p:sp>
        <p:sp>
          <p:nvSpPr>
            <p:cNvPr id="3233" name="TextBox 2">
              <a:extLst>
                <a:ext uri="{FF2B5EF4-FFF2-40B4-BE49-F238E27FC236}">
                  <a16:creationId xmlns="" xmlns:a16="http://schemas.microsoft.com/office/drawing/2014/main" id="{8DFD1BCC-D48B-450E-603D-489B500731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71382" y="6237930"/>
              <a:ext cx="831850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#насевережить</a:t>
              </a:r>
            </a:p>
          </p:txBody>
        </p:sp>
        <p:sp>
          <p:nvSpPr>
            <p:cNvPr id="3234" name="TextBox 2">
              <a:extLst>
                <a:ext uri="{FF2B5EF4-FFF2-40B4-BE49-F238E27FC236}">
                  <a16:creationId xmlns="" xmlns:a16="http://schemas.microsoft.com/office/drawing/2014/main" id="{64BE5BCB-3AA0-2E52-ECD1-BF50C149DD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8782" y="6237930"/>
              <a:ext cx="1998300" cy="27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wrap="none" lIns="45718" tIns="45718" rIns="45718" bIns="45718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200" dirty="0">
                  <a:solidFill>
                    <a:schemeClr val="bg2">
                      <a:lumMod val="75000"/>
                    </a:schemeClr>
                  </a:solidFill>
                  <a:latin typeface="Corki" panose="00000500000000000000" pitchFamily="2" charset="-52"/>
                  <a:ea typeface="Corki Regular" panose="00000500000000000000" pitchFamily="2" charset="-52"/>
                  <a:cs typeface="Corki Regular" panose="00000500000000000000" pitchFamily="2" charset="-52"/>
                  <a:sym typeface="Corki Regular" panose="00000500000000000000" pitchFamily="2" charset="-52"/>
                </a:rPr>
                <a:t>Инвестиционный профиль ЗАТО Заозерск</a:t>
              </a:r>
            </a:p>
          </p:txBody>
        </p:sp>
      </p:grpSp>
      <p:sp>
        <p:nvSpPr>
          <p:cNvPr id="3238" name="Прямоугольник 3237">
            <a:extLst>
              <a:ext uri="{FF2B5EF4-FFF2-40B4-BE49-F238E27FC236}">
                <a16:creationId xmlns="" xmlns:a16="http://schemas.microsoft.com/office/drawing/2014/main" id="{09BE6A91-95F5-0E41-47EF-1FD08276F7FC}"/>
              </a:ext>
            </a:extLst>
          </p:cNvPr>
          <p:cNvSpPr/>
          <p:nvPr/>
        </p:nvSpPr>
        <p:spPr>
          <a:xfrm>
            <a:off x="547284" y="4584359"/>
            <a:ext cx="2659926" cy="913066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ts val="1600"/>
              </a:lnSpc>
            </a:pPr>
            <a:r>
              <a:rPr lang="ru-RU" sz="1600" dirty="0">
                <a:latin typeface="Corki" panose="00000500000000000000" pitchFamily="2" charset="0"/>
              </a:rPr>
              <a:t>для тех, кто хочет переехать </a:t>
            </a:r>
          </a:p>
          <a:p>
            <a:pPr>
              <a:lnSpc>
                <a:spcPts val="1600"/>
              </a:lnSpc>
            </a:pPr>
            <a:r>
              <a:rPr lang="ru-RU" sz="1600" dirty="0">
                <a:latin typeface="Corki" panose="00000500000000000000" pitchFamily="2" charset="0"/>
              </a:rPr>
              <a:t>в Мурманскую область, получил уже приглашение по работе, а также </a:t>
            </a:r>
          </a:p>
          <a:p>
            <a:pPr>
              <a:lnSpc>
                <a:spcPts val="1600"/>
              </a:lnSpc>
            </a:pPr>
            <a:r>
              <a:rPr lang="ru-RU" sz="1600" dirty="0">
                <a:latin typeface="Corki" panose="00000500000000000000" pitchFamily="2" charset="0"/>
              </a:rPr>
              <a:t>для выпускников вузов</a:t>
            </a:r>
          </a:p>
        </p:txBody>
      </p:sp>
    </p:spTree>
    <p:extLst>
      <p:ext uri="{BB962C8B-B14F-4D97-AF65-F5344CB8AC3E}">
        <p14:creationId xmlns="" xmlns:p14="http://schemas.microsoft.com/office/powerpoint/2010/main" val="23015756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3684FA40-7DF8-6CE4-9700-74F211D43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6">
            <a:extLst>
              <a:ext uri="{FF2B5EF4-FFF2-40B4-BE49-F238E27FC236}">
                <a16:creationId xmlns="" xmlns:a16="http://schemas.microsoft.com/office/drawing/2014/main" id="{F961110C-362B-8F5F-323B-DEEB1A9306F7}"/>
              </a:ext>
            </a:extLst>
          </p:cNvPr>
          <p:cNvSpPr txBox="1">
            <a:spLocks/>
          </p:cNvSpPr>
          <p:nvPr/>
        </p:nvSpPr>
        <p:spPr>
          <a:xfrm>
            <a:off x="11565055" y="6297695"/>
            <a:ext cx="347356" cy="316465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ki Regular"/>
                <a:ea typeface="Corki Regular"/>
                <a:cs typeface="Corki Regular"/>
                <a:sym typeface="Corki Regular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6CB4B4D-7CA3-9044-876B-883B54F8677D}" type="slidenum">
              <a:rPr lang="ru-RU" smtClean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rPr>
              <a:pPr/>
              <a:t>16</a:t>
            </a:fld>
            <a:endParaRPr lang="ru-RU" dirty="0">
              <a:solidFill>
                <a:schemeClr val="bg2">
                  <a:lumMod val="75000"/>
                </a:schemeClr>
              </a:solidFill>
              <a:latin typeface="Corki" panose="00000500000000000000" pitchFamily="50" charset="-52"/>
            </a:endParaRPr>
          </a:p>
        </p:txBody>
      </p:sp>
      <p:sp>
        <p:nvSpPr>
          <p:cNvPr id="4" name="TextBox 2">
            <a:extLst>
              <a:ext uri="{FF2B5EF4-FFF2-40B4-BE49-F238E27FC236}">
                <a16:creationId xmlns="" xmlns:a16="http://schemas.microsoft.com/office/drawing/2014/main" id="{D7693AE3-4FB0-6F60-B26B-87A43F85FA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0075" y="6278563"/>
            <a:ext cx="8318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#насевережить</a:t>
            </a:r>
          </a:p>
        </p:txBody>
      </p:sp>
      <p:sp>
        <p:nvSpPr>
          <p:cNvPr id="6" name="Прямоугольник 56">
            <a:extLst>
              <a:ext uri="{FF2B5EF4-FFF2-40B4-BE49-F238E27FC236}">
                <a16:creationId xmlns="" xmlns:a16="http://schemas.microsoft.com/office/drawing/2014/main" id="{5D7C3053-500B-1190-9352-AB36E433A4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844" y="400221"/>
            <a:ext cx="2488524" cy="652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400"/>
              </a:lnSpc>
            </a:pPr>
            <a:r>
              <a:rPr lang="ru-RU" altLang="ru-RU" sz="4000" dirty="0">
                <a:latin typeface="Corki" panose="00000500000000000000" pitchFamily="2" charset="-52"/>
              </a:rPr>
              <a:t>КОНТАКТЫ</a:t>
            </a:r>
          </a:p>
        </p:txBody>
      </p:sp>
      <p:sp>
        <p:nvSpPr>
          <p:cNvPr id="22" name="Скругленный прямоугольник 91">
            <a:extLst>
              <a:ext uri="{FF2B5EF4-FFF2-40B4-BE49-F238E27FC236}">
                <a16:creationId xmlns="" xmlns:a16="http://schemas.microsoft.com/office/drawing/2014/main" id="{89278C11-6B5B-D694-8ACC-D055D228B174}"/>
              </a:ext>
            </a:extLst>
          </p:cNvPr>
          <p:cNvSpPr/>
          <p:nvPr/>
        </p:nvSpPr>
        <p:spPr>
          <a:xfrm>
            <a:off x="3686901" y="1202512"/>
            <a:ext cx="3920535" cy="1467673"/>
          </a:xfrm>
          <a:prstGeom prst="roundRect">
            <a:avLst>
              <a:gd name="adj" fmla="val 0"/>
            </a:avLst>
          </a:prstGeom>
          <a:solidFill>
            <a:srgbClr val="007ABB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3" name="Скругленный прямоугольник 91">
            <a:extLst>
              <a:ext uri="{FF2B5EF4-FFF2-40B4-BE49-F238E27FC236}">
                <a16:creationId xmlns="" xmlns:a16="http://schemas.microsoft.com/office/drawing/2014/main" id="{8B00D104-3B7D-84AB-7070-A7A1C177E5E9}"/>
              </a:ext>
            </a:extLst>
          </p:cNvPr>
          <p:cNvSpPr/>
          <p:nvPr/>
        </p:nvSpPr>
        <p:spPr>
          <a:xfrm>
            <a:off x="7807100" y="1202512"/>
            <a:ext cx="3920535" cy="1467673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6" name="Скругленный прямоугольник 91">
            <a:extLst>
              <a:ext uri="{FF2B5EF4-FFF2-40B4-BE49-F238E27FC236}">
                <a16:creationId xmlns="" xmlns:a16="http://schemas.microsoft.com/office/drawing/2014/main" id="{81B9184C-72AF-C6E0-86A2-C94DE952A6E3}"/>
              </a:ext>
            </a:extLst>
          </p:cNvPr>
          <p:cNvSpPr/>
          <p:nvPr/>
        </p:nvSpPr>
        <p:spPr>
          <a:xfrm>
            <a:off x="3686901" y="2870000"/>
            <a:ext cx="3920535" cy="1467673"/>
          </a:xfrm>
          <a:prstGeom prst="roundRect">
            <a:avLst>
              <a:gd name="adj" fmla="val 0"/>
            </a:avLst>
          </a:prstGeom>
          <a:solidFill>
            <a:srgbClr val="007ABB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7" name="Скругленный прямоугольник 91">
            <a:extLst>
              <a:ext uri="{FF2B5EF4-FFF2-40B4-BE49-F238E27FC236}">
                <a16:creationId xmlns="" xmlns:a16="http://schemas.microsoft.com/office/drawing/2014/main" id="{F910E68B-40D0-9143-3A8A-95552F380CC7}"/>
              </a:ext>
            </a:extLst>
          </p:cNvPr>
          <p:cNvSpPr/>
          <p:nvPr/>
        </p:nvSpPr>
        <p:spPr>
          <a:xfrm>
            <a:off x="7807100" y="2870000"/>
            <a:ext cx="3920535" cy="1467673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9" name="Скругленный прямоугольник 91">
            <a:extLst>
              <a:ext uri="{FF2B5EF4-FFF2-40B4-BE49-F238E27FC236}">
                <a16:creationId xmlns="" xmlns:a16="http://schemas.microsoft.com/office/drawing/2014/main" id="{DD5FC213-7B55-50D5-0242-448223D6AC10}"/>
              </a:ext>
            </a:extLst>
          </p:cNvPr>
          <p:cNvSpPr/>
          <p:nvPr/>
        </p:nvSpPr>
        <p:spPr>
          <a:xfrm>
            <a:off x="3686901" y="4545562"/>
            <a:ext cx="3920535" cy="1467673"/>
          </a:xfrm>
          <a:prstGeom prst="roundRect">
            <a:avLst>
              <a:gd name="adj" fmla="val 0"/>
            </a:avLst>
          </a:prstGeom>
          <a:solidFill>
            <a:srgbClr val="007ABB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0" name="Скругленный прямоугольник 91">
            <a:extLst>
              <a:ext uri="{FF2B5EF4-FFF2-40B4-BE49-F238E27FC236}">
                <a16:creationId xmlns="" xmlns:a16="http://schemas.microsoft.com/office/drawing/2014/main" id="{57CE5CBF-C251-FC4F-D309-A908FAF784D4}"/>
              </a:ext>
            </a:extLst>
          </p:cNvPr>
          <p:cNvSpPr/>
          <p:nvPr/>
        </p:nvSpPr>
        <p:spPr>
          <a:xfrm>
            <a:off x="7807100" y="4545562"/>
            <a:ext cx="3920535" cy="1467673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072" name="Прямоугольник 3071">
            <a:extLst>
              <a:ext uri="{FF2B5EF4-FFF2-40B4-BE49-F238E27FC236}">
                <a16:creationId xmlns="" xmlns:a16="http://schemas.microsoft.com/office/drawing/2014/main" id="{70C0D3B4-1C6D-8A81-196F-2ABA4497D187}"/>
              </a:ext>
            </a:extLst>
          </p:cNvPr>
          <p:cNvSpPr/>
          <p:nvPr/>
        </p:nvSpPr>
        <p:spPr>
          <a:xfrm>
            <a:off x="11289957" y="1202512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73" name="Прямоугольник 3072">
            <a:extLst>
              <a:ext uri="{FF2B5EF4-FFF2-40B4-BE49-F238E27FC236}">
                <a16:creationId xmlns="" xmlns:a16="http://schemas.microsoft.com/office/drawing/2014/main" id="{DB4AEA8F-5630-A596-631C-B00D7F18EF39}"/>
              </a:ext>
            </a:extLst>
          </p:cNvPr>
          <p:cNvSpPr/>
          <p:nvPr/>
        </p:nvSpPr>
        <p:spPr>
          <a:xfrm>
            <a:off x="11289957" y="2870000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75" name="Прямоугольник 3074">
            <a:extLst>
              <a:ext uri="{FF2B5EF4-FFF2-40B4-BE49-F238E27FC236}">
                <a16:creationId xmlns="" xmlns:a16="http://schemas.microsoft.com/office/drawing/2014/main" id="{206F4B83-C460-3067-8A55-A46D264CBE21}"/>
              </a:ext>
            </a:extLst>
          </p:cNvPr>
          <p:cNvSpPr/>
          <p:nvPr/>
        </p:nvSpPr>
        <p:spPr>
          <a:xfrm>
            <a:off x="11289957" y="4545562"/>
            <a:ext cx="441830" cy="441830"/>
          </a:xfrm>
          <a:prstGeom prst="rect">
            <a:avLst/>
          </a:prstGeom>
          <a:solidFill>
            <a:srgbClr val="007ABB"/>
          </a:solidFill>
          <a:ln>
            <a:solidFill>
              <a:srgbClr val="007AB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77" name="Прямоугольник 56">
            <a:extLst>
              <a:ext uri="{FF2B5EF4-FFF2-40B4-BE49-F238E27FC236}">
                <a16:creationId xmlns="" xmlns:a16="http://schemas.microsoft.com/office/drawing/2014/main" id="{5FC62592-102F-2CE0-69F1-CD283BB1D3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94812" y="1219581"/>
            <a:ext cx="831850" cy="680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4400"/>
              </a:lnSpc>
            </a:pPr>
            <a:r>
              <a:rPr lang="ru-RU" altLang="ru-RU" sz="6600" dirty="0">
                <a:solidFill>
                  <a:schemeClr val="bg1"/>
                </a:solidFill>
                <a:latin typeface="Corki" panose="00000500000000000000" pitchFamily="2" charset="-52"/>
              </a:rPr>
              <a:t>+</a:t>
            </a:r>
          </a:p>
        </p:txBody>
      </p:sp>
      <p:sp>
        <p:nvSpPr>
          <p:cNvPr id="3078" name="Прямоугольник 56">
            <a:extLst>
              <a:ext uri="{FF2B5EF4-FFF2-40B4-BE49-F238E27FC236}">
                <a16:creationId xmlns="" xmlns:a16="http://schemas.microsoft.com/office/drawing/2014/main" id="{75AD100B-E9EA-E7C1-3E5D-10EA6580E9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94812" y="2885618"/>
            <a:ext cx="831850" cy="680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4400"/>
              </a:lnSpc>
            </a:pPr>
            <a:r>
              <a:rPr lang="ru-RU" altLang="ru-RU" sz="6600" dirty="0">
                <a:solidFill>
                  <a:schemeClr val="bg1"/>
                </a:solidFill>
                <a:latin typeface="Corki" panose="00000500000000000000" pitchFamily="2" charset="-52"/>
              </a:rPr>
              <a:t>+</a:t>
            </a:r>
          </a:p>
        </p:txBody>
      </p:sp>
      <p:sp>
        <p:nvSpPr>
          <p:cNvPr id="3079" name="Прямоугольник 56">
            <a:extLst>
              <a:ext uri="{FF2B5EF4-FFF2-40B4-BE49-F238E27FC236}">
                <a16:creationId xmlns="" xmlns:a16="http://schemas.microsoft.com/office/drawing/2014/main" id="{766FF89D-E45B-D105-E6BC-85919090F1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94812" y="4555065"/>
            <a:ext cx="831850" cy="680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4400"/>
              </a:lnSpc>
            </a:pPr>
            <a:r>
              <a:rPr lang="ru-RU" altLang="ru-RU" sz="6600" dirty="0">
                <a:solidFill>
                  <a:schemeClr val="bg1"/>
                </a:solidFill>
                <a:latin typeface="Corki" panose="00000500000000000000" pitchFamily="2" charset="-52"/>
              </a:rPr>
              <a:t>+</a:t>
            </a:r>
          </a:p>
        </p:txBody>
      </p:sp>
      <p:sp>
        <p:nvSpPr>
          <p:cNvPr id="3082" name="Прямоугольник 56">
            <a:extLst>
              <a:ext uri="{FF2B5EF4-FFF2-40B4-BE49-F238E27FC236}">
                <a16:creationId xmlns="" xmlns:a16="http://schemas.microsoft.com/office/drawing/2014/main" id="{AFC1A84E-59D8-286F-6773-CD9D9CE26F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67770" y="1086861"/>
            <a:ext cx="3652020" cy="562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400"/>
              </a:lnSpc>
            </a:pPr>
            <a:r>
              <a:rPr lang="ru-RU" altLang="ru-RU" dirty="0">
                <a:latin typeface="Corki" panose="00000500000000000000" pitchFamily="2" charset="-52"/>
              </a:rPr>
              <a:t>Корпорация развития Мурманской области</a:t>
            </a:r>
          </a:p>
        </p:txBody>
      </p:sp>
      <p:sp>
        <p:nvSpPr>
          <p:cNvPr id="3083" name="Прямоугольник 56">
            <a:extLst>
              <a:ext uri="{FF2B5EF4-FFF2-40B4-BE49-F238E27FC236}">
                <a16:creationId xmlns="" xmlns:a16="http://schemas.microsoft.com/office/drawing/2014/main" id="{04C9D16C-CA9E-D764-25E4-49A3AD55EE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67770" y="4441670"/>
            <a:ext cx="2707340" cy="562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400"/>
              </a:lnSpc>
            </a:pPr>
            <a:r>
              <a:rPr lang="ru-RU" altLang="ru-RU" dirty="0">
                <a:latin typeface="Corki" panose="00000500000000000000" pitchFamily="2" charset="-52"/>
              </a:rPr>
              <a:t>Региональный Центр «Мой бизнес»</a:t>
            </a:r>
          </a:p>
        </p:txBody>
      </p:sp>
      <p:sp>
        <p:nvSpPr>
          <p:cNvPr id="3084" name="Прямоугольник 56">
            <a:extLst>
              <a:ext uri="{FF2B5EF4-FFF2-40B4-BE49-F238E27FC236}">
                <a16:creationId xmlns="" xmlns:a16="http://schemas.microsoft.com/office/drawing/2014/main" id="{B3F7ECE9-37C0-C67F-FF47-DD48A5B465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67770" y="2950924"/>
            <a:ext cx="3340422" cy="575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900"/>
              </a:lnSpc>
            </a:pPr>
            <a:r>
              <a:rPr lang="ru-RU" altLang="ru-RU" dirty="0">
                <a:latin typeface="Corki" panose="00000500000000000000" pitchFamily="2" charset="-52"/>
              </a:rPr>
              <a:t>Министерство развития Арктики </a:t>
            </a:r>
          </a:p>
          <a:p>
            <a:pPr>
              <a:lnSpc>
                <a:spcPts val="1900"/>
              </a:lnSpc>
            </a:pPr>
            <a:r>
              <a:rPr lang="ru-RU" altLang="ru-RU" dirty="0">
                <a:latin typeface="Corki" panose="00000500000000000000" pitchFamily="2" charset="-52"/>
              </a:rPr>
              <a:t>и экономики Мурманской области</a:t>
            </a:r>
          </a:p>
        </p:txBody>
      </p:sp>
      <p:pic>
        <p:nvPicPr>
          <p:cNvPr id="3086" name="Рисунок 3085" descr="Маркер со сплошной заливкой">
            <a:extLst>
              <a:ext uri="{FF2B5EF4-FFF2-40B4-BE49-F238E27FC236}">
                <a16:creationId xmlns="" xmlns:a16="http://schemas.microsoft.com/office/drawing/2014/main" id="{59500136-A59B-9385-4106-1180882D48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38529" y="1968108"/>
            <a:ext cx="180000" cy="180000"/>
          </a:xfrm>
          <a:prstGeom prst="rect">
            <a:avLst/>
          </a:prstGeom>
        </p:spPr>
      </p:pic>
      <p:pic>
        <p:nvPicPr>
          <p:cNvPr id="3087" name="Рисунок 3086" descr="Телефонная трубка со сплошной заливкой">
            <a:extLst>
              <a:ext uri="{FF2B5EF4-FFF2-40B4-BE49-F238E27FC236}">
                <a16:creationId xmlns="" xmlns:a16="http://schemas.microsoft.com/office/drawing/2014/main" id="{7E2DBFFF-E05D-BC43-1AF9-EA34022AB5E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86303" y="1968108"/>
            <a:ext cx="180000" cy="180000"/>
          </a:xfrm>
          <a:prstGeom prst="rect">
            <a:avLst/>
          </a:prstGeom>
        </p:spPr>
      </p:pic>
      <p:pic>
        <p:nvPicPr>
          <p:cNvPr id="3088" name="Рисунок 3087" descr="Конверт со сплошной заливкой">
            <a:extLst>
              <a:ext uri="{FF2B5EF4-FFF2-40B4-BE49-F238E27FC236}">
                <a16:creationId xmlns="" xmlns:a16="http://schemas.microsoft.com/office/drawing/2014/main" id="{A6F475D8-BFF5-E214-B7E2-371AEA45C17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86303" y="2297426"/>
            <a:ext cx="180000" cy="180000"/>
          </a:xfrm>
          <a:prstGeom prst="rect">
            <a:avLst/>
          </a:prstGeom>
        </p:spPr>
      </p:pic>
      <p:sp>
        <p:nvSpPr>
          <p:cNvPr id="3092" name="Прямоугольник 56">
            <a:extLst>
              <a:ext uri="{FF2B5EF4-FFF2-40B4-BE49-F238E27FC236}">
                <a16:creationId xmlns="" xmlns:a16="http://schemas.microsoft.com/office/drawing/2014/main" id="{BDEFB32C-7706-5017-DBF8-280F7921F5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3565" y="1202512"/>
            <a:ext cx="2247170" cy="57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400"/>
              </a:lnSpc>
            </a:pPr>
            <a:r>
              <a:rPr lang="ru-RU" alt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Елена Водонаева</a:t>
            </a:r>
          </a:p>
        </p:txBody>
      </p:sp>
      <p:sp>
        <p:nvSpPr>
          <p:cNvPr id="3093" name="Прямоугольник 56">
            <a:extLst>
              <a:ext uri="{FF2B5EF4-FFF2-40B4-BE49-F238E27FC236}">
                <a16:creationId xmlns="" xmlns:a16="http://schemas.microsoft.com/office/drawing/2014/main" id="{57720DCB-2B1F-AC74-8B1A-C024030573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3565" y="1692994"/>
            <a:ext cx="3773128" cy="28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500"/>
              </a:lnSpc>
            </a:pPr>
            <a:r>
              <a:rPr lang="ru-RU" alt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начальник Управления экономики и финансов </a:t>
            </a:r>
          </a:p>
        </p:txBody>
      </p:sp>
      <p:grpSp>
        <p:nvGrpSpPr>
          <p:cNvPr id="3095" name="Группа 3094">
            <a:extLst>
              <a:ext uri="{FF2B5EF4-FFF2-40B4-BE49-F238E27FC236}">
                <a16:creationId xmlns="" xmlns:a16="http://schemas.microsoft.com/office/drawing/2014/main" id="{9C2A6A58-EC12-5926-2FCB-E68A865E7186}"/>
              </a:ext>
            </a:extLst>
          </p:cNvPr>
          <p:cNvGrpSpPr/>
          <p:nvPr/>
        </p:nvGrpSpPr>
        <p:grpSpPr>
          <a:xfrm>
            <a:off x="3910762" y="2149689"/>
            <a:ext cx="1893739" cy="335456"/>
            <a:chOff x="1105564" y="5509680"/>
            <a:chExt cx="1893739" cy="335456"/>
          </a:xfrm>
        </p:grpSpPr>
        <p:pic>
          <p:nvPicPr>
            <p:cNvPr id="3096" name="Рисунок 3095" descr="Телефонная трубка со сплошной заливкой">
              <a:extLst>
                <a:ext uri="{FF2B5EF4-FFF2-40B4-BE49-F238E27FC236}">
                  <a16:creationId xmlns="" xmlns:a16="http://schemas.microsoft.com/office/drawing/2014/main" id="{F2F1E8BC-77A7-824D-22A8-37645BDDC82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105564" y="5604228"/>
              <a:ext cx="180000" cy="180000"/>
            </a:xfrm>
            <a:prstGeom prst="rect">
              <a:avLst/>
            </a:prstGeom>
          </p:spPr>
        </p:pic>
        <p:sp>
          <p:nvSpPr>
            <p:cNvPr id="3097" name="Прямоугольник 56">
              <a:extLst>
                <a:ext uri="{FF2B5EF4-FFF2-40B4-BE49-F238E27FC236}">
                  <a16:creationId xmlns="" xmlns:a16="http://schemas.microsoft.com/office/drawing/2014/main" id="{3F24DF99-C930-5AB8-A67D-173C8B6396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5245" y="5509680"/>
              <a:ext cx="1754058" cy="335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2200"/>
                </a:lnSpc>
              </a:pPr>
              <a:r>
                <a:rPr lang="ru-RU" altLang="ru-RU" sz="1400" dirty="0">
                  <a:solidFill>
                    <a:schemeClr val="bg1"/>
                  </a:solidFill>
                  <a:latin typeface="Corki" panose="00000500000000000000" pitchFamily="2" charset="-52"/>
                </a:rPr>
                <a:t>+7 (815</a:t>
              </a: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</a:rPr>
                <a:t> </a:t>
              </a:r>
              <a:r>
                <a:rPr lang="ru-RU" altLang="ru-RU" sz="1400" dirty="0">
                  <a:solidFill>
                    <a:schemeClr val="bg1"/>
                  </a:solidFill>
                  <a:latin typeface="Corki" panose="00000500000000000000" pitchFamily="2" charset="-52"/>
                </a:rPr>
                <a:t>56)</a:t>
              </a: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</a:rPr>
                <a:t> </a:t>
              </a:r>
              <a:r>
                <a:rPr lang="ru-RU" altLang="ru-RU" sz="1400" dirty="0">
                  <a:solidFill>
                    <a:schemeClr val="bg1"/>
                  </a:solidFill>
                  <a:latin typeface="Corki" panose="00000500000000000000" pitchFamily="2" charset="-52"/>
                </a:rPr>
                <a:t>3-15-38</a:t>
              </a:r>
            </a:p>
          </p:txBody>
        </p:sp>
      </p:grpSp>
      <p:grpSp>
        <p:nvGrpSpPr>
          <p:cNvPr id="3098" name="Группа 3097">
            <a:extLst>
              <a:ext uri="{FF2B5EF4-FFF2-40B4-BE49-F238E27FC236}">
                <a16:creationId xmlns="" xmlns:a16="http://schemas.microsoft.com/office/drawing/2014/main" id="{532B0FCD-9F96-830D-F647-7E8D67027B69}"/>
              </a:ext>
            </a:extLst>
          </p:cNvPr>
          <p:cNvGrpSpPr/>
          <p:nvPr/>
        </p:nvGrpSpPr>
        <p:grpSpPr>
          <a:xfrm>
            <a:off x="5813245" y="2139493"/>
            <a:ext cx="1719002" cy="335456"/>
            <a:chOff x="1105564" y="5739716"/>
            <a:chExt cx="1719002" cy="335456"/>
          </a:xfrm>
        </p:grpSpPr>
        <p:pic>
          <p:nvPicPr>
            <p:cNvPr id="3099" name="Рисунок 3098" descr="Конверт со сплошной заливкой">
              <a:extLst>
                <a:ext uri="{FF2B5EF4-FFF2-40B4-BE49-F238E27FC236}">
                  <a16:creationId xmlns="" xmlns:a16="http://schemas.microsoft.com/office/drawing/2014/main" id="{DD739F39-44A8-255A-E39B-076ADDCA0BC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105564" y="5855332"/>
              <a:ext cx="180000" cy="180000"/>
            </a:xfrm>
            <a:prstGeom prst="rect">
              <a:avLst/>
            </a:prstGeom>
          </p:spPr>
        </p:pic>
        <p:sp>
          <p:nvSpPr>
            <p:cNvPr id="3100" name="Прямоугольник 56">
              <a:extLst>
                <a:ext uri="{FF2B5EF4-FFF2-40B4-BE49-F238E27FC236}">
                  <a16:creationId xmlns="" xmlns:a16="http://schemas.microsoft.com/office/drawing/2014/main" id="{E0E9899A-607B-9D63-CD1B-A8DE949C47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8680" y="5739716"/>
              <a:ext cx="1545886" cy="335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22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</a:rPr>
                <a:t>fboadm@zatozaozersk.ru</a:t>
              </a:r>
            </a:p>
          </p:txBody>
        </p:sp>
      </p:grpSp>
      <p:sp>
        <p:nvSpPr>
          <p:cNvPr id="11" name="Прямоугольник 56">
            <a:extLst>
              <a:ext uri="{FF2B5EF4-FFF2-40B4-BE49-F238E27FC236}">
                <a16:creationId xmlns="" xmlns:a16="http://schemas.microsoft.com/office/drawing/2014/main" id="{5F716933-6B41-F797-8941-E11856F1C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917" y="4294094"/>
            <a:ext cx="2488524" cy="652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4400"/>
              </a:lnSpc>
            </a:pPr>
            <a:r>
              <a:rPr lang="ru-RU" altLang="ru-RU" sz="2400" dirty="0" smtClean="0">
                <a:latin typeface="Corki" panose="00000500000000000000" pitchFamily="2" charset="-52"/>
              </a:rPr>
              <a:t>Таисия Легкая </a:t>
            </a:r>
            <a:endParaRPr lang="ru-RU" altLang="ru-RU" sz="2400" dirty="0">
              <a:latin typeface="Corki" panose="00000500000000000000" pitchFamily="2" charset="-52"/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="" xmlns:a16="http://schemas.microsoft.com/office/drawing/2014/main" id="{EAB3E9C5-72B3-AF0F-5F3C-FEA02595E116}"/>
              </a:ext>
            </a:extLst>
          </p:cNvPr>
          <p:cNvSpPr/>
          <p:nvPr/>
        </p:nvSpPr>
        <p:spPr>
          <a:xfrm>
            <a:off x="757697" y="4929809"/>
            <a:ext cx="2711060" cy="506895"/>
          </a:xfrm>
          <a:prstGeom prst="roundRect">
            <a:avLst>
              <a:gd name="adj" fmla="val 50000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56">
            <a:extLst>
              <a:ext uri="{FF2B5EF4-FFF2-40B4-BE49-F238E27FC236}">
                <a16:creationId xmlns="" xmlns:a16="http://schemas.microsoft.com/office/drawing/2014/main" id="{20AAC9D5-F411-DC8D-18A3-96999A69A6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168" y="4999383"/>
            <a:ext cx="2453258" cy="370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2200"/>
              </a:lnSpc>
            </a:pPr>
            <a:r>
              <a:rPr lang="ru-RU" altLang="ru-RU" sz="1600" dirty="0" smtClean="0">
                <a:solidFill>
                  <a:schemeClr val="bg1"/>
                </a:solidFill>
                <a:latin typeface="Corki" panose="00000500000000000000" pitchFamily="2" charset="-52"/>
              </a:rPr>
              <a:t>Заместитель Главы ЗАТО Заозерск </a:t>
            </a:r>
            <a:endParaRPr lang="ru-RU" altLang="ru-RU" sz="16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grpSp>
        <p:nvGrpSpPr>
          <p:cNvPr id="20" name="Группа 19">
            <a:extLst>
              <a:ext uri="{FF2B5EF4-FFF2-40B4-BE49-F238E27FC236}">
                <a16:creationId xmlns="" xmlns:a16="http://schemas.microsoft.com/office/drawing/2014/main" id="{7B27BD2A-1240-9264-95A2-411726508EB3}"/>
              </a:ext>
            </a:extLst>
          </p:cNvPr>
          <p:cNvGrpSpPr/>
          <p:nvPr/>
        </p:nvGrpSpPr>
        <p:grpSpPr>
          <a:xfrm>
            <a:off x="1016123" y="5794513"/>
            <a:ext cx="1962112" cy="293137"/>
            <a:chOff x="1105564" y="5778973"/>
            <a:chExt cx="1962112" cy="293137"/>
          </a:xfrm>
        </p:grpSpPr>
        <p:pic>
          <p:nvPicPr>
            <p:cNvPr id="17" name="Рисунок 16" descr="Конверт со сплошной заливкой">
              <a:extLst>
                <a:ext uri="{FF2B5EF4-FFF2-40B4-BE49-F238E27FC236}">
                  <a16:creationId xmlns="" xmlns:a16="http://schemas.microsoft.com/office/drawing/2014/main" id="{DA5B6571-3461-70B1-63CC-81CF29F830D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105564" y="5855332"/>
              <a:ext cx="180000" cy="180000"/>
            </a:xfrm>
            <a:prstGeom prst="rect">
              <a:avLst/>
            </a:prstGeom>
          </p:spPr>
        </p:pic>
        <p:sp>
          <p:nvSpPr>
            <p:cNvPr id="18" name="Прямоугольник 56">
              <a:extLst>
                <a:ext uri="{FF2B5EF4-FFF2-40B4-BE49-F238E27FC236}">
                  <a16:creationId xmlns="" xmlns:a16="http://schemas.microsoft.com/office/drawing/2014/main" id="{911DBD53-94C7-F5E2-ACC8-907BD04548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3467" y="5778973"/>
              <a:ext cx="1764209" cy="293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1600"/>
                </a:lnSpc>
              </a:pPr>
              <a:r>
                <a:rPr lang="en-US" altLang="ru-RU" sz="1400" dirty="0" smtClean="0">
                  <a:latin typeface="Corki" panose="00000500000000000000" pitchFamily="2" charset="-52"/>
                </a:rPr>
                <a:t>zaozadm@zatozaozersk.ru</a:t>
              </a:r>
              <a:endParaRPr lang="en-US" altLang="ru-RU" sz="1400" dirty="0">
                <a:latin typeface="Corki" panose="00000500000000000000" pitchFamily="2" charset="-52"/>
              </a:endParaRPr>
            </a:p>
          </p:txBody>
        </p:sp>
      </p:grpSp>
      <p:grpSp>
        <p:nvGrpSpPr>
          <p:cNvPr id="21" name="Группа 20">
            <a:extLst>
              <a:ext uri="{FF2B5EF4-FFF2-40B4-BE49-F238E27FC236}">
                <a16:creationId xmlns="" xmlns:a16="http://schemas.microsoft.com/office/drawing/2014/main" id="{88EB12B4-6643-735A-AFFA-472327F7BABB}"/>
              </a:ext>
            </a:extLst>
          </p:cNvPr>
          <p:cNvGrpSpPr/>
          <p:nvPr/>
        </p:nvGrpSpPr>
        <p:grpSpPr>
          <a:xfrm>
            <a:off x="950427" y="5476462"/>
            <a:ext cx="2473563" cy="370081"/>
            <a:chOff x="1085685" y="5440700"/>
            <a:chExt cx="2473563" cy="370081"/>
          </a:xfrm>
        </p:grpSpPr>
        <p:pic>
          <p:nvPicPr>
            <p:cNvPr id="16" name="Рисунок 15" descr="Телефонная трубка со сплошной заливкой">
              <a:extLst>
                <a:ext uri="{FF2B5EF4-FFF2-40B4-BE49-F238E27FC236}">
                  <a16:creationId xmlns="" xmlns:a16="http://schemas.microsoft.com/office/drawing/2014/main" id="{AF1F8B33-1956-6DD6-F094-45CB6C00CA6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85685" y="5483186"/>
              <a:ext cx="180000" cy="180000"/>
            </a:xfrm>
            <a:prstGeom prst="rect">
              <a:avLst/>
            </a:prstGeom>
          </p:spPr>
        </p:pic>
        <p:sp>
          <p:nvSpPr>
            <p:cNvPr id="19" name="Прямоугольник 56">
              <a:extLst>
                <a:ext uri="{FF2B5EF4-FFF2-40B4-BE49-F238E27FC236}">
                  <a16:creationId xmlns="" xmlns:a16="http://schemas.microsoft.com/office/drawing/2014/main" id="{74720B90-018D-EE73-26BF-09A4A832B4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3468" y="5440700"/>
              <a:ext cx="2255780" cy="370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2200"/>
                </a:lnSpc>
              </a:pPr>
              <a:r>
                <a:rPr lang="ru-RU" altLang="ru-RU" sz="1400" dirty="0">
                  <a:latin typeface="Corki" panose="00000500000000000000" pitchFamily="2" charset="-52"/>
                </a:rPr>
                <a:t>+7 (815 </a:t>
              </a:r>
              <a:r>
                <a:rPr lang="ru-RU" altLang="ru-RU" sz="1400" dirty="0" smtClean="0">
                  <a:latin typeface="Corki" panose="00000500000000000000" pitchFamily="2" charset="-52"/>
                </a:rPr>
                <a:t>56)3-15-02</a:t>
              </a:r>
              <a:endParaRPr lang="ru-RU" altLang="ru-RU" sz="1400" dirty="0">
                <a:latin typeface="Corki" panose="00000500000000000000" pitchFamily="2" charset="-52"/>
              </a:endParaRPr>
            </a:p>
          </p:txBody>
        </p:sp>
      </p:grpSp>
      <p:sp>
        <p:nvSpPr>
          <p:cNvPr id="5" name="Прямоугольник 56">
            <a:extLst>
              <a:ext uri="{FF2B5EF4-FFF2-40B4-BE49-F238E27FC236}">
                <a16:creationId xmlns="" xmlns:a16="http://schemas.microsoft.com/office/drawing/2014/main" id="{461D2EBA-F04D-1F1D-17E9-805A242077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3565" y="2877444"/>
            <a:ext cx="2247170" cy="57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400"/>
              </a:lnSpc>
            </a:pPr>
            <a:r>
              <a:rPr lang="ru-RU" alt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Елена Стромило</a:t>
            </a:r>
          </a:p>
        </p:txBody>
      </p:sp>
      <p:sp>
        <p:nvSpPr>
          <p:cNvPr id="8" name="Прямоугольник 56">
            <a:extLst>
              <a:ext uri="{FF2B5EF4-FFF2-40B4-BE49-F238E27FC236}">
                <a16:creationId xmlns="" xmlns:a16="http://schemas.microsoft.com/office/drawing/2014/main" id="{F7C8D891-7BA5-6D5C-60C6-446EA852A3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3564" y="3367926"/>
            <a:ext cx="3795455" cy="28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500"/>
              </a:lnSpc>
            </a:pPr>
            <a:r>
              <a:rPr lang="ru-RU" altLang="ru-RU" sz="1600" dirty="0">
                <a:solidFill>
                  <a:schemeClr val="bg1"/>
                </a:solidFill>
                <a:latin typeface="Corki" panose="00000500000000000000" pitchFamily="2" charset="-52"/>
              </a:rPr>
              <a:t>начальник Управления МИ и ЖКХ </a:t>
            </a:r>
          </a:p>
        </p:txBody>
      </p:sp>
      <p:grpSp>
        <p:nvGrpSpPr>
          <p:cNvPr id="9" name="Группа 8">
            <a:extLst>
              <a:ext uri="{FF2B5EF4-FFF2-40B4-BE49-F238E27FC236}">
                <a16:creationId xmlns="" xmlns:a16="http://schemas.microsoft.com/office/drawing/2014/main" id="{8502AE80-F932-C395-62C3-7710EC97D11C}"/>
              </a:ext>
            </a:extLst>
          </p:cNvPr>
          <p:cNvGrpSpPr/>
          <p:nvPr/>
        </p:nvGrpSpPr>
        <p:grpSpPr>
          <a:xfrm>
            <a:off x="3910762" y="3824621"/>
            <a:ext cx="2117535" cy="335456"/>
            <a:chOff x="1105564" y="5509680"/>
            <a:chExt cx="2117535" cy="335456"/>
          </a:xfrm>
        </p:grpSpPr>
        <p:pic>
          <p:nvPicPr>
            <p:cNvPr id="13" name="Рисунок 12" descr="Телефонная трубка со сплошной заливкой">
              <a:extLst>
                <a:ext uri="{FF2B5EF4-FFF2-40B4-BE49-F238E27FC236}">
                  <a16:creationId xmlns="" xmlns:a16="http://schemas.microsoft.com/office/drawing/2014/main" id="{AA5EA822-3234-C78B-3837-3BBFF80CD7E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105564" y="5604228"/>
              <a:ext cx="180000" cy="180000"/>
            </a:xfrm>
            <a:prstGeom prst="rect">
              <a:avLst/>
            </a:prstGeom>
          </p:spPr>
        </p:pic>
        <p:sp>
          <p:nvSpPr>
            <p:cNvPr id="24" name="Прямоугольник 56">
              <a:extLst>
                <a:ext uri="{FF2B5EF4-FFF2-40B4-BE49-F238E27FC236}">
                  <a16:creationId xmlns="" xmlns:a16="http://schemas.microsoft.com/office/drawing/2014/main" id="{D217392E-47F2-9E2F-5E25-85C0BADDB2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5244" y="5509680"/>
              <a:ext cx="1977855" cy="335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2200"/>
                </a:lnSpc>
              </a:pPr>
              <a:r>
                <a:rPr lang="ru-RU" altLang="ru-RU" sz="1400" dirty="0">
                  <a:solidFill>
                    <a:schemeClr val="bg1"/>
                  </a:solidFill>
                  <a:latin typeface="Corki" panose="00000500000000000000" pitchFamily="2" charset="-52"/>
                </a:rPr>
                <a:t>+7 (815</a:t>
              </a: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</a:rPr>
                <a:t> 56</a:t>
              </a:r>
              <a:r>
                <a:rPr lang="ru-RU" altLang="ru-RU" sz="1400" dirty="0">
                  <a:solidFill>
                    <a:schemeClr val="bg1"/>
                  </a:solidFill>
                  <a:latin typeface="Corki" panose="00000500000000000000" pitchFamily="2" charset="-52"/>
                </a:rPr>
                <a:t>) 3-15-44</a:t>
              </a:r>
            </a:p>
          </p:txBody>
        </p:sp>
      </p:grpSp>
      <p:grpSp>
        <p:nvGrpSpPr>
          <p:cNvPr id="25" name="Группа 24">
            <a:extLst>
              <a:ext uri="{FF2B5EF4-FFF2-40B4-BE49-F238E27FC236}">
                <a16:creationId xmlns="" xmlns:a16="http://schemas.microsoft.com/office/drawing/2014/main" id="{111F116A-7E14-91BA-E38F-FC87595F4A6C}"/>
              </a:ext>
            </a:extLst>
          </p:cNvPr>
          <p:cNvGrpSpPr/>
          <p:nvPr/>
        </p:nvGrpSpPr>
        <p:grpSpPr>
          <a:xfrm>
            <a:off x="5770346" y="3814425"/>
            <a:ext cx="1851309" cy="335456"/>
            <a:chOff x="1105564" y="5739716"/>
            <a:chExt cx="1851309" cy="335456"/>
          </a:xfrm>
        </p:grpSpPr>
        <p:pic>
          <p:nvPicPr>
            <p:cNvPr id="28" name="Рисунок 27" descr="Конверт со сплошной заливкой">
              <a:extLst>
                <a:ext uri="{FF2B5EF4-FFF2-40B4-BE49-F238E27FC236}">
                  <a16:creationId xmlns="" xmlns:a16="http://schemas.microsoft.com/office/drawing/2014/main" id="{B2C018B1-8E7F-B5D5-D119-9D3E671B8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105564" y="5855332"/>
              <a:ext cx="180000" cy="180000"/>
            </a:xfrm>
            <a:prstGeom prst="rect">
              <a:avLst/>
            </a:prstGeom>
          </p:spPr>
        </p:pic>
        <p:sp>
          <p:nvSpPr>
            <p:cNvPr id="31" name="Прямоугольник 56">
              <a:extLst>
                <a:ext uri="{FF2B5EF4-FFF2-40B4-BE49-F238E27FC236}">
                  <a16:creationId xmlns="" xmlns:a16="http://schemas.microsoft.com/office/drawing/2014/main" id="{20F78DF5-2F36-FD4A-908E-583944930D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8680" y="5739716"/>
              <a:ext cx="1678193" cy="335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7100" tIns="43551" rIns="87100" bIns="4355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lnSpc>
                  <a:spcPts val="2200"/>
                </a:lnSpc>
              </a:pPr>
              <a:r>
                <a:rPr lang="en-US" altLang="ru-RU" sz="1400" dirty="0">
                  <a:solidFill>
                    <a:schemeClr val="bg1"/>
                  </a:solidFill>
                  <a:latin typeface="Corki" panose="00000500000000000000" pitchFamily="2" charset="-52"/>
                </a:rPr>
                <a:t>stromilo@zatozaozersk.ru </a:t>
              </a:r>
            </a:p>
          </p:txBody>
        </p:sp>
      </p:grpSp>
      <p:sp>
        <p:nvSpPr>
          <p:cNvPr id="3080" name="Прямоугольник 56">
            <a:extLst>
              <a:ext uri="{FF2B5EF4-FFF2-40B4-BE49-F238E27FC236}">
                <a16:creationId xmlns="" xmlns:a16="http://schemas.microsoft.com/office/drawing/2014/main" id="{DAF4158F-584A-4668-706D-0678DBEA6E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50547" y="1910284"/>
            <a:ext cx="1712829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ru-RU" altLang="ru-RU" sz="1200" dirty="0">
                <a:latin typeface="Corki" panose="00000500000000000000" pitchFamily="2" charset="-52"/>
              </a:rPr>
              <a:t>Мурманск, пр-т Ленина, 82</a:t>
            </a:r>
          </a:p>
        </p:txBody>
      </p:sp>
      <p:sp>
        <p:nvSpPr>
          <p:cNvPr id="3081" name="Прямоугольник 56">
            <a:extLst>
              <a:ext uri="{FF2B5EF4-FFF2-40B4-BE49-F238E27FC236}">
                <a16:creationId xmlns="" xmlns:a16="http://schemas.microsoft.com/office/drawing/2014/main" id="{EE9AF3E2-06B2-F75A-02BB-1E5249EBAE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25212" y="1910284"/>
            <a:ext cx="1345374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ru-RU" altLang="ru-RU" sz="1200" dirty="0">
                <a:latin typeface="Corki" panose="00000500000000000000" pitchFamily="2" charset="-52"/>
              </a:rPr>
              <a:t>+7 (815 2) 567-787</a:t>
            </a:r>
          </a:p>
        </p:txBody>
      </p:sp>
      <p:sp>
        <p:nvSpPr>
          <p:cNvPr id="3085" name="Прямоугольник 56">
            <a:extLst>
              <a:ext uri="{FF2B5EF4-FFF2-40B4-BE49-F238E27FC236}">
                <a16:creationId xmlns="" xmlns:a16="http://schemas.microsoft.com/office/drawing/2014/main" id="{BE505878-DCC1-ADCE-87F1-0731CA56F9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34265" y="2232460"/>
            <a:ext cx="1529382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latin typeface="Corki" panose="00000500000000000000" pitchFamily="2" charset="-52"/>
              </a:rPr>
              <a:t>corp@invest-murman.ru</a:t>
            </a:r>
            <a:endParaRPr lang="ru-RU" altLang="ru-RU" sz="1200" dirty="0">
              <a:latin typeface="Corki" panose="00000500000000000000" pitchFamily="2" charset="-52"/>
            </a:endParaRPr>
          </a:p>
        </p:txBody>
      </p:sp>
      <p:pic>
        <p:nvPicPr>
          <p:cNvPr id="3089" name="Рисунок 3088">
            <a:extLst>
              <a:ext uri="{FF2B5EF4-FFF2-40B4-BE49-F238E27FC236}">
                <a16:creationId xmlns="" xmlns:a16="http://schemas.microsoft.com/office/drawing/2014/main" id="{91EE10B7-BC1D-FC12-5D9C-5CFC3D64C56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7966638" y="2319071"/>
            <a:ext cx="128237" cy="128237"/>
          </a:xfrm>
          <a:prstGeom prst="rect">
            <a:avLst/>
          </a:prstGeom>
        </p:spPr>
      </p:pic>
      <p:sp>
        <p:nvSpPr>
          <p:cNvPr id="3090" name="Прямоугольник 56">
            <a:extLst>
              <a:ext uri="{FF2B5EF4-FFF2-40B4-BE49-F238E27FC236}">
                <a16:creationId xmlns="" xmlns:a16="http://schemas.microsoft.com/office/drawing/2014/main" id="{6E4E384E-A305-E6BE-52E3-5DB16A2DF7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50547" y="2229032"/>
            <a:ext cx="1712829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latin typeface="Corki" panose="00000500000000000000" pitchFamily="2" charset="-52"/>
                <a:hlinkClick r:id="rId14"/>
              </a:rPr>
              <a:t>invest.nashsever51.ru</a:t>
            </a:r>
            <a:endParaRPr lang="ru-RU" altLang="ru-RU" sz="1200" dirty="0">
              <a:latin typeface="Corki" panose="00000500000000000000" pitchFamily="2" charset="-52"/>
            </a:endParaRPr>
          </a:p>
        </p:txBody>
      </p:sp>
      <p:pic>
        <p:nvPicPr>
          <p:cNvPr id="3091" name="Рисунок 3090" descr="Маркер со сплошной заливкой">
            <a:extLst>
              <a:ext uri="{FF2B5EF4-FFF2-40B4-BE49-F238E27FC236}">
                <a16:creationId xmlns="" xmlns:a16="http://schemas.microsoft.com/office/drawing/2014/main" id="{E20632D9-4CBC-CC67-6339-62465DBBEE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38529" y="3661945"/>
            <a:ext cx="180000" cy="180000"/>
          </a:xfrm>
          <a:prstGeom prst="rect">
            <a:avLst/>
          </a:prstGeom>
        </p:spPr>
      </p:pic>
      <p:pic>
        <p:nvPicPr>
          <p:cNvPr id="3094" name="Рисунок 3093" descr="Телефонная трубка со сплошной заливкой">
            <a:extLst>
              <a:ext uri="{FF2B5EF4-FFF2-40B4-BE49-F238E27FC236}">
                <a16:creationId xmlns="" xmlns:a16="http://schemas.microsoft.com/office/drawing/2014/main" id="{81D835EC-6318-F627-F797-98DA3E7EF7A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86303" y="3661945"/>
            <a:ext cx="180000" cy="180000"/>
          </a:xfrm>
          <a:prstGeom prst="rect">
            <a:avLst/>
          </a:prstGeom>
        </p:spPr>
      </p:pic>
      <p:pic>
        <p:nvPicPr>
          <p:cNvPr id="3101" name="Рисунок 3100" descr="Конверт со сплошной заливкой">
            <a:extLst>
              <a:ext uri="{FF2B5EF4-FFF2-40B4-BE49-F238E27FC236}">
                <a16:creationId xmlns="" xmlns:a16="http://schemas.microsoft.com/office/drawing/2014/main" id="{B183565B-407C-2465-CC4A-FCB4FBD03A0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86303" y="3991263"/>
            <a:ext cx="180000" cy="180000"/>
          </a:xfrm>
          <a:prstGeom prst="rect">
            <a:avLst/>
          </a:prstGeom>
        </p:spPr>
      </p:pic>
      <p:sp>
        <p:nvSpPr>
          <p:cNvPr id="3102" name="Прямоугольник 56">
            <a:extLst>
              <a:ext uri="{FF2B5EF4-FFF2-40B4-BE49-F238E27FC236}">
                <a16:creationId xmlns="" xmlns:a16="http://schemas.microsoft.com/office/drawing/2014/main" id="{DC887671-7CDF-03F2-8CC9-84D188CF63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50547" y="3604121"/>
            <a:ext cx="1712829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ru-RU" altLang="ru-RU" sz="1200" dirty="0">
                <a:latin typeface="Corki" panose="00000500000000000000" pitchFamily="2" charset="-52"/>
              </a:rPr>
              <a:t>Мурманск, пр-кт Ленина, 75</a:t>
            </a:r>
          </a:p>
        </p:txBody>
      </p:sp>
      <p:sp>
        <p:nvSpPr>
          <p:cNvPr id="3103" name="Прямоугольник 56">
            <a:extLst>
              <a:ext uri="{FF2B5EF4-FFF2-40B4-BE49-F238E27FC236}">
                <a16:creationId xmlns="" xmlns:a16="http://schemas.microsoft.com/office/drawing/2014/main" id="{761B90AD-F8C7-D209-5130-3B57A8A20F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25212" y="3604121"/>
            <a:ext cx="1345374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ru-RU" altLang="ru-RU" sz="1200" dirty="0">
                <a:latin typeface="Corki" panose="00000500000000000000" pitchFamily="2" charset="-52"/>
              </a:rPr>
              <a:t>+7 (815 2) 486-232</a:t>
            </a:r>
          </a:p>
        </p:txBody>
      </p:sp>
      <p:sp>
        <p:nvSpPr>
          <p:cNvPr id="3104" name="Прямоугольник 56">
            <a:extLst>
              <a:ext uri="{FF2B5EF4-FFF2-40B4-BE49-F238E27FC236}">
                <a16:creationId xmlns="" xmlns:a16="http://schemas.microsoft.com/office/drawing/2014/main" id="{2C0F51EC-C9AF-9AC1-EE92-7A47FD7B42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34265" y="3917801"/>
            <a:ext cx="1529382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latin typeface="Corki" panose="00000500000000000000" pitchFamily="2" charset="-52"/>
              </a:rPr>
              <a:t>econom@gov-murman.ru</a:t>
            </a:r>
            <a:endParaRPr lang="ru-RU" altLang="ru-RU" sz="1200" dirty="0">
              <a:latin typeface="Corki" panose="00000500000000000000" pitchFamily="2" charset="-52"/>
            </a:endParaRPr>
          </a:p>
        </p:txBody>
      </p:sp>
      <p:pic>
        <p:nvPicPr>
          <p:cNvPr id="3105" name="Рисунок 3104">
            <a:extLst>
              <a:ext uri="{FF2B5EF4-FFF2-40B4-BE49-F238E27FC236}">
                <a16:creationId xmlns="" xmlns:a16="http://schemas.microsoft.com/office/drawing/2014/main" id="{AE5301E4-DB44-F115-5CC0-C0CB1355F3D4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7966638" y="4012908"/>
            <a:ext cx="128237" cy="128237"/>
          </a:xfrm>
          <a:prstGeom prst="rect">
            <a:avLst/>
          </a:prstGeom>
        </p:spPr>
      </p:pic>
      <p:sp>
        <p:nvSpPr>
          <p:cNvPr id="3106" name="Прямоугольник 56">
            <a:extLst>
              <a:ext uri="{FF2B5EF4-FFF2-40B4-BE49-F238E27FC236}">
                <a16:creationId xmlns="" xmlns:a16="http://schemas.microsoft.com/office/drawing/2014/main" id="{A36F0D1B-F92B-51AF-38A9-109C22A65B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50547" y="3922869"/>
            <a:ext cx="1712829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latin typeface="Corki" panose="00000500000000000000" pitchFamily="2" charset="-52"/>
                <a:hlinkClick r:id="rId15"/>
              </a:rPr>
              <a:t>minec.gov-murman.ru</a:t>
            </a:r>
            <a:endParaRPr lang="ru-RU" altLang="ru-RU" sz="1200" dirty="0">
              <a:latin typeface="Corki" panose="00000500000000000000" pitchFamily="2" charset="-52"/>
            </a:endParaRPr>
          </a:p>
        </p:txBody>
      </p:sp>
      <p:pic>
        <p:nvPicPr>
          <p:cNvPr id="3107" name="Рисунок 3106" descr="Маркер со сплошной заливкой">
            <a:extLst>
              <a:ext uri="{FF2B5EF4-FFF2-40B4-BE49-F238E27FC236}">
                <a16:creationId xmlns="" xmlns:a16="http://schemas.microsoft.com/office/drawing/2014/main" id="{A6894BA4-0395-3473-4A13-DC73769592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38529" y="5328019"/>
            <a:ext cx="180000" cy="180000"/>
          </a:xfrm>
          <a:prstGeom prst="rect">
            <a:avLst/>
          </a:prstGeom>
        </p:spPr>
      </p:pic>
      <p:pic>
        <p:nvPicPr>
          <p:cNvPr id="3108" name="Рисунок 3107" descr="Телефонная трубка со сплошной заливкой">
            <a:extLst>
              <a:ext uri="{FF2B5EF4-FFF2-40B4-BE49-F238E27FC236}">
                <a16:creationId xmlns="" xmlns:a16="http://schemas.microsoft.com/office/drawing/2014/main" id="{48CAAA5A-9776-E4A1-A690-C0D7491565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02603" y="5328019"/>
            <a:ext cx="180000" cy="180000"/>
          </a:xfrm>
          <a:prstGeom prst="rect">
            <a:avLst/>
          </a:prstGeom>
        </p:spPr>
      </p:pic>
      <p:pic>
        <p:nvPicPr>
          <p:cNvPr id="3109" name="Рисунок 3108" descr="Конверт со сплошной заливкой">
            <a:extLst>
              <a:ext uri="{FF2B5EF4-FFF2-40B4-BE49-F238E27FC236}">
                <a16:creationId xmlns="" xmlns:a16="http://schemas.microsoft.com/office/drawing/2014/main" id="{2102CFDD-01FA-3A3B-B9F6-6D35914C292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220709" y="5657337"/>
            <a:ext cx="180000" cy="180000"/>
          </a:xfrm>
          <a:prstGeom prst="rect">
            <a:avLst/>
          </a:prstGeom>
        </p:spPr>
      </p:pic>
      <p:sp>
        <p:nvSpPr>
          <p:cNvPr id="3110" name="Прямоугольник 56">
            <a:extLst>
              <a:ext uri="{FF2B5EF4-FFF2-40B4-BE49-F238E27FC236}">
                <a16:creationId xmlns="" xmlns:a16="http://schemas.microsoft.com/office/drawing/2014/main" id="{5E01F36F-5025-115C-8545-33B4EDCFBF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50547" y="5270195"/>
            <a:ext cx="2001624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ru-RU" altLang="ru-RU" sz="1200" dirty="0">
                <a:latin typeface="Corki" panose="00000500000000000000" pitchFamily="2" charset="-52"/>
              </a:rPr>
              <a:t>Мурманск, ул. Подстаницкого, 1</a:t>
            </a:r>
          </a:p>
        </p:txBody>
      </p:sp>
      <p:sp>
        <p:nvSpPr>
          <p:cNvPr id="3111" name="Прямоугольник 56">
            <a:extLst>
              <a:ext uri="{FF2B5EF4-FFF2-40B4-BE49-F238E27FC236}">
                <a16:creationId xmlns="" xmlns:a16="http://schemas.microsoft.com/office/drawing/2014/main" id="{63C1A9D3-93EF-1D4F-6CD2-FC7A294C0E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41512" y="5270195"/>
            <a:ext cx="1345374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ru-RU" altLang="ru-RU" sz="1200" dirty="0">
                <a:latin typeface="Corki" panose="00000500000000000000" pitchFamily="2" charset="-52"/>
              </a:rPr>
              <a:t>+7 (815 2) 994-310</a:t>
            </a:r>
          </a:p>
        </p:txBody>
      </p:sp>
      <p:sp>
        <p:nvSpPr>
          <p:cNvPr id="3112" name="Прямоугольник 56">
            <a:extLst>
              <a:ext uri="{FF2B5EF4-FFF2-40B4-BE49-F238E27FC236}">
                <a16:creationId xmlns="" xmlns:a16="http://schemas.microsoft.com/office/drawing/2014/main" id="{33CE5D9C-5911-5867-14C1-D8CCE909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80686" y="5586757"/>
            <a:ext cx="1214490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latin typeface="Corki" panose="00000500000000000000" pitchFamily="2" charset="-52"/>
              </a:rPr>
              <a:t>moibiz@formap.ru</a:t>
            </a:r>
            <a:endParaRPr lang="ru-RU" altLang="ru-RU" sz="1200" dirty="0">
              <a:latin typeface="Corki" panose="00000500000000000000" pitchFamily="2" charset="-52"/>
            </a:endParaRPr>
          </a:p>
        </p:txBody>
      </p:sp>
      <p:pic>
        <p:nvPicPr>
          <p:cNvPr id="3113" name="Рисунок 3112">
            <a:extLst>
              <a:ext uri="{FF2B5EF4-FFF2-40B4-BE49-F238E27FC236}">
                <a16:creationId xmlns="" xmlns:a16="http://schemas.microsoft.com/office/drawing/2014/main" id="{649F48F1-F28D-F87B-13F4-386B6A1B3B6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7966638" y="5678982"/>
            <a:ext cx="128237" cy="128237"/>
          </a:xfrm>
          <a:prstGeom prst="rect">
            <a:avLst/>
          </a:prstGeom>
        </p:spPr>
      </p:pic>
      <p:sp>
        <p:nvSpPr>
          <p:cNvPr id="3114" name="Прямоугольник 56">
            <a:extLst>
              <a:ext uri="{FF2B5EF4-FFF2-40B4-BE49-F238E27FC236}">
                <a16:creationId xmlns="" xmlns:a16="http://schemas.microsoft.com/office/drawing/2014/main" id="{06DAAF01-1EC1-8B3B-374C-5A47B16FEE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50547" y="5588943"/>
            <a:ext cx="1712829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latin typeface="Corki" panose="00000500000000000000" pitchFamily="2" charset="-52"/>
                <a:hlinkClick r:id="rId16"/>
              </a:rPr>
              <a:t>moibiz51.ru</a:t>
            </a:r>
            <a:endParaRPr lang="ru-RU" altLang="ru-RU" sz="1200" dirty="0">
              <a:latin typeface="Corki" panose="00000500000000000000" pitchFamily="2" charset="-52"/>
            </a:endParaRPr>
          </a:p>
        </p:txBody>
      </p:sp>
      <p:sp>
        <p:nvSpPr>
          <p:cNvPr id="3116" name="Прямоугольник 56">
            <a:extLst>
              <a:ext uri="{FF2B5EF4-FFF2-40B4-BE49-F238E27FC236}">
                <a16:creationId xmlns="" xmlns:a16="http://schemas.microsoft.com/office/drawing/2014/main" id="{93B13E30-89BD-BDEF-C56C-00809407D4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8529" y="4776047"/>
            <a:ext cx="3748882" cy="331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900"/>
              </a:lnSpc>
            </a:pPr>
            <a:r>
              <a:rPr lang="ru-RU" altLang="ru-RU" sz="2400" dirty="0">
                <a:solidFill>
                  <a:schemeClr val="bg1"/>
                </a:solidFill>
                <a:latin typeface="Corki" panose="00000500000000000000" pitchFamily="2" charset="-52"/>
              </a:rPr>
              <a:t>Администрация ЗАТО Заозерск</a:t>
            </a:r>
          </a:p>
        </p:txBody>
      </p:sp>
      <p:pic>
        <p:nvPicPr>
          <p:cNvPr id="3117" name="Рисунок 3116" descr="Маркер со сплошной заливкой">
            <a:extLst>
              <a:ext uri="{FF2B5EF4-FFF2-40B4-BE49-F238E27FC236}">
                <a16:creationId xmlns="" xmlns:a16="http://schemas.microsoft.com/office/drawing/2014/main" id="{C8E2A6AD-17C9-0F81-12A4-40CA23DDA476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96DAC541-7B7A-43D3-8B79-37D633B846F1}">
                <asvg:svgBlip xmlns=""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3862881" y="5328019"/>
            <a:ext cx="180000" cy="180000"/>
          </a:xfrm>
          <a:prstGeom prst="rect">
            <a:avLst/>
          </a:prstGeom>
        </p:spPr>
      </p:pic>
      <p:pic>
        <p:nvPicPr>
          <p:cNvPr id="3118" name="Рисунок 3117" descr="Телефонная трубка со сплошной заливкой">
            <a:extLst>
              <a:ext uri="{FF2B5EF4-FFF2-40B4-BE49-F238E27FC236}">
                <a16:creationId xmlns="" xmlns:a16="http://schemas.microsoft.com/office/drawing/2014/main" id="{860FF637-A35A-8795-005C-EC9A9D96232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730011" y="5328019"/>
            <a:ext cx="180000" cy="180000"/>
          </a:xfrm>
          <a:prstGeom prst="rect">
            <a:avLst/>
          </a:prstGeom>
        </p:spPr>
      </p:pic>
      <p:pic>
        <p:nvPicPr>
          <p:cNvPr id="3119" name="Рисунок 3118" descr="Конверт со сплошной заливкой">
            <a:extLst>
              <a:ext uri="{FF2B5EF4-FFF2-40B4-BE49-F238E27FC236}">
                <a16:creationId xmlns="" xmlns:a16="http://schemas.microsoft.com/office/drawing/2014/main" id="{ED6ED8B9-3300-F8A5-28D8-28681E73613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730011" y="5657337"/>
            <a:ext cx="180000" cy="180000"/>
          </a:xfrm>
          <a:prstGeom prst="rect">
            <a:avLst/>
          </a:prstGeom>
        </p:spPr>
      </p:pic>
      <p:sp>
        <p:nvSpPr>
          <p:cNvPr id="3120" name="Прямоугольник 56">
            <a:extLst>
              <a:ext uri="{FF2B5EF4-FFF2-40B4-BE49-F238E27FC236}">
                <a16:creationId xmlns="" xmlns:a16="http://schemas.microsoft.com/office/drawing/2014/main" id="{7CD36984-D27B-384C-2F26-CC311ABE4B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4899" y="5270195"/>
            <a:ext cx="2001624" cy="29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Заозерск, пер. Школьный, 1</a:t>
            </a:r>
          </a:p>
        </p:txBody>
      </p:sp>
      <p:sp>
        <p:nvSpPr>
          <p:cNvPr id="3121" name="Прямоугольник 56">
            <a:extLst>
              <a:ext uri="{FF2B5EF4-FFF2-40B4-BE49-F238E27FC236}">
                <a16:creationId xmlns="" xmlns:a16="http://schemas.microsoft.com/office/drawing/2014/main" id="{E3EA3BFD-1DD1-E1B3-A8E5-9DF6F323D9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8920" y="5279248"/>
            <a:ext cx="1286010" cy="29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+7 (815</a:t>
            </a:r>
            <a:r>
              <a:rPr lang="en-US" alt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 56</a:t>
            </a:r>
            <a:r>
              <a:rPr lang="ru-RU" alt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) 3-15-01</a:t>
            </a:r>
          </a:p>
        </p:txBody>
      </p:sp>
      <p:sp>
        <p:nvSpPr>
          <p:cNvPr id="3122" name="Прямоугольник 56">
            <a:extLst>
              <a:ext uri="{FF2B5EF4-FFF2-40B4-BE49-F238E27FC236}">
                <a16:creationId xmlns="" xmlns:a16="http://schemas.microsoft.com/office/drawing/2014/main" id="{32A87E63-C175-9215-A9BD-CD287679D6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77972" y="5583961"/>
            <a:ext cx="1814047" cy="29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400" dirty="0">
                <a:solidFill>
                  <a:schemeClr val="bg1"/>
                </a:solidFill>
                <a:latin typeface="Corki" panose="00000500000000000000" pitchFamily="2" charset="-52"/>
              </a:rPr>
              <a:t>zaozadm@zatozaozersk.ru</a:t>
            </a:r>
          </a:p>
        </p:txBody>
      </p:sp>
      <p:pic>
        <p:nvPicPr>
          <p:cNvPr id="3123" name="Рисунок 3122">
            <a:extLst>
              <a:ext uri="{FF2B5EF4-FFF2-40B4-BE49-F238E27FC236}">
                <a16:creationId xmlns="" xmlns:a16="http://schemas.microsoft.com/office/drawing/2014/main" id="{315959DF-12ED-953D-90F9-84723D1F1FF5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3890990" y="5678982"/>
            <a:ext cx="128237" cy="128237"/>
          </a:xfrm>
          <a:prstGeom prst="rect">
            <a:avLst/>
          </a:prstGeom>
        </p:spPr>
      </p:pic>
      <p:sp>
        <p:nvSpPr>
          <p:cNvPr id="3124" name="Прямоугольник 56">
            <a:extLst>
              <a:ext uri="{FF2B5EF4-FFF2-40B4-BE49-F238E27FC236}">
                <a16:creationId xmlns="" xmlns:a16="http://schemas.microsoft.com/office/drawing/2014/main" id="{B11470E2-0DFF-D5AB-5E51-ABF4FEA6CF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4900" y="5588943"/>
            <a:ext cx="1329556" cy="27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1600"/>
              </a:lnSpc>
            </a:pPr>
            <a:r>
              <a:rPr lang="en-US" altLang="ru-RU" sz="1200" dirty="0">
                <a:solidFill>
                  <a:schemeClr val="bg1"/>
                </a:solidFill>
                <a:latin typeface="Corki" panose="00000500000000000000" pitchFamily="2" charset="-52"/>
              </a:rPr>
              <a:t>www.zatozaozersk.ru</a:t>
            </a:r>
            <a:endParaRPr lang="ru-RU" altLang="ru-RU" sz="12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3076" name="TextBox 3075">
            <a:extLst>
              <a:ext uri="{FF2B5EF4-FFF2-40B4-BE49-F238E27FC236}">
                <a16:creationId xmlns="" xmlns:a16="http://schemas.microsoft.com/office/drawing/2014/main" id="{D7493519-53F6-9052-9E11-E0C2F5BC1F7D}"/>
              </a:ext>
            </a:extLst>
          </p:cNvPr>
          <p:cNvSpPr txBox="1"/>
          <p:nvPr/>
        </p:nvSpPr>
        <p:spPr>
          <a:xfrm>
            <a:off x="731838" y="6336835"/>
            <a:ext cx="355859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Инвестиционный профиль ЗАТО Заозерск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8EE5A4BD-21A9-FF4C-1C5B-03FD34E5961F}"/>
              </a:ext>
            </a:extLst>
          </p:cNvPr>
          <p:cNvSpPr/>
          <p:nvPr/>
        </p:nvSpPr>
        <p:spPr>
          <a:xfrm>
            <a:off x="945891" y="3816625"/>
            <a:ext cx="524321" cy="468503"/>
          </a:xfrm>
          <a:prstGeom prst="rect">
            <a:avLst/>
          </a:prstGeom>
          <a:solidFill>
            <a:srgbClr val="007A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9600" dirty="0" smtClean="0">
                <a:solidFill>
                  <a:schemeClr val="bg1"/>
                </a:solidFill>
                <a:latin typeface="Corki" panose="00000500000000000000" pitchFamily="2" charset="-52"/>
              </a:rPr>
              <a:t>+</a:t>
            </a:r>
          </a:p>
          <a:p>
            <a:pPr algn="ctr"/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1" cstate="print"/>
          <a:srcRect l="8100" r="8411" b="4038"/>
          <a:stretch>
            <a:fillRect/>
          </a:stretch>
        </p:blipFill>
        <p:spPr bwMode="auto">
          <a:xfrm>
            <a:off x="765313" y="954157"/>
            <a:ext cx="2256183" cy="3329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3542026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A0F2743D-B0B8-6CB2-236B-025255F92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6">
            <a:extLst>
              <a:ext uri="{FF2B5EF4-FFF2-40B4-BE49-F238E27FC236}">
                <a16:creationId xmlns="" xmlns:a16="http://schemas.microsoft.com/office/drawing/2014/main" id="{0568BC75-C0E7-B5BB-AC55-1BA90607500D}"/>
              </a:ext>
            </a:extLst>
          </p:cNvPr>
          <p:cNvSpPr txBox="1">
            <a:spLocks/>
          </p:cNvSpPr>
          <p:nvPr/>
        </p:nvSpPr>
        <p:spPr>
          <a:xfrm>
            <a:off x="11460126" y="6297695"/>
            <a:ext cx="347356" cy="316465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ki Regular"/>
                <a:ea typeface="Corki Regular"/>
                <a:cs typeface="Corki Regular"/>
                <a:sym typeface="Corki Regular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6CB4B4D-7CA3-9044-876B-883B54F8677D}" type="slidenum">
              <a:rPr lang="ru-RU" smtClean="0">
                <a:solidFill>
                  <a:schemeClr val="bg2">
                    <a:lumMod val="75000"/>
                  </a:schemeClr>
                </a:solidFill>
                <a:latin typeface="Corki" panose="00000500000000000000" pitchFamily="50" charset="-52"/>
              </a:rPr>
              <a:pPr/>
              <a:t>17</a:t>
            </a:fld>
            <a:endParaRPr lang="ru-RU" dirty="0">
              <a:solidFill>
                <a:schemeClr val="bg2">
                  <a:lumMod val="75000"/>
                </a:schemeClr>
              </a:solidFill>
              <a:latin typeface="Corki" panose="00000500000000000000" pitchFamily="50" charset="-52"/>
            </a:endParaRPr>
          </a:p>
        </p:txBody>
      </p:sp>
      <p:sp>
        <p:nvSpPr>
          <p:cNvPr id="4" name="TextBox 2">
            <a:extLst>
              <a:ext uri="{FF2B5EF4-FFF2-40B4-BE49-F238E27FC236}">
                <a16:creationId xmlns="" xmlns:a16="http://schemas.microsoft.com/office/drawing/2014/main" id="{91CF82D3-5033-9798-9B04-7669E140EA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0075" y="6278563"/>
            <a:ext cx="8318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#насевережить</a:t>
            </a:r>
          </a:p>
        </p:txBody>
      </p:sp>
      <p:sp>
        <p:nvSpPr>
          <p:cNvPr id="3076" name="TextBox 3075">
            <a:extLst>
              <a:ext uri="{FF2B5EF4-FFF2-40B4-BE49-F238E27FC236}">
                <a16:creationId xmlns="" xmlns:a16="http://schemas.microsoft.com/office/drawing/2014/main" id="{AD7C4211-65F7-239A-15D5-ACEED8C38670}"/>
              </a:ext>
            </a:extLst>
          </p:cNvPr>
          <p:cNvSpPr txBox="1"/>
          <p:nvPr/>
        </p:nvSpPr>
        <p:spPr>
          <a:xfrm>
            <a:off x="702653" y="6325136"/>
            <a:ext cx="355859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chemeClr val="bg2">
                    <a:lumMod val="75000"/>
                  </a:schemeClr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Инвестиционный профиль ЗАТО Заозерск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20A92B06-5D31-45D8-EC26-EE86994506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352843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91280AD8-EDC2-4CE4-F10E-441972FCCC2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1" y="0"/>
            <a:ext cx="15321479" cy="3528434"/>
          </a:xfrm>
          <a:prstGeom prst="rect">
            <a:avLst/>
          </a:prstGeom>
        </p:spPr>
      </p:pic>
      <p:sp>
        <p:nvSpPr>
          <p:cNvPr id="2" name="Прямоугольник 56">
            <a:extLst>
              <a:ext uri="{FF2B5EF4-FFF2-40B4-BE49-F238E27FC236}">
                <a16:creationId xmlns="" xmlns:a16="http://schemas.microsoft.com/office/drawing/2014/main" id="{0852EE59-1FFC-A37D-DA1B-37D89228C6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5" y="407680"/>
            <a:ext cx="5734962" cy="1113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000"/>
              </a:lnSpc>
            </a:pPr>
            <a:r>
              <a:rPr lang="ru-RU" altLang="ru-RU" sz="2800" dirty="0">
                <a:solidFill>
                  <a:schemeClr val="bg1"/>
                </a:solidFill>
                <a:latin typeface="Corki" panose="00000500000000000000" pitchFamily="2" charset="-52"/>
              </a:rPr>
              <a:t>Единая платформа</a:t>
            </a:r>
            <a:endParaRPr lang="ru-RU" altLang="ru-RU" sz="4000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>
              <a:lnSpc>
                <a:spcPts val="4000"/>
              </a:lnSpc>
            </a:pPr>
            <a:r>
              <a:rPr lang="ru-RU" altLang="ru-RU" sz="4000" dirty="0">
                <a:solidFill>
                  <a:schemeClr val="bg1"/>
                </a:solidFill>
                <a:latin typeface="Corki" panose="00000500000000000000" pitchFamily="2" charset="-52"/>
              </a:rPr>
              <a:t>ОБРАТНОЙ СВЯЗИ ДЛЯ БИЗНЕСА</a:t>
            </a:r>
          </a:p>
        </p:txBody>
      </p:sp>
      <p:sp>
        <p:nvSpPr>
          <p:cNvPr id="7" name="Прямоугольник 56">
            <a:extLst>
              <a:ext uri="{FF2B5EF4-FFF2-40B4-BE49-F238E27FC236}">
                <a16:creationId xmlns="" xmlns:a16="http://schemas.microsoft.com/office/drawing/2014/main" id="{F29891F4-6FD2-641C-02F4-95A9BAC92A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624" y="2505519"/>
            <a:ext cx="5571151" cy="780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4000"/>
              </a:lnSpc>
            </a:pPr>
            <a:r>
              <a:rPr lang="ru-RU" altLang="ru-RU" sz="11000" dirty="0">
                <a:solidFill>
                  <a:schemeClr val="bg1"/>
                </a:solidFill>
                <a:latin typeface="Corki" panose="00000500000000000000" pitchFamily="2" charset="-52"/>
              </a:rPr>
              <a:t>ПОС-БИЗНЕС</a:t>
            </a:r>
          </a:p>
        </p:txBody>
      </p:sp>
      <p:sp>
        <p:nvSpPr>
          <p:cNvPr id="12" name="Прямоугольник 56">
            <a:extLst>
              <a:ext uri="{FF2B5EF4-FFF2-40B4-BE49-F238E27FC236}">
                <a16:creationId xmlns="" xmlns:a16="http://schemas.microsoft.com/office/drawing/2014/main" id="{1C19CE35-D043-5416-A843-4631B8FC0F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2003" y="4147463"/>
            <a:ext cx="3829453" cy="703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2400"/>
              </a:lnSpc>
            </a:pPr>
            <a:r>
              <a:rPr lang="ru-RU" altLang="ru-RU" sz="2800" dirty="0">
                <a:latin typeface="Corki" panose="00000500000000000000" pitchFamily="2" charset="-52"/>
              </a:rPr>
              <a:t>Возникли трудности </a:t>
            </a:r>
          </a:p>
          <a:p>
            <a:pPr>
              <a:lnSpc>
                <a:spcPts val="2400"/>
              </a:lnSpc>
            </a:pPr>
            <a:r>
              <a:rPr lang="ru-RU" altLang="ru-RU" sz="2800" dirty="0">
                <a:latin typeface="Corki" panose="00000500000000000000" pitchFamily="2" charset="-52"/>
              </a:rPr>
              <a:t>при ведении бизнеса в регионе?</a:t>
            </a:r>
            <a:endParaRPr lang="ru-RU" altLang="ru-RU" sz="4000" dirty="0">
              <a:latin typeface="Corki" panose="00000500000000000000" pitchFamily="2" charset="-52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D121BBFF-6D61-2951-B79C-55841130A8E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2105" y="243840"/>
            <a:ext cx="4540270" cy="3754228"/>
          </a:xfrm>
          <a:prstGeom prst="rect">
            <a:avLst/>
          </a:prstGeom>
        </p:spPr>
      </p:pic>
      <p:sp>
        <p:nvSpPr>
          <p:cNvPr id="15" name="Прямоугольник: скругленные углы 14">
            <a:extLst>
              <a:ext uri="{FF2B5EF4-FFF2-40B4-BE49-F238E27FC236}">
                <a16:creationId xmlns="" xmlns:a16="http://schemas.microsoft.com/office/drawing/2014/main" id="{91B36CBA-D738-6EA0-66E9-F6E43E50268E}"/>
              </a:ext>
            </a:extLst>
          </p:cNvPr>
          <p:cNvSpPr/>
          <p:nvPr/>
        </p:nvSpPr>
        <p:spPr>
          <a:xfrm>
            <a:off x="7555055" y="5325384"/>
            <a:ext cx="1206229" cy="573932"/>
          </a:xfrm>
          <a:prstGeom prst="roundRect">
            <a:avLst/>
          </a:prstGeom>
          <a:solidFill>
            <a:srgbClr val="0D4CD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6D1AFA4D-0A2B-4DAF-F83F-AF87C8347E4D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rcRect l="43746" t="39359" r="19253" b="33963"/>
          <a:stretch/>
        </p:blipFill>
        <p:spPr>
          <a:xfrm>
            <a:off x="8914174" y="5297300"/>
            <a:ext cx="1652720" cy="630100"/>
          </a:xfrm>
          <a:prstGeom prst="rect">
            <a:avLst/>
          </a:prstGeom>
        </p:spPr>
      </p:pic>
      <p:sp>
        <p:nvSpPr>
          <p:cNvPr id="18" name="Прямоугольник 56">
            <a:extLst>
              <a:ext uri="{FF2B5EF4-FFF2-40B4-BE49-F238E27FC236}">
                <a16:creationId xmlns="" xmlns:a16="http://schemas.microsoft.com/office/drawing/2014/main" id="{1DCBB280-CF31-74EB-6FDB-D9FEBF95B7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1732" y="4890228"/>
            <a:ext cx="3450888" cy="36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2400"/>
              </a:lnSpc>
            </a:pPr>
            <a:r>
              <a:rPr lang="ru-RU" altLang="ru-RU" dirty="0">
                <a:latin typeface="Corki" panose="00000500000000000000" pitchFamily="2" charset="-52"/>
              </a:rPr>
              <a:t>Ответим в кратчайшие сроки</a:t>
            </a:r>
            <a:endParaRPr lang="ru-RU" altLang="ru-RU" sz="2800" dirty="0">
              <a:latin typeface="Corki" panose="00000500000000000000" pitchFamily="2" charset="-52"/>
            </a:endParaRPr>
          </a:p>
        </p:txBody>
      </p:sp>
      <p:sp>
        <p:nvSpPr>
          <p:cNvPr id="19" name="Прямоугольник 56">
            <a:extLst>
              <a:ext uri="{FF2B5EF4-FFF2-40B4-BE49-F238E27FC236}">
                <a16:creationId xmlns="" xmlns:a16="http://schemas.microsoft.com/office/drawing/2014/main" id="{0C754CC5-4263-F353-4A08-D7F27497A2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7945" y="5403575"/>
            <a:ext cx="880991" cy="36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2400"/>
              </a:lnSpc>
            </a:pPr>
            <a:r>
              <a:rPr lang="ru-RU" altLang="ru-RU" sz="1600" dirty="0">
                <a:solidFill>
                  <a:schemeClr val="bg1"/>
                </a:solidFill>
                <a:latin typeface="Corki" panose="00000500000000000000" pitchFamily="2" charset="-52"/>
                <a:hlinkClick r:id="rId8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Написать</a:t>
            </a:r>
            <a:endParaRPr lang="ru-RU" altLang="ru-RU" sz="2400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0" name="Прямоугольник 56">
            <a:extLst>
              <a:ext uri="{FF2B5EF4-FFF2-40B4-BE49-F238E27FC236}">
                <a16:creationId xmlns="" xmlns:a16="http://schemas.microsoft.com/office/drawing/2014/main" id="{7E55586F-F30A-21F0-5E56-C8DFA5EAFA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2653" y="4305218"/>
            <a:ext cx="2650147" cy="487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2400"/>
              </a:lnSpc>
            </a:pPr>
            <a:r>
              <a:rPr lang="ru-RU" altLang="ru-RU" sz="6600" dirty="0">
                <a:solidFill>
                  <a:srgbClr val="64BEE6"/>
                </a:solidFill>
                <a:latin typeface="Corki" panose="00000500000000000000" pitchFamily="2" charset="-52"/>
              </a:rPr>
              <a:t>Сообщите</a:t>
            </a:r>
            <a:endParaRPr lang="ru-RU" altLang="ru-RU" sz="8800" dirty="0">
              <a:solidFill>
                <a:srgbClr val="64BEE6"/>
              </a:solidFill>
              <a:latin typeface="Corki" panose="00000500000000000000" pitchFamily="2" charset="-52"/>
            </a:endParaRPr>
          </a:p>
        </p:txBody>
      </p:sp>
      <p:sp>
        <p:nvSpPr>
          <p:cNvPr id="21" name="Прямоугольник 56">
            <a:extLst>
              <a:ext uri="{FF2B5EF4-FFF2-40B4-BE49-F238E27FC236}">
                <a16:creationId xmlns="" xmlns:a16="http://schemas.microsoft.com/office/drawing/2014/main" id="{B5738EE3-F073-9538-44F1-E7F234E913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2654" y="4660777"/>
            <a:ext cx="2935896" cy="1319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7100" tIns="43551" rIns="87100" bIns="4355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2400"/>
              </a:lnSpc>
            </a:pPr>
            <a:r>
              <a:rPr lang="ru-RU" altLang="ru-RU" sz="2400" dirty="0">
                <a:latin typeface="Corki" panose="00000500000000000000" pitchFamily="2" charset="-52"/>
              </a:rPr>
              <a:t>о любых трудностях </a:t>
            </a:r>
          </a:p>
          <a:p>
            <a:pPr>
              <a:lnSpc>
                <a:spcPts val="2400"/>
              </a:lnSpc>
            </a:pPr>
            <a:r>
              <a:rPr lang="ru-RU" altLang="ru-RU" sz="2400" dirty="0">
                <a:latin typeface="Corki" panose="00000500000000000000" pitchFamily="2" charset="-52"/>
              </a:rPr>
              <a:t>при ведении вашего бизнеса, </a:t>
            </a:r>
          </a:p>
          <a:p>
            <a:pPr>
              <a:lnSpc>
                <a:spcPts val="2400"/>
              </a:lnSpc>
            </a:pPr>
            <a:r>
              <a:rPr lang="ru-RU" altLang="ru-RU" sz="2400" dirty="0">
                <a:latin typeface="Corki" panose="00000500000000000000" pitchFamily="2" charset="-52"/>
              </a:rPr>
              <a:t>а также получите консультацию или помощь</a:t>
            </a:r>
          </a:p>
        </p:txBody>
      </p:sp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BB368830-70E1-136B-D44C-07FB45D4A1E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839311" y="4027072"/>
            <a:ext cx="1872243" cy="18722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342323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019924D0-FE61-84CA-2072-A2CECBABB1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1838" y="728663"/>
            <a:ext cx="1868586" cy="636361"/>
          </a:xfrm>
          <a:prstGeom prst="rect">
            <a:avLst/>
          </a:prstGeom>
        </p:spPr>
      </p:pic>
      <p:sp>
        <p:nvSpPr>
          <p:cNvPr id="4" name="TextBox 2">
            <a:extLst>
              <a:ext uri="{FF2B5EF4-FFF2-40B4-BE49-F238E27FC236}">
                <a16:creationId xmlns="" xmlns:a16="http://schemas.microsoft.com/office/drawing/2014/main" id="{D1AFE90B-A584-9A6F-5CDC-F38E1235C9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63" y="2093687"/>
            <a:ext cx="8604274" cy="22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3800" dirty="0">
                <a:solidFill>
                  <a:srgbClr val="007ABB"/>
                </a:solidFill>
                <a:latin typeface="Corki" panose="00000500000000000000" pitchFamily="2" charset="-52"/>
                <a:ea typeface="Corki Regular" panose="00000500000000000000" pitchFamily="2" charset="-52"/>
                <a:cs typeface="Corki Regular" panose="00000500000000000000" pitchFamily="2" charset="-52"/>
                <a:sym typeface="Corki Regular" panose="00000500000000000000" pitchFamily="2" charset="-52"/>
              </a:rPr>
              <a:t>#насевережить</a:t>
            </a:r>
          </a:p>
        </p:txBody>
      </p:sp>
    </p:spTree>
    <p:extLst>
      <p:ext uri="{BB962C8B-B14F-4D97-AF65-F5344CB8AC3E}">
        <p14:creationId xmlns="" xmlns:p14="http://schemas.microsoft.com/office/powerpoint/2010/main" val="118594657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2537</TotalTime>
  <Words>1337</Words>
  <Application>Microsoft Office PowerPoint</Application>
  <PresentationFormat>Произвольный</PresentationFormat>
  <Paragraphs>449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Мария Филимонова</dc:creator>
  <cp:lastModifiedBy>TAKorabeynikova</cp:lastModifiedBy>
  <cp:revision>66</cp:revision>
  <dcterms:created xsi:type="dcterms:W3CDTF">2024-12-26T16:43:39Z</dcterms:created>
  <dcterms:modified xsi:type="dcterms:W3CDTF">2026-04-01T08:57:47Z</dcterms:modified>
</cp:coreProperties>
</file>