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Override3.xml" ContentType="application/vnd.openxmlformats-officedocument.themeOverride+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30"/>
  </p:notesMasterIdLst>
  <p:sldIdLst>
    <p:sldId id="256" r:id="rId2"/>
    <p:sldId id="261" r:id="rId3"/>
    <p:sldId id="271" r:id="rId4"/>
    <p:sldId id="273" r:id="rId5"/>
    <p:sldId id="275" r:id="rId6"/>
    <p:sldId id="276" r:id="rId7"/>
    <p:sldId id="277" r:id="rId8"/>
    <p:sldId id="281" r:id="rId9"/>
    <p:sldId id="280" r:id="rId10"/>
    <p:sldId id="260" r:id="rId11"/>
    <p:sldId id="264" r:id="rId12"/>
    <p:sldId id="265" r:id="rId13"/>
    <p:sldId id="269" r:id="rId14"/>
    <p:sldId id="263" r:id="rId15"/>
    <p:sldId id="282" r:id="rId16"/>
    <p:sldId id="287" r:id="rId17"/>
    <p:sldId id="286" r:id="rId18"/>
    <p:sldId id="285" r:id="rId19"/>
    <p:sldId id="257" r:id="rId20"/>
    <p:sldId id="259" r:id="rId21"/>
    <p:sldId id="268" r:id="rId22"/>
    <p:sldId id="267" r:id="rId23"/>
    <p:sldId id="288" r:id="rId24"/>
    <p:sldId id="289" r:id="rId25"/>
    <p:sldId id="293" r:id="rId26"/>
    <p:sldId id="292" r:id="rId27"/>
    <p:sldId id="290" r:id="rId28"/>
    <p:sldId id="295" r:id="rId29"/>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4" d="100"/>
          <a:sy n="74" d="100"/>
        </p:scale>
        <p:origin x="-216"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defRPr>
            </a:lvl1pPr>
          </a:lstStyle>
          <a:p>
            <a:pPr>
              <a:defRPr/>
            </a:pPr>
            <a:fld id="{AD37969D-4DCF-41E9-80B8-4FB59B8FC6EF}" type="datetimeFigureOut">
              <a:rPr lang="ru-RU"/>
              <a:pPr>
                <a:defRPr/>
              </a:pPr>
              <a:t>05.07.2012</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defRPr>
            </a:lvl1pPr>
          </a:lstStyle>
          <a:p>
            <a:pPr>
              <a:defRPr/>
            </a:pPr>
            <a:fld id="{452AF333-F9E7-45AD-81A2-C594122323DA}" type="slidenum">
              <a:rPr lang="ru-RU"/>
              <a:pPr>
                <a:defRPr/>
              </a:pPr>
              <a:t>‹#›</a:t>
            </a:fld>
            <a:endParaRPr lang="ru-RU"/>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lvl1pPr>
          </a:lstStyle>
          <a:p>
            <a:pPr>
              <a:defRPr/>
            </a:pPr>
            <a:fld id="{C565C0F3-A496-4F31-B61B-D8F5F730DCF1}" type="datetimeFigureOut">
              <a:rPr lang="ru-RU"/>
              <a:pPr>
                <a:defRPr/>
              </a:pPr>
              <a:t>05.07.2012</a:t>
            </a:fld>
            <a:endParaRPr lang="ru-RU"/>
          </a:p>
        </p:txBody>
      </p:sp>
      <p:sp>
        <p:nvSpPr>
          <p:cNvPr id="5" name="Нижний колонтитул 18"/>
          <p:cNvSpPr>
            <a:spLocks noGrp="1"/>
          </p:cNvSpPr>
          <p:nvPr>
            <p:ph type="ftr" sz="quarter" idx="11"/>
          </p:nvPr>
        </p:nvSpPr>
        <p:spPr/>
        <p:txBody>
          <a:bodyPr/>
          <a:lstStyle>
            <a:lvl1pPr>
              <a:defRPr/>
            </a:lvl1pPr>
          </a:lstStyle>
          <a:p>
            <a:pPr>
              <a:defRPr/>
            </a:pPr>
            <a:endParaRPr lang="ru-RU"/>
          </a:p>
        </p:txBody>
      </p:sp>
      <p:sp>
        <p:nvSpPr>
          <p:cNvPr id="6" name="Номер слайда 26"/>
          <p:cNvSpPr>
            <a:spLocks noGrp="1"/>
          </p:cNvSpPr>
          <p:nvPr>
            <p:ph type="sldNum" sz="quarter" idx="12"/>
          </p:nvPr>
        </p:nvSpPr>
        <p:spPr/>
        <p:txBody>
          <a:bodyPr/>
          <a:lstStyle>
            <a:lvl1pPr>
              <a:defRPr/>
            </a:lvl1pPr>
          </a:lstStyle>
          <a:p>
            <a:pPr>
              <a:defRPr/>
            </a:pPr>
            <a:fld id="{2CB05D48-0874-42AA-9A99-6FB4A466E9E9}"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4481F23C-3DC2-4A89-885C-E24EDBA75758}" type="datetimeFigureOut">
              <a:rPr lang="ru-RU"/>
              <a:pPr>
                <a:defRPr/>
              </a:pPr>
              <a:t>05.07.2012</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BB708062-743D-415E-B451-8A0721BE2476}"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03B9C6EA-7552-4138-B187-DCC5CCCFCFC9}" type="datetimeFigureOut">
              <a:rPr lang="ru-RU"/>
              <a:pPr>
                <a:defRPr/>
              </a:pPr>
              <a:t>05.07.2012</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049BB36-9E67-456D-9243-192134DED30B}"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170A22A9-6EAF-40C9-A587-31A7B00C9774}" type="datetimeFigureOut">
              <a:rPr lang="ru-RU"/>
              <a:pPr>
                <a:defRPr/>
              </a:pPr>
              <a:t>05.07.2012</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4BB825FC-193C-4C38-AB38-26CEDF3B0D7B}"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fld id="{0C122D11-5C15-4685-AF66-2143A29BE1D3}" type="datetimeFigureOut">
              <a:rPr lang="ru-RU"/>
              <a:pPr>
                <a:defRPr/>
              </a:pPr>
              <a:t>05.07.2012</a:t>
            </a:fld>
            <a:endParaRPr lang="ru-RU"/>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pPr>
              <a:defRPr/>
            </a:pPr>
            <a:fld id="{154DAFE8-948F-4982-AC95-B886D835A6FB}"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5A0CBA8A-6E3B-4A52-990E-7648AD943111}" type="datetimeFigureOut">
              <a:rPr lang="ru-RU"/>
              <a:pPr>
                <a:defRPr/>
              </a:pPr>
              <a:t>05.07.2012</a:t>
            </a:fld>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EFD334B6-C6E7-44E2-8A20-31F4CDE2EF76}"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8DD58D9B-9D66-46F5-BB56-EFBD82AD96CB}" type="datetimeFigureOut">
              <a:rPr lang="ru-RU"/>
              <a:pPr>
                <a:defRPr/>
              </a:pPr>
              <a:t>05.07.2012</a:t>
            </a:fld>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E1FE13A0-CD4A-4662-9BC2-2543F94560E4}"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58E458F0-1C16-42A6-81D4-AAB09462A1CE}" type="datetimeFigureOut">
              <a:rPr lang="ru-RU"/>
              <a:pPr>
                <a:defRPr/>
              </a:pPr>
              <a:t>05.07.2012</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7FCA90B2-3775-442F-AF5B-24FB6E1A7BE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8"/>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Прямоугольный треугольник 11"/>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8"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fld id="{B4462FF2-FE79-4A60-AFC4-E4CE0EC4B698}" type="datetimeFigureOut">
              <a:rPr lang="ru-RU"/>
              <a:pPr>
                <a:defRPr/>
              </a:pPr>
              <a:t>05.07.2012</a:t>
            </a:fld>
            <a:endParaRPr lang="ru-RU"/>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pPr>
              <a:defRPr/>
            </a:pPr>
            <a:fld id="{C8EB17A3-BAF2-4474-BF73-0ECC623300FC}"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4250C865-2A17-44EF-A5D0-81BF162221D2}" type="datetimeFigureOut">
              <a:rPr lang="ru-RU"/>
              <a:pPr>
                <a:defRPr/>
              </a:pPr>
              <a:t>05.07.2012</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A37A3BBC-6077-4033-A329-8CCD2CF96C5C}"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6E42AF4F-9C23-49A7-B0F3-0B741E3078AF}" type="datetimeFigureOut">
              <a:rPr lang="ru-RU"/>
              <a:pPr>
                <a:defRPr/>
              </a:pPr>
              <a:t>05.07.2012</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5B1D37DA-D4FD-4594-A7F7-7A42FD2A3D67}"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028" name="Заголовок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1029" name="Текст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smtClean="0">
                <a:solidFill>
                  <a:schemeClr val="tx2">
                    <a:shade val="90000"/>
                  </a:schemeClr>
                </a:solidFill>
                <a:latin typeface="+mn-lt"/>
              </a:defRPr>
            </a:lvl1pPr>
          </a:lstStyle>
          <a:p>
            <a:pPr>
              <a:defRPr/>
            </a:pPr>
            <a:fld id="{0C15781F-2E76-4094-9E70-367150B24D43}" type="datetimeFigureOut">
              <a:rPr lang="ru-RU"/>
              <a:pPr>
                <a:defRPr/>
              </a:pPr>
              <a:t>05.07.2012</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smtClean="0">
                <a:solidFill>
                  <a:schemeClr val="tx2">
                    <a:shade val="90000"/>
                  </a:schemeClr>
                </a:solidFill>
                <a:latin typeface="+mn-lt"/>
              </a:defRPr>
            </a:lvl1pPr>
          </a:lstStyle>
          <a:p>
            <a:pPr>
              <a:defRPr/>
            </a:pPr>
            <a:fld id="{3F9205F4-91AE-4A62-A207-D41BFD0F2D36}" type="slidenum">
              <a:rPr lang="ru-RU"/>
              <a:pPr>
                <a:defRPr/>
              </a:pPr>
              <a:t>‹#›</a:t>
            </a:fld>
            <a:endParaRPr lang="ru-RU"/>
          </a:p>
        </p:txBody>
      </p:sp>
      <p:grpSp>
        <p:nvGrpSpPr>
          <p:cNvPr id="1033"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grpSp>
    </p:spTree>
  </p:cSld>
  <p:clrMap bg1="lt1" tx1="dk1" bg2="lt2" tx2="dk2" accent1="accent1" accent2="accent2" accent3="accent3" accent4="accent4" accent5="accent5" accent6="accent6" hlink="hlink" folHlink="folHlink"/>
  <p:sldLayoutIdLst>
    <p:sldLayoutId id="2147483792" r:id="rId1"/>
    <p:sldLayoutId id="2147483791" r:id="rId2"/>
    <p:sldLayoutId id="2147483793" r:id="rId3"/>
    <p:sldLayoutId id="2147483790" r:id="rId4"/>
    <p:sldLayoutId id="2147483789" r:id="rId5"/>
    <p:sldLayoutId id="2147483788" r:id="rId6"/>
    <p:sldLayoutId id="2147483787" r:id="rId7"/>
    <p:sldLayoutId id="2147483786" r:id="rId8"/>
    <p:sldLayoutId id="2147483794" r:id="rId9"/>
    <p:sldLayoutId id="2147483785" r:id="rId10"/>
    <p:sldLayoutId id="2147483784" r:id="rId11"/>
  </p:sldLayoutIdLst>
  <p:txStyles>
    <p:title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fontAlgn="base">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zatozaozersk.ru/"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hemeOverride" Target="../theme/themeOverride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85786" y="1857365"/>
            <a:ext cx="7772400" cy="428627"/>
          </a:xfrm>
        </p:spPr>
        <p:txBody>
          <a:bodyPr>
            <a:noAutofit/>
          </a:bodyPr>
          <a:lstStyle/>
          <a:p>
            <a:pPr fontAlgn="auto">
              <a:spcAft>
                <a:spcPts val="0"/>
              </a:spcAft>
              <a:defRPr/>
            </a:pPr>
            <a:r>
              <a:rPr lang="ru-RU" sz="6000" dirty="0" smtClean="0">
                <a:latin typeface="Times New Roman" pitchFamily="18" charset="0"/>
                <a:cs typeface="Times New Roman" pitchFamily="18" charset="0"/>
              </a:rPr>
              <a:t>Доклад</a:t>
            </a:r>
            <a:endParaRPr lang="ru-RU" sz="6000"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457200" y="3571875"/>
            <a:ext cx="7900988" cy="2928938"/>
          </a:xfrm>
        </p:spPr>
        <p:txBody>
          <a:bodyPr>
            <a:normAutofit/>
          </a:bodyPr>
          <a:lstStyle/>
          <a:p>
            <a:pPr marR="0">
              <a:lnSpc>
                <a:spcPct val="80000"/>
              </a:lnSpc>
            </a:pPr>
            <a:r>
              <a:rPr lang="ru-RU" sz="3600" b="1" smtClean="0">
                <a:solidFill>
                  <a:srgbClr val="F2F2F2"/>
                </a:solidFill>
              </a:rPr>
              <a:t>День открытых дверей для предпринимательских сообществ</a:t>
            </a:r>
            <a:endParaRPr lang="ru-RU" sz="3600" smtClean="0">
              <a:solidFill>
                <a:srgbClr val="F2F2F2"/>
              </a:solidFill>
            </a:endParaRPr>
          </a:p>
          <a:p>
            <a:pPr marR="0">
              <a:lnSpc>
                <a:spcPct val="80000"/>
              </a:lnSpc>
            </a:pPr>
            <a:r>
              <a:rPr lang="ru-RU" sz="1800" b="1" smtClean="0">
                <a:solidFill>
                  <a:srgbClr val="0C9B74"/>
                </a:solidFill>
              </a:rPr>
              <a:t> </a:t>
            </a:r>
            <a:endParaRPr lang="ru-RU" sz="1800" smtClean="0">
              <a:solidFill>
                <a:srgbClr val="0C9B74"/>
              </a:solidFill>
            </a:endParaRPr>
          </a:p>
          <a:p>
            <a:pPr marR="0">
              <a:lnSpc>
                <a:spcPct val="80000"/>
              </a:lnSpc>
            </a:pPr>
            <a:r>
              <a:rPr lang="ru-RU" sz="1800" b="1" smtClean="0">
                <a:solidFill>
                  <a:srgbClr val="0C9B74"/>
                </a:solidFill>
              </a:rPr>
              <a:t> </a:t>
            </a:r>
            <a:endParaRPr lang="ru-RU" sz="1800" smtClean="0">
              <a:solidFill>
                <a:srgbClr val="0C9B74"/>
              </a:solidFill>
            </a:endParaRPr>
          </a:p>
          <a:p>
            <a:pPr marR="0">
              <a:lnSpc>
                <a:spcPct val="80000"/>
              </a:lnSpc>
            </a:pPr>
            <a:r>
              <a:rPr lang="ru-RU" sz="2700" b="1" smtClean="0">
                <a:solidFill>
                  <a:schemeClr val="tx2"/>
                </a:solidFill>
              </a:rPr>
              <a:t>Администрация ЗАТО города Заозерска Мурманской области</a:t>
            </a:r>
            <a:endParaRPr lang="ru-RU" sz="2700" smtClean="0">
              <a:solidFill>
                <a:schemeClr val="tx2"/>
              </a:solidFill>
            </a:endParaRPr>
          </a:p>
          <a:p>
            <a:pPr marR="0">
              <a:lnSpc>
                <a:spcPct val="80000"/>
              </a:lnSpc>
            </a:pPr>
            <a:endParaRPr lang="ru-RU" sz="1800" smtClean="0">
              <a:solidFill>
                <a:schemeClr val="tx2"/>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fontAlgn="auto">
              <a:spcAft>
                <a:spcPts val="0"/>
              </a:spcAft>
              <a:defRPr/>
            </a:pPr>
            <a:r>
              <a:rPr lang="ru-RU" sz="4400" smtClean="0">
                <a:latin typeface="Times New Roman" pitchFamily="18" charset="0"/>
                <a:ea typeface="Arial Unicode MS" pitchFamily="34" charset="-128"/>
                <a:cs typeface="Times New Roman" pitchFamily="18" charset="0"/>
              </a:rPr>
              <a:t/>
            </a:r>
            <a:br>
              <a:rPr lang="ru-RU" sz="4400" smtClean="0">
                <a:latin typeface="Times New Roman" pitchFamily="18" charset="0"/>
                <a:ea typeface="Arial Unicode MS" pitchFamily="34" charset="-128"/>
                <a:cs typeface="Times New Roman" pitchFamily="18" charset="0"/>
              </a:rPr>
            </a:br>
            <a:r>
              <a:rPr lang="ru-RU" sz="4400" smtClean="0">
                <a:latin typeface="Times New Roman" pitchFamily="18" charset="0"/>
                <a:ea typeface="Arial Unicode MS" pitchFamily="34" charset="-128"/>
                <a:cs typeface="Times New Roman" pitchFamily="18" charset="0"/>
              </a:rPr>
              <a:t/>
            </a:r>
            <a:br>
              <a:rPr lang="ru-RU" sz="4400" smtClean="0">
                <a:latin typeface="Times New Roman" pitchFamily="18" charset="0"/>
                <a:ea typeface="Arial Unicode MS" pitchFamily="34" charset="-128"/>
                <a:cs typeface="Times New Roman" pitchFamily="18" charset="0"/>
              </a:rPr>
            </a:br>
            <a:r>
              <a:rPr lang="ru-RU" sz="4000" smtClean="0">
                <a:latin typeface="Times New Roman" pitchFamily="18" charset="0"/>
                <a:ea typeface="Arial Unicode MS" pitchFamily="34" charset="-128"/>
                <a:cs typeface="Times New Roman" pitchFamily="18" charset="0"/>
              </a:rPr>
              <a:t>ОБЗОР  ИНВЕСТИЦИОННОГО КЛИМАТА ЗАТО ГОРОДА ЗАОАЗЕРСКА</a:t>
            </a:r>
            <a:endParaRPr lang="ru-RU" sz="4000"/>
          </a:p>
        </p:txBody>
      </p:sp>
      <p:sp>
        <p:nvSpPr>
          <p:cNvPr id="15362" name="Текст 2"/>
          <p:cNvSpPr>
            <a:spLocks noGrp="1"/>
          </p:cNvSpPr>
          <p:nvPr>
            <p:ph type="body" idx="1"/>
          </p:nvPr>
        </p:nvSpPr>
        <p:spPr>
          <a:xfrm>
            <a:off x="530225" y="3071813"/>
            <a:ext cx="7772400" cy="3143250"/>
          </a:xfrm>
        </p:spPr>
        <p:txBody>
          <a:bodyPr/>
          <a:lstStyle/>
          <a:p>
            <a:endParaRPr lang="ru-RU" smtClean="0"/>
          </a:p>
          <a:p>
            <a:endParaRPr lang="ru-RU" smtClean="0"/>
          </a:p>
          <a:p>
            <a:r>
              <a:rPr lang="ru-RU" smtClean="0">
                <a:solidFill>
                  <a:schemeClr val="tx2"/>
                </a:solidFill>
              </a:rPr>
              <a:t>Докладывает</a:t>
            </a:r>
          </a:p>
          <a:p>
            <a:r>
              <a:rPr lang="ru-RU" smtClean="0">
                <a:solidFill>
                  <a:schemeClr val="tx2"/>
                </a:solidFill>
              </a:rPr>
              <a:t> </a:t>
            </a:r>
          </a:p>
          <a:p>
            <a:r>
              <a:rPr lang="ru-RU" smtClean="0"/>
              <a:t>Заместитель Главы администрации - начальник управления экономики и финансов Администрации ЗАТО города Заозерска – Шириева Надежда Ивановна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p:cNvSpPr>
          <p:nvPr>
            <p:ph type="body" idx="4294967295"/>
          </p:nvPr>
        </p:nvSpPr>
        <p:spPr>
          <a:xfrm>
            <a:off x="468313" y="404813"/>
            <a:ext cx="8229600" cy="5900737"/>
          </a:xfrm>
        </p:spPr>
        <p:txBody>
          <a:bodyPr/>
          <a:lstStyle/>
          <a:p>
            <a:pPr>
              <a:lnSpc>
                <a:spcPct val="90000"/>
              </a:lnSpc>
              <a:buFont typeface="Wingdings 2" pitchFamily="18" charset="2"/>
              <a:buNone/>
            </a:pPr>
            <a:r>
              <a:rPr lang="en-US" sz="2200" smtClean="0"/>
              <a:t>		</a:t>
            </a:r>
            <a:r>
              <a:rPr lang="ru-RU" sz="2200" smtClean="0"/>
              <a:t>Инвестиционный климат ЗАТО города Заозерска обусловлен в первую очередь статусом закрытого территориального образования.</a:t>
            </a:r>
          </a:p>
          <a:p>
            <a:pPr>
              <a:lnSpc>
                <a:spcPct val="90000"/>
              </a:lnSpc>
              <a:buFont typeface="Wingdings 2" pitchFamily="18" charset="2"/>
              <a:buNone/>
            </a:pPr>
            <a:r>
              <a:rPr lang="en-US" sz="2200" smtClean="0"/>
              <a:t>		</a:t>
            </a:r>
            <a:r>
              <a:rPr lang="ru-RU" sz="2200" smtClean="0"/>
              <a:t>Материальное производство на территории ЗАТО города Заозерска отсутствует. Реализация бизнеса в производственной сфере требует более высокого уровня финансирования, поэтому на территории муниципального образования ЗАТО город Заозерск эта сфера не развита. </a:t>
            </a:r>
            <a:endParaRPr lang="en-US" sz="2200" smtClean="0"/>
          </a:p>
          <a:p>
            <a:pPr>
              <a:lnSpc>
                <a:spcPct val="90000"/>
              </a:lnSpc>
              <a:buFont typeface="Wingdings 2" pitchFamily="18" charset="2"/>
              <a:buNone/>
            </a:pPr>
            <a:r>
              <a:rPr lang="en-US" sz="2200" smtClean="0"/>
              <a:t>		</a:t>
            </a:r>
            <a:r>
              <a:rPr lang="ru-RU" sz="2200" smtClean="0"/>
              <a:t>Бюджет города носит дотационный характер. Основные инвестиции на развитие социальной и инженерной инфраструктуры поступают из федерального бюджета. В 2011 году на строительство и капитальный ремонт  выделено 45,493 млн. рублей, в том числе межбюджетных трансфертов передаваемых ЗАТО из федерального бюджета на сумму 28,763 млн. рублей, в 2012 году выделено 27,19 млн. руб., межбюджетных трансфертов 26,578 млн. руб.</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p:cNvSpPr>
          <p:nvPr>
            <p:ph type="body" idx="4294967295"/>
          </p:nvPr>
        </p:nvSpPr>
        <p:spPr>
          <a:xfrm>
            <a:off x="457200" y="333375"/>
            <a:ext cx="8229600" cy="5991225"/>
          </a:xfrm>
        </p:spPr>
        <p:txBody>
          <a:bodyPr/>
          <a:lstStyle/>
          <a:p>
            <a:pPr>
              <a:buFont typeface="Wingdings 2" pitchFamily="18" charset="2"/>
              <a:buNone/>
            </a:pPr>
            <a:r>
              <a:rPr lang="en-US" sz="2200" smtClean="0"/>
              <a:t>		</a:t>
            </a:r>
            <a:r>
              <a:rPr lang="ru-RU" sz="2200" smtClean="0"/>
              <a:t>Основные виды деятельности предприятий, осуществляющих свою деятельность на территории ЗАТО города Заозерска – торговля, общественное питание, оказание бытовых услуг.</a:t>
            </a:r>
          </a:p>
          <a:p>
            <a:pPr>
              <a:buFont typeface="Wingdings 2" pitchFamily="18" charset="2"/>
              <a:buNone/>
            </a:pPr>
            <a:r>
              <a:rPr lang="en-US" sz="2200" smtClean="0"/>
              <a:t>		</a:t>
            </a:r>
            <a:r>
              <a:rPr lang="ru-RU" sz="2200" smtClean="0"/>
              <a:t>В розничной торговле, общественном питании и в сфере оказания бытовых услуг приоритет принадлежит малым предприятиям и индивидуальным предпринимателям. </a:t>
            </a:r>
            <a:endParaRPr lang="en-US" sz="2200" smtClean="0"/>
          </a:p>
          <a:p>
            <a:pPr>
              <a:buFont typeface="Wingdings 2" pitchFamily="18" charset="2"/>
              <a:buNone/>
            </a:pPr>
            <a:r>
              <a:rPr lang="en-US" sz="2200" smtClean="0"/>
              <a:t>		</a:t>
            </a:r>
            <a:r>
              <a:rPr lang="ru-RU" sz="2200" smtClean="0"/>
              <a:t>В сфере бытовых услуг представлены: предприятия общественного питания – кафе, рестораны, парикмахерские, салоны красоты, страховая компания, мастерские по ремонту обуви, обучению водителей автотранспортных средств, услуги такси, ремонт и техническое обслуживание автотранспортных средств, услуги по перевозке грузов, гостиничные услуги, фотоуслуги, интернет-клуб, тренажерный зал, детский клуб по развитию детей дошкольного возраста.</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p:cNvSpPr>
          <p:nvPr>
            <p:ph type="body" idx="4294967295"/>
          </p:nvPr>
        </p:nvSpPr>
        <p:spPr>
          <a:xfrm>
            <a:off x="457200" y="333375"/>
            <a:ext cx="8229600" cy="5991225"/>
          </a:xfrm>
        </p:spPr>
        <p:txBody>
          <a:bodyPr/>
          <a:lstStyle/>
          <a:p>
            <a:pPr>
              <a:lnSpc>
                <a:spcPct val="90000"/>
              </a:lnSpc>
              <a:buFont typeface="Wingdings 2" pitchFamily="18" charset="2"/>
              <a:buNone/>
            </a:pPr>
            <a:r>
              <a:rPr lang="ru-RU" smtClean="0"/>
              <a:t>По состоянию на 01.01.2011 на территории ЗАТО г. Заозерска по данным Статрегистра учтено 47 предприятий, относящимся к малым, из них действующими в 2011 году являются 23:</a:t>
            </a:r>
          </a:p>
          <a:p>
            <a:pPr>
              <a:lnSpc>
                <a:spcPct val="90000"/>
              </a:lnSpc>
              <a:buFont typeface="Wingdings 2" pitchFamily="18" charset="2"/>
              <a:buNone/>
            </a:pPr>
            <a:r>
              <a:rPr lang="ru-RU" smtClean="0"/>
              <a:t>- 16 предприятий занимаются торгово-закупочной деятельностью;</a:t>
            </a:r>
          </a:p>
          <a:p>
            <a:pPr>
              <a:lnSpc>
                <a:spcPct val="90000"/>
              </a:lnSpc>
              <a:buFont typeface="Wingdings 2" pitchFamily="18" charset="2"/>
              <a:buNone/>
            </a:pPr>
            <a:r>
              <a:rPr lang="ru-RU" smtClean="0"/>
              <a:t>- 2 предприятия выполняют работы по обслуживанию жилищного фонда;</a:t>
            </a:r>
          </a:p>
          <a:p>
            <a:pPr>
              <a:lnSpc>
                <a:spcPct val="90000"/>
              </a:lnSpc>
              <a:buFont typeface="Wingdings 2" pitchFamily="18" charset="2"/>
              <a:buNone/>
            </a:pPr>
            <a:r>
              <a:rPr lang="ru-RU" smtClean="0"/>
              <a:t>- 1 предприятия с основным видом деятельности – строительство;</a:t>
            </a:r>
          </a:p>
          <a:p>
            <a:pPr>
              <a:lnSpc>
                <a:spcPct val="90000"/>
              </a:lnSpc>
              <a:buFont typeface="Wingdings 2" pitchFamily="18" charset="2"/>
              <a:buNone/>
            </a:pPr>
            <a:r>
              <a:rPr lang="ru-RU" smtClean="0"/>
              <a:t>- 1 предприятие выполняет проектно-изыскательские работы;</a:t>
            </a:r>
          </a:p>
          <a:p>
            <a:pPr>
              <a:lnSpc>
                <a:spcPct val="90000"/>
              </a:lnSpc>
              <a:buFont typeface="Wingdings 2" pitchFamily="18" charset="2"/>
              <a:buNone/>
            </a:pPr>
            <a:r>
              <a:rPr lang="ru-RU" smtClean="0"/>
              <a:t>- 2 предприятия общественного питания;</a:t>
            </a:r>
          </a:p>
          <a:p>
            <a:pPr>
              <a:lnSpc>
                <a:spcPct val="90000"/>
              </a:lnSpc>
              <a:buFont typeface="Wingdings 2" pitchFamily="18" charset="2"/>
              <a:buNone/>
            </a:pPr>
            <a:r>
              <a:rPr lang="ru-RU" smtClean="0"/>
              <a:t>- 1 предприятие осуществляет образовательную деятельность.</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p:cNvSpPr>
          <p:nvPr>
            <p:ph type="body" idx="4294967295"/>
          </p:nvPr>
        </p:nvSpPr>
        <p:spPr>
          <a:xfrm>
            <a:off x="457200" y="333375"/>
            <a:ext cx="8229600" cy="5991225"/>
          </a:xfrm>
        </p:spPr>
        <p:txBody>
          <a:bodyPr/>
          <a:lstStyle/>
          <a:p>
            <a:pPr>
              <a:lnSpc>
                <a:spcPct val="80000"/>
              </a:lnSpc>
              <a:buFont typeface="Wingdings 2" pitchFamily="18" charset="2"/>
              <a:buNone/>
            </a:pPr>
            <a:r>
              <a:rPr lang="en-US" sz="2200" smtClean="0"/>
              <a:t>		</a:t>
            </a:r>
            <a:r>
              <a:rPr lang="ru-RU" sz="2200" smtClean="0"/>
              <a:t>Количество зарегистрированных индивидуальных предпринимателей на территории ЗАТО г. Заозерска на 01.01.2011 составляет 166 человек, в 2012 составило 164 человека.</a:t>
            </a:r>
          </a:p>
          <a:p>
            <a:pPr>
              <a:lnSpc>
                <a:spcPct val="80000"/>
              </a:lnSpc>
              <a:buFont typeface="Wingdings 2" pitchFamily="18" charset="2"/>
              <a:buNone/>
            </a:pPr>
            <a:r>
              <a:rPr lang="en-US" sz="2200" smtClean="0"/>
              <a:t>		</a:t>
            </a:r>
            <a:r>
              <a:rPr lang="ru-RU" sz="2200" smtClean="0"/>
              <a:t>Среднесписочная численность работников по малым предприятиям в 2011 году составила 200 человек</a:t>
            </a:r>
          </a:p>
          <a:p>
            <a:pPr>
              <a:lnSpc>
                <a:spcPct val="80000"/>
              </a:lnSpc>
              <a:buFont typeface="Wingdings 2" pitchFamily="18" charset="2"/>
              <a:buNone/>
            </a:pPr>
            <a:r>
              <a:rPr lang="en-US" sz="2200" smtClean="0"/>
              <a:t>		</a:t>
            </a:r>
            <a:r>
              <a:rPr lang="ru-RU" sz="2200" smtClean="0"/>
              <a:t>Оборот малых предприятий и индивидуальных предпринимателей за 2011 год составил 901,2 млн. рублей, что составляет 103 % к сопоставимым условиям 2010 года. Оборот общественного питания за 2010 год составил 37 млн. рублей, в 2011 году 40,2 млн. рублей  и вырос на 9 %.</a:t>
            </a:r>
            <a:endParaRPr lang="en-US" sz="2200" smtClean="0"/>
          </a:p>
          <a:p>
            <a:pPr>
              <a:lnSpc>
                <a:spcPct val="80000"/>
              </a:lnSpc>
              <a:buFont typeface="Wingdings 2" pitchFamily="18" charset="2"/>
              <a:buNone/>
            </a:pPr>
            <a:r>
              <a:rPr lang="en-US" sz="2200" smtClean="0"/>
              <a:t>		</a:t>
            </a:r>
            <a:r>
              <a:rPr lang="ru-RU" sz="2200" smtClean="0"/>
              <a:t>Субъекты малого и среднего предпринимательства принимают активное участие в  размещении заказов для муниципальных нужд ЗАТО города Заозерска. В 2011 году у субъектов малого предпринимательства в рамках исполнения законодательства о размещении заказов, реализации требований статьи 15 Федерального закона № 94-ФЗ от 21.07.2005 произведены закупки на 14,7 млн. рублей. Реальный объем закупок у субъектов малого и среднего предпринимательства составляет значительную долю в общем объеме закупок.</a:t>
            </a:r>
            <a:endParaRPr lang="en-US" sz="2200" smtClean="0"/>
          </a:p>
          <a:p>
            <a:pPr>
              <a:lnSpc>
                <a:spcPct val="80000"/>
              </a:lnSpc>
              <a:buFont typeface="Wingdings 2" pitchFamily="18" charset="2"/>
              <a:buNone/>
            </a:pPr>
            <a:endParaRPr lang="ru-RU" sz="220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p:cNvSpPr>
          <p:nvPr>
            <p:ph type="body" idx="4294967295"/>
          </p:nvPr>
        </p:nvSpPr>
        <p:spPr>
          <a:xfrm>
            <a:off x="457200" y="333375"/>
            <a:ext cx="8229600" cy="1079500"/>
          </a:xfrm>
        </p:spPr>
        <p:txBody>
          <a:bodyPr/>
          <a:lstStyle/>
          <a:p>
            <a:pPr>
              <a:lnSpc>
                <a:spcPct val="80000"/>
              </a:lnSpc>
            </a:pPr>
            <a:endParaRPr lang="ru-RU" sz="1700" smtClean="0"/>
          </a:p>
          <a:p>
            <a:pPr>
              <a:lnSpc>
                <a:spcPct val="80000"/>
              </a:lnSpc>
              <a:buFont typeface="Wingdings 2" pitchFamily="18" charset="2"/>
              <a:buNone/>
            </a:pPr>
            <a:r>
              <a:rPr lang="en-US" sz="1700" smtClean="0"/>
              <a:t>		</a:t>
            </a:r>
            <a:r>
              <a:rPr lang="ru-RU" sz="1700" smtClean="0"/>
              <a:t>На официальном портале органов местного самоуправления </a:t>
            </a:r>
            <a:r>
              <a:rPr lang="ru-RU" sz="1700" smtClean="0">
                <a:hlinkClick r:id="rId2"/>
              </a:rPr>
              <a:t>http://www.zatozaozersk.ru</a:t>
            </a:r>
            <a:r>
              <a:rPr lang="ru-RU" sz="1700" smtClean="0"/>
              <a:t>  освещаются различные вопросы, касающиеся предпринимательской деятельности. </a:t>
            </a:r>
          </a:p>
        </p:txBody>
      </p:sp>
      <p:pic>
        <p:nvPicPr>
          <p:cNvPr id="40964" name="Содержимое 4"/>
          <p:cNvPicPr>
            <a:picLocks/>
          </p:cNvPicPr>
          <p:nvPr/>
        </p:nvPicPr>
        <p:blipFill>
          <a:blip r:embed="rId3"/>
          <a:srcRect/>
          <a:stretch>
            <a:fillRect/>
          </a:stretch>
        </p:blipFill>
        <p:spPr bwMode="auto">
          <a:xfrm>
            <a:off x="468313" y="1412875"/>
            <a:ext cx="8159750" cy="5184775"/>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p:cNvSpPr>
          <p:nvPr>
            <p:ph type="body" idx="4294967295"/>
          </p:nvPr>
        </p:nvSpPr>
        <p:spPr>
          <a:xfrm>
            <a:off x="457200" y="333375"/>
            <a:ext cx="8229600" cy="5991225"/>
          </a:xfrm>
        </p:spPr>
        <p:txBody>
          <a:bodyPr/>
          <a:lstStyle/>
          <a:p>
            <a:pPr>
              <a:lnSpc>
                <a:spcPct val="90000"/>
              </a:lnSpc>
            </a:pPr>
            <a:r>
              <a:rPr lang="ru-RU" sz="2200" smtClean="0"/>
              <a:t>В стадии разработки находится программа развития малого и среднего предпринимательства. Мероприятия программы позволят улучшить инвестиционный климат и создать благоприятные условия для осуществления предпринимательской деятельности.</a:t>
            </a:r>
          </a:p>
          <a:p>
            <a:pPr>
              <a:lnSpc>
                <a:spcPct val="90000"/>
              </a:lnSpc>
            </a:pPr>
            <a:r>
              <a:rPr lang="ru-RU" sz="2200" smtClean="0"/>
              <a:t>Существует потребность в объектах потребительского рынка, предоставляющие услуги химчистки, продажи и ремонта бытовой техники, в услугах по оздоровлению населения: занятиям спортом и отдыхом, услугах бань и саун. </a:t>
            </a:r>
          </a:p>
          <a:p>
            <a:pPr>
              <a:lnSpc>
                <a:spcPct val="90000"/>
              </a:lnSpc>
            </a:pPr>
            <a:r>
              <a:rPr lang="ru-RU" sz="2200" smtClean="0"/>
              <a:t>С целью развития  торговли планируется строительство здания городского рынка торговой площадью 1500 кв. метров, 700 кв. метров из которых займет супермаркет «Евророс». Сетевая торговая компания «Мир мебели» планирует открыть магазин площадью 200-300 кв. метров по адресу ул. Рябинина д. 15.</a:t>
            </a:r>
          </a:p>
          <a:p>
            <a:pPr>
              <a:lnSpc>
                <a:spcPct val="90000"/>
              </a:lnSpc>
            </a:pPr>
            <a:r>
              <a:rPr lang="ru-RU" sz="2200" smtClean="0"/>
              <a:t>Представители банков выражают заинтересованность в  открытии офисов своих отделений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p:cNvSpPr>
          <p:nvPr>
            <p:ph type="body" idx="4294967295"/>
          </p:nvPr>
        </p:nvSpPr>
        <p:spPr>
          <a:xfrm>
            <a:off x="457200" y="333375"/>
            <a:ext cx="8229600" cy="4032250"/>
          </a:xfrm>
        </p:spPr>
        <p:txBody>
          <a:bodyPr/>
          <a:lstStyle/>
          <a:p>
            <a:pPr>
              <a:lnSpc>
                <a:spcPct val="80000"/>
              </a:lnSpc>
              <a:buFont typeface="Wingdings 2" pitchFamily="18" charset="2"/>
              <a:buNone/>
            </a:pPr>
            <a:r>
              <a:rPr lang="en-US" sz="2000" smtClean="0"/>
              <a:t>		</a:t>
            </a:r>
            <a:r>
              <a:rPr lang="ru-RU" sz="2000" smtClean="0"/>
              <a:t>Обращаем внимание, что в соответствии со ст. 8 Закона РФ от 14.07.1992 N 3297-1 (ред. от 22.11.2011) "О закрытом административно-территориальном образовании" на ограничения при совершении сделок с недвижимым имуществом, находящимся на территории ЗАТО, являющегося муниципальной собственностью. К совершению сделок с имуществом допускаются граждане РФ, постоянно проживающие на данной территории, и юридические лица, расположенные и зарегистрированные на ней.</a:t>
            </a:r>
          </a:p>
          <a:p>
            <a:pPr>
              <a:lnSpc>
                <a:spcPct val="80000"/>
              </a:lnSpc>
              <a:buFont typeface="Wingdings 2" pitchFamily="18" charset="2"/>
              <a:buNone/>
            </a:pPr>
            <a:endParaRPr lang="en-US" sz="2000" smtClean="0"/>
          </a:p>
          <a:p>
            <a:pPr>
              <a:lnSpc>
                <a:spcPct val="80000"/>
              </a:lnSpc>
              <a:buFont typeface="Wingdings 2" pitchFamily="18" charset="2"/>
              <a:buNone/>
            </a:pPr>
            <a:r>
              <a:rPr lang="ru-RU" sz="2000" smtClean="0"/>
              <a:t>Спасибо за внимание.</a:t>
            </a:r>
          </a:p>
          <a:p>
            <a:pPr>
              <a:lnSpc>
                <a:spcPct val="80000"/>
              </a:lnSpc>
              <a:buFont typeface="Wingdings 2" pitchFamily="18" charset="2"/>
              <a:buNone/>
            </a:pPr>
            <a:r>
              <a:rPr lang="ru-RU" sz="2000" smtClean="0"/>
              <a:t>Заместитель Главы администрации – начальник</a:t>
            </a:r>
          </a:p>
          <a:p>
            <a:pPr>
              <a:lnSpc>
                <a:spcPct val="80000"/>
              </a:lnSpc>
              <a:buFont typeface="Wingdings 2" pitchFamily="18" charset="2"/>
              <a:buNone/>
            </a:pPr>
            <a:r>
              <a:rPr lang="ru-RU" sz="2000" smtClean="0"/>
              <a:t>Управления экономики и финансов                                                </a:t>
            </a:r>
            <a:r>
              <a:rPr lang="en-US" sz="2000" smtClean="0"/>
              <a:t>							</a:t>
            </a:r>
            <a:r>
              <a:rPr lang="ru-RU" sz="2000" smtClean="0"/>
              <a:t>Н.И. Шириева</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Заголовок 1"/>
          <p:cNvSpPr>
            <a:spLocks noGrp="1"/>
          </p:cNvSpPr>
          <p:nvPr>
            <p:ph type="title"/>
          </p:nvPr>
        </p:nvSpPr>
        <p:spPr/>
        <p:txBody>
          <a:bodyPr/>
          <a:lstStyle/>
          <a:p>
            <a:r>
              <a:rPr lang="ru-RU" sz="2800" b="1" smtClean="0">
                <a:latin typeface="Times New Roman" pitchFamily="18" charset="0"/>
                <a:ea typeface="Arial Unicode MS"/>
                <a:cs typeface="Times New Roman" pitchFamily="18" charset="0"/>
              </a:rPr>
              <a:t>ОБЗОР  ИНВЕСТИЦИОННОГО КЛИМАТА ЗАТО ГОРОДА ЗАОАЗЕРСКА</a:t>
            </a:r>
            <a:endParaRPr lang="ru-RU" sz="2800" smtClean="0">
              <a:ea typeface="Arial Unicode MS"/>
              <a:cs typeface="Times New Roman" pitchFamily="18" charset="0"/>
            </a:endParaRPr>
          </a:p>
        </p:txBody>
      </p:sp>
      <p:sp>
        <p:nvSpPr>
          <p:cNvPr id="16386" name="Содержимое 2"/>
          <p:cNvSpPr>
            <a:spLocks noGrp="1"/>
          </p:cNvSpPr>
          <p:nvPr>
            <p:ph idx="1"/>
          </p:nvPr>
        </p:nvSpPr>
        <p:spPr/>
        <p:txBody>
          <a:bodyPr/>
          <a:lstStyle/>
          <a:p>
            <a:pPr algn="ctr">
              <a:buFont typeface="Wingdings 2" pitchFamily="18" charset="2"/>
              <a:buNone/>
            </a:pPr>
            <a:r>
              <a:rPr lang="ru-RU" smtClean="0"/>
              <a:t>Объем инвестиций на социальную и инженерную инфраструктуру</a:t>
            </a:r>
          </a:p>
          <a:p>
            <a:pPr algn="ctr">
              <a:buFont typeface="Wingdings 2" pitchFamily="18" charset="2"/>
              <a:buNone/>
            </a:pPr>
            <a:endParaRPr lang="ru-RU" smtClean="0"/>
          </a:p>
          <a:p>
            <a:pPr algn="ctr">
              <a:buFont typeface="Wingdings 2" pitchFamily="18" charset="2"/>
              <a:buNone/>
            </a:pPr>
            <a:endParaRPr lang="ru-RU" smtClean="0"/>
          </a:p>
        </p:txBody>
      </p:sp>
      <p:graphicFrame>
        <p:nvGraphicFramePr>
          <p:cNvPr id="5" name="Таблица 4"/>
          <p:cNvGraphicFramePr>
            <a:graphicFrameLocks noGrp="1"/>
          </p:cNvGraphicFramePr>
          <p:nvPr/>
        </p:nvGraphicFramePr>
        <p:xfrm>
          <a:off x="571500" y="3357563"/>
          <a:ext cx="7929563" cy="2474912"/>
        </p:xfrm>
        <a:graphic>
          <a:graphicData uri="http://schemas.openxmlformats.org/drawingml/2006/table">
            <a:tbl>
              <a:tblPr firstRow="1" bandRow="1">
                <a:tableStyleId>{5C22544A-7EE6-4342-B048-85BDC9FD1C3A}</a:tableStyleId>
              </a:tblPr>
              <a:tblGrid>
                <a:gridCol w="4572033"/>
                <a:gridCol w="1643074"/>
                <a:gridCol w="1714511"/>
              </a:tblGrid>
              <a:tr h="714380">
                <a:tc>
                  <a:txBody>
                    <a:bodyPr/>
                    <a:lstStyle/>
                    <a:p>
                      <a:pPr algn="ctr"/>
                      <a:r>
                        <a:rPr lang="ru-RU" dirty="0" smtClean="0">
                          <a:latin typeface="Times New Roman" pitchFamily="18" charset="0"/>
                          <a:cs typeface="Times New Roman" pitchFamily="18" charset="0"/>
                        </a:rPr>
                        <a:t>Источник</a:t>
                      </a:r>
                      <a:r>
                        <a:rPr lang="ru-RU" baseline="0" dirty="0" smtClean="0">
                          <a:latin typeface="Times New Roman" pitchFamily="18" charset="0"/>
                          <a:cs typeface="Times New Roman" pitchFamily="18" charset="0"/>
                        </a:rPr>
                        <a:t>  финансирования</a:t>
                      </a:r>
                      <a:endParaRPr lang="ru-RU" dirty="0">
                        <a:latin typeface="Times New Roman" pitchFamily="18" charset="0"/>
                        <a:cs typeface="Times New Roman" pitchFamily="18" charset="0"/>
                      </a:endParaRPr>
                    </a:p>
                  </a:txBody>
                  <a:tcPr/>
                </a:tc>
                <a:tc>
                  <a:txBody>
                    <a:bodyPr/>
                    <a:lstStyle/>
                    <a:p>
                      <a:pPr algn="ctr"/>
                      <a:r>
                        <a:rPr lang="ru-RU" dirty="0" smtClean="0">
                          <a:latin typeface="Times New Roman" pitchFamily="18" charset="0"/>
                          <a:cs typeface="Times New Roman" pitchFamily="18" charset="0"/>
                        </a:rPr>
                        <a:t>2011 год, </a:t>
                      </a:r>
                    </a:p>
                    <a:p>
                      <a:pPr algn="ctr"/>
                      <a:r>
                        <a:rPr lang="ru-RU" sz="1600" dirty="0" smtClean="0">
                          <a:latin typeface="Times New Roman" pitchFamily="18" charset="0"/>
                          <a:cs typeface="Times New Roman" pitchFamily="18" charset="0"/>
                        </a:rPr>
                        <a:t>млн. руб.</a:t>
                      </a:r>
                      <a:endParaRPr lang="ru-RU" sz="1600" dirty="0">
                        <a:latin typeface="Times New Roman" pitchFamily="18" charset="0"/>
                        <a:cs typeface="Times New Roman" pitchFamily="18" charset="0"/>
                      </a:endParaRPr>
                    </a:p>
                  </a:txBody>
                  <a:tcPr/>
                </a:tc>
                <a:tc>
                  <a:txBody>
                    <a:bodyPr/>
                    <a:lstStyle/>
                    <a:p>
                      <a:pPr algn="ctr"/>
                      <a:r>
                        <a:rPr lang="ru-RU" dirty="0" smtClean="0">
                          <a:latin typeface="Times New Roman" pitchFamily="18" charset="0"/>
                          <a:cs typeface="Times New Roman" pitchFamily="18" charset="0"/>
                        </a:rPr>
                        <a:t>2012 год,</a:t>
                      </a:r>
                    </a:p>
                    <a:p>
                      <a:pPr marL="0" marR="0" indent="0" algn="ctr" defTabSz="914400" rtl="0" eaLnBrk="1" fontAlgn="auto" latinLnBrk="0" hangingPunct="1">
                        <a:lnSpc>
                          <a:spcPct val="100000"/>
                        </a:lnSpc>
                        <a:spcBef>
                          <a:spcPts val="0"/>
                        </a:spcBef>
                        <a:spcAft>
                          <a:spcPts val="0"/>
                        </a:spcAft>
                        <a:buClrTx/>
                        <a:buSzTx/>
                        <a:buFontTx/>
                        <a:buNone/>
                        <a:tabLst/>
                        <a:defRPr/>
                      </a:pPr>
                      <a:r>
                        <a:rPr lang="ru-RU" sz="1600" dirty="0" smtClean="0">
                          <a:latin typeface="Times New Roman" pitchFamily="18" charset="0"/>
                          <a:cs typeface="Times New Roman" pitchFamily="18" charset="0"/>
                        </a:rPr>
                        <a:t>млн. руб.</a:t>
                      </a:r>
                    </a:p>
                  </a:txBody>
                  <a:tcPr/>
                </a:tc>
              </a:tr>
              <a:tr h="571504">
                <a:tc>
                  <a:txBody>
                    <a:bodyPr/>
                    <a:lstStyle/>
                    <a:p>
                      <a:r>
                        <a:rPr lang="ru-RU" dirty="0" smtClean="0">
                          <a:latin typeface="Times New Roman" pitchFamily="18" charset="0"/>
                          <a:cs typeface="Times New Roman" pitchFamily="18" charset="0"/>
                        </a:rPr>
                        <a:t>Из всех</a:t>
                      </a:r>
                      <a:r>
                        <a:rPr lang="ru-RU" baseline="0" dirty="0" smtClean="0">
                          <a:latin typeface="Times New Roman" pitchFamily="18" charset="0"/>
                          <a:cs typeface="Times New Roman" pitchFamily="18" charset="0"/>
                        </a:rPr>
                        <a:t> видов источников</a:t>
                      </a:r>
                      <a:endParaRPr lang="ru-RU" dirty="0">
                        <a:latin typeface="Times New Roman" pitchFamily="18" charset="0"/>
                        <a:cs typeface="Times New Roman" pitchFamily="18" charset="0"/>
                      </a:endParaRPr>
                    </a:p>
                  </a:txBody>
                  <a:tcPr/>
                </a:tc>
                <a:tc>
                  <a:txBody>
                    <a:bodyPr/>
                    <a:lstStyle/>
                    <a:p>
                      <a:pPr algn="ctr"/>
                      <a:r>
                        <a:rPr lang="ru-RU" dirty="0" smtClean="0">
                          <a:latin typeface="Times New Roman" pitchFamily="18" charset="0"/>
                          <a:cs typeface="Times New Roman" pitchFamily="18" charset="0"/>
                        </a:rPr>
                        <a:t>45,493</a:t>
                      </a:r>
                      <a:endParaRPr lang="ru-RU" dirty="0">
                        <a:latin typeface="Times New Roman" pitchFamily="18" charset="0"/>
                        <a:cs typeface="Times New Roman" pitchFamily="18" charset="0"/>
                      </a:endParaRPr>
                    </a:p>
                  </a:txBody>
                  <a:tcPr/>
                </a:tc>
                <a:tc>
                  <a:txBody>
                    <a:bodyPr/>
                    <a:lstStyle/>
                    <a:p>
                      <a:pPr algn="ctr"/>
                      <a:r>
                        <a:rPr lang="ru-RU" dirty="0" smtClean="0">
                          <a:latin typeface="Times New Roman" pitchFamily="18" charset="0"/>
                          <a:cs typeface="Times New Roman" pitchFamily="18" charset="0"/>
                        </a:rPr>
                        <a:t>27,19</a:t>
                      </a:r>
                      <a:endParaRPr lang="ru-RU" dirty="0">
                        <a:latin typeface="Times New Roman" pitchFamily="18" charset="0"/>
                        <a:cs typeface="Times New Roman" pitchFamily="18" charset="0"/>
                      </a:endParaRPr>
                    </a:p>
                  </a:txBody>
                  <a:tcPr/>
                </a:tc>
              </a:tr>
              <a:tr h="571504">
                <a:tc>
                  <a:txBody>
                    <a:bodyPr/>
                    <a:lstStyle/>
                    <a:p>
                      <a:r>
                        <a:rPr lang="ru-RU" dirty="0" smtClean="0">
                          <a:latin typeface="Times New Roman" pitchFamily="18" charset="0"/>
                          <a:cs typeface="Times New Roman" pitchFamily="18" charset="0"/>
                        </a:rPr>
                        <a:t>Межбюджетные</a:t>
                      </a:r>
                      <a:r>
                        <a:rPr lang="ru-RU" baseline="0" dirty="0" smtClean="0">
                          <a:latin typeface="Times New Roman" pitchFamily="18" charset="0"/>
                          <a:cs typeface="Times New Roman" pitchFamily="18" charset="0"/>
                        </a:rPr>
                        <a:t> трансферты из федерального бюджета передаваемые ЗАТО на развитие социальной и инженерной инфраструктуры</a:t>
                      </a:r>
                      <a:endParaRPr lang="ru-RU" dirty="0">
                        <a:latin typeface="Times New Roman" pitchFamily="18" charset="0"/>
                        <a:cs typeface="Times New Roman" pitchFamily="18" charset="0"/>
                      </a:endParaRPr>
                    </a:p>
                  </a:txBody>
                  <a:tcPr/>
                </a:tc>
                <a:tc>
                  <a:txBody>
                    <a:bodyPr/>
                    <a:lstStyle/>
                    <a:p>
                      <a:pPr algn="ctr"/>
                      <a:r>
                        <a:rPr lang="ru-RU" dirty="0" smtClean="0">
                          <a:latin typeface="Times New Roman" pitchFamily="18" charset="0"/>
                          <a:cs typeface="Times New Roman" pitchFamily="18" charset="0"/>
                        </a:rPr>
                        <a:t>28,763</a:t>
                      </a:r>
                      <a:endParaRPr lang="ru-RU" dirty="0">
                        <a:latin typeface="Times New Roman" pitchFamily="18" charset="0"/>
                        <a:cs typeface="Times New Roman" pitchFamily="18" charset="0"/>
                      </a:endParaRPr>
                    </a:p>
                  </a:txBody>
                  <a:tcPr/>
                </a:tc>
                <a:tc>
                  <a:txBody>
                    <a:bodyPr/>
                    <a:lstStyle/>
                    <a:p>
                      <a:pPr algn="ctr"/>
                      <a:r>
                        <a:rPr lang="ru-RU" dirty="0" smtClean="0">
                          <a:latin typeface="Times New Roman" pitchFamily="18" charset="0"/>
                          <a:cs typeface="Times New Roman" pitchFamily="18" charset="0"/>
                        </a:rPr>
                        <a:t>26,578</a:t>
                      </a:r>
                      <a:endParaRPr lang="ru-RU" dirty="0">
                        <a:latin typeface="Times New Roman" pitchFamily="18" charset="0"/>
                        <a:cs typeface="Times New Roman" pitchFamily="18" charset="0"/>
                      </a:endParaRPr>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fontAlgn="auto">
              <a:spcAft>
                <a:spcPts val="0"/>
              </a:spcAft>
              <a:defRPr/>
            </a:pPr>
            <a:r>
              <a:rPr lang="ru-RU" dirty="0" smtClean="0">
                <a:latin typeface="Times New Roman" pitchFamily="18" charset="0"/>
                <a:cs typeface="Times New Roman" pitchFamily="18" charset="0"/>
              </a:rPr>
              <a:t>Структура предприятий по видам деятельности</a:t>
            </a:r>
            <a:endParaRPr lang="ru-RU" dirty="0">
              <a:latin typeface="Times New Roman" pitchFamily="18" charset="0"/>
              <a:cs typeface="Times New Roman" pitchFamily="18" charset="0"/>
            </a:endParaRPr>
          </a:p>
        </p:txBody>
      </p:sp>
      <p:graphicFrame>
        <p:nvGraphicFramePr>
          <p:cNvPr id="17410" name="Содержимое 4"/>
          <p:cNvGraphicFramePr>
            <a:graphicFrameLocks noGrp="1"/>
          </p:cNvGraphicFramePr>
          <p:nvPr>
            <p:ph idx="1"/>
          </p:nvPr>
        </p:nvGraphicFramePr>
        <p:xfrm>
          <a:off x="406400" y="1884363"/>
          <a:ext cx="8502650" cy="4595812"/>
        </p:xfrm>
        <a:graphic>
          <a:graphicData uri="http://schemas.openxmlformats.org/presentationml/2006/ole">
            <p:oleObj spid="_x0000_s17410" r:id="rId3" imgW="8498561" imgH="4596782" progId="Excel.Chart.8">
              <p:embed/>
            </p:oleObj>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Заголовок 1"/>
          <p:cNvSpPr>
            <a:spLocks noGrp="1"/>
          </p:cNvSpPr>
          <p:nvPr>
            <p:ph type="title"/>
          </p:nvPr>
        </p:nvSpPr>
        <p:spPr>
          <a:xfrm>
            <a:off x="457200" y="1071563"/>
            <a:ext cx="8229600" cy="1428750"/>
          </a:xfrm>
        </p:spPr>
        <p:txBody>
          <a:bodyPr/>
          <a:lstStyle/>
          <a:p>
            <a:r>
              <a:rPr lang="ru-RU" sz="3600" smtClean="0">
                <a:latin typeface="Times New Roman" pitchFamily="18" charset="0"/>
                <a:cs typeface="Times New Roman" pitchFamily="18" charset="0"/>
              </a:rPr>
              <a:t>Основные показатели малых предприятий и индивидуальных предпринимателей</a:t>
            </a:r>
          </a:p>
        </p:txBody>
      </p:sp>
      <p:sp>
        <p:nvSpPr>
          <p:cNvPr id="18434" name="Содержимое 2"/>
          <p:cNvSpPr>
            <a:spLocks noGrp="1"/>
          </p:cNvSpPr>
          <p:nvPr>
            <p:ph idx="1"/>
          </p:nvPr>
        </p:nvSpPr>
        <p:spPr>
          <a:xfrm>
            <a:off x="457200" y="2571750"/>
            <a:ext cx="8229600" cy="3752850"/>
          </a:xfrm>
        </p:spPr>
        <p:txBody>
          <a:bodyPr/>
          <a:lstStyle/>
          <a:p>
            <a:r>
              <a:rPr lang="ru-RU" sz="2400" smtClean="0">
                <a:latin typeface="Times New Roman" pitchFamily="18" charset="0"/>
                <a:cs typeface="Times New Roman" pitchFamily="18" charset="0"/>
              </a:rPr>
              <a:t>Среднесписочная численность работников по малым предприятиям в 2011 году составила 200 человек</a:t>
            </a:r>
          </a:p>
          <a:p>
            <a:r>
              <a:rPr lang="ru-RU" sz="2400" smtClean="0">
                <a:latin typeface="Times New Roman" pitchFamily="18" charset="0"/>
                <a:cs typeface="Times New Roman" pitchFamily="18" charset="0"/>
              </a:rPr>
              <a:t>Оборот малых предприятий и индивидуальных предпринимателей за 2011 год составил 901,2 млн. рублей, что составляет 103 % к сопоставимым условиям 2010 года. </a:t>
            </a:r>
          </a:p>
          <a:p>
            <a:r>
              <a:rPr lang="ru-RU" sz="2400" smtClean="0">
                <a:latin typeface="Times New Roman" pitchFamily="18" charset="0"/>
                <a:cs typeface="Times New Roman" pitchFamily="18" charset="0"/>
              </a:rPr>
              <a:t>Оборот общественного питания за 2010 год составил 37 млн. рублей, в 2011 году 40,2 млн. рублей  и вырос на 9 %.</a:t>
            </a:r>
          </a:p>
          <a:p>
            <a:endParaRPr lang="ru-RU"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Заголовок 1"/>
          <p:cNvSpPr>
            <a:spLocks noGrp="1"/>
          </p:cNvSpPr>
          <p:nvPr>
            <p:ph type="title"/>
          </p:nvPr>
        </p:nvSpPr>
        <p:spPr/>
        <p:txBody>
          <a:bodyPr/>
          <a:lstStyle/>
          <a:p>
            <a:r>
              <a:rPr lang="ru-RU" sz="3200" smtClean="0">
                <a:latin typeface="Times New Roman" pitchFamily="18" charset="0"/>
                <a:cs typeface="Times New Roman" pitchFamily="18" charset="0"/>
              </a:rPr>
              <a:t>Потребность в объектах потребительского рынка</a:t>
            </a:r>
          </a:p>
        </p:txBody>
      </p:sp>
      <p:sp>
        <p:nvSpPr>
          <p:cNvPr id="20482" name="Содержимое 2"/>
          <p:cNvSpPr>
            <a:spLocks noGrp="1"/>
          </p:cNvSpPr>
          <p:nvPr>
            <p:ph idx="1"/>
          </p:nvPr>
        </p:nvSpPr>
        <p:spPr/>
        <p:txBody>
          <a:bodyPr/>
          <a:lstStyle/>
          <a:p>
            <a:pPr>
              <a:buFont typeface="Wingdings 2" pitchFamily="18" charset="2"/>
              <a:buNone/>
            </a:pPr>
            <a:r>
              <a:rPr lang="ru-RU" smtClean="0"/>
              <a:t>	Существует потребность в объектах потребительского рынка:</a:t>
            </a:r>
          </a:p>
          <a:p>
            <a:r>
              <a:rPr lang="ru-RU" smtClean="0"/>
              <a:t> предоставляющие услуги химчистки;</a:t>
            </a:r>
          </a:p>
          <a:p>
            <a:r>
              <a:rPr lang="ru-RU" smtClean="0"/>
              <a:t> продажи и ремонта бытовой техники;</a:t>
            </a:r>
          </a:p>
          <a:p>
            <a:r>
              <a:rPr lang="ru-RU" smtClean="0"/>
              <a:t> в услугах по оздоровлению населения: занятиям спортом и отдыхом, услугах бань и саун. </a:t>
            </a:r>
          </a:p>
          <a:p>
            <a:endParaRPr lang="ru-RU"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fontAlgn="auto">
              <a:spcAft>
                <a:spcPts val="0"/>
              </a:spcAft>
              <a:defRPr/>
            </a:pPr>
            <a:r>
              <a:rPr lang="ru-RU" sz="4400" smtClean="0">
                <a:latin typeface="Times New Roman" pitchFamily="18" charset="0"/>
                <a:ea typeface="Arial Unicode MS" pitchFamily="34" charset="-128"/>
                <a:cs typeface="Times New Roman" pitchFamily="18" charset="0"/>
              </a:rPr>
              <a:t/>
            </a:r>
            <a:br>
              <a:rPr lang="ru-RU" sz="4400" smtClean="0">
                <a:latin typeface="Times New Roman" pitchFamily="18" charset="0"/>
                <a:ea typeface="Arial Unicode MS" pitchFamily="34" charset="-128"/>
                <a:cs typeface="Times New Roman" pitchFamily="18" charset="0"/>
              </a:rPr>
            </a:br>
            <a:r>
              <a:rPr lang="ru-RU" sz="4400" smtClean="0">
                <a:latin typeface="Times New Roman" pitchFamily="18" charset="0"/>
                <a:ea typeface="Arial Unicode MS" pitchFamily="34" charset="-128"/>
                <a:cs typeface="Times New Roman" pitchFamily="18" charset="0"/>
              </a:rPr>
              <a:t/>
            </a:r>
            <a:br>
              <a:rPr lang="ru-RU" sz="4400" smtClean="0">
                <a:latin typeface="Times New Roman" pitchFamily="18" charset="0"/>
                <a:ea typeface="Arial Unicode MS" pitchFamily="34" charset="-128"/>
                <a:cs typeface="Times New Roman" pitchFamily="18" charset="0"/>
              </a:rPr>
            </a:br>
            <a:r>
              <a:rPr lang="ru-RU" sz="4000" smtClean="0">
                <a:latin typeface="Times New Roman" pitchFamily="18" charset="0"/>
                <a:ea typeface="Arial Unicode MS" pitchFamily="34" charset="-128"/>
                <a:cs typeface="Times New Roman" pitchFamily="18" charset="0"/>
              </a:rPr>
              <a:t>АНАЛИЗ РАЗВИТИЯ ПОТРЕБИТЕЛЬСКОГО РЫНКА ЗАТО ГОРОДА ЗАОАЗЕРСКА</a:t>
            </a:r>
            <a:endParaRPr lang="ru-RU" sz="4000"/>
          </a:p>
        </p:txBody>
      </p:sp>
      <p:sp>
        <p:nvSpPr>
          <p:cNvPr id="23554" name="Текст 2"/>
          <p:cNvSpPr>
            <a:spLocks noGrp="1"/>
          </p:cNvSpPr>
          <p:nvPr>
            <p:ph type="body" idx="1"/>
          </p:nvPr>
        </p:nvSpPr>
        <p:spPr>
          <a:xfrm>
            <a:off x="530225" y="3071813"/>
            <a:ext cx="7772400" cy="3143250"/>
          </a:xfrm>
        </p:spPr>
        <p:txBody>
          <a:bodyPr/>
          <a:lstStyle/>
          <a:p>
            <a:endParaRPr lang="ru-RU" smtClean="0"/>
          </a:p>
          <a:p>
            <a:endParaRPr lang="ru-RU" smtClean="0"/>
          </a:p>
          <a:p>
            <a:r>
              <a:rPr lang="ru-RU" smtClean="0">
                <a:solidFill>
                  <a:schemeClr val="tx2"/>
                </a:solidFill>
              </a:rPr>
              <a:t>Докладывает </a:t>
            </a:r>
          </a:p>
          <a:p>
            <a:endParaRPr lang="ru-RU" smtClean="0">
              <a:solidFill>
                <a:schemeClr val="tx2"/>
              </a:solidFill>
            </a:endParaRPr>
          </a:p>
          <a:p>
            <a:r>
              <a:rPr lang="ru-RU" smtClean="0"/>
              <a:t>Ведущий специалист управления экономики и финансов Администрации ЗАТО города Заозерска </a:t>
            </a:r>
          </a:p>
          <a:p>
            <a:r>
              <a:rPr lang="ru-RU" smtClean="0"/>
              <a:t>Корягина  Ольга Вячеславовна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p:cNvSpPr>
          <p:nvPr>
            <p:ph type="body" idx="4294967295"/>
          </p:nvPr>
        </p:nvSpPr>
        <p:spPr>
          <a:xfrm>
            <a:off x="468313" y="260350"/>
            <a:ext cx="8229600" cy="6264275"/>
          </a:xfrm>
        </p:spPr>
        <p:txBody>
          <a:bodyPr/>
          <a:lstStyle/>
          <a:p>
            <a:pPr>
              <a:lnSpc>
                <a:spcPct val="80000"/>
              </a:lnSpc>
              <a:buFont typeface="Wingdings 2" pitchFamily="18" charset="2"/>
              <a:buNone/>
            </a:pPr>
            <a:r>
              <a:rPr lang="ru-RU" sz="2000" b="1" smtClean="0"/>
              <a:t>1. Информация о состоянии торговой деятельности муниципального образования:</a:t>
            </a:r>
            <a:endParaRPr lang="ru-RU" sz="2000" smtClean="0"/>
          </a:p>
          <a:p>
            <a:pPr>
              <a:lnSpc>
                <a:spcPct val="80000"/>
              </a:lnSpc>
              <a:buFont typeface="Wingdings 2" pitchFamily="18" charset="2"/>
              <a:buNone/>
            </a:pPr>
            <a:r>
              <a:rPr lang="ru-RU" sz="2000" smtClean="0"/>
              <a:t>1.1. На территории ЗАТО города Заозерска в сфере торговой деятельности функционируют:</a:t>
            </a:r>
          </a:p>
          <a:p>
            <a:pPr>
              <a:lnSpc>
                <a:spcPct val="80000"/>
              </a:lnSpc>
              <a:buFont typeface="Wingdings 2" pitchFamily="18" charset="2"/>
              <a:buNone/>
            </a:pPr>
            <a:r>
              <a:rPr lang="en-US" sz="2000" smtClean="0"/>
              <a:t>	</a:t>
            </a:r>
            <a:r>
              <a:rPr lang="ru-RU" sz="2000" smtClean="0"/>
              <a:t>Магазины – 77 ед.,</a:t>
            </a:r>
          </a:p>
          <a:p>
            <a:pPr>
              <a:lnSpc>
                <a:spcPct val="80000"/>
              </a:lnSpc>
              <a:buFont typeface="Wingdings 2" pitchFamily="18" charset="2"/>
              <a:buNone/>
            </a:pPr>
            <a:r>
              <a:rPr lang="en-US" sz="2000" smtClean="0"/>
              <a:t>	</a:t>
            </a:r>
            <a:r>
              <a:rPr lang="ru-RU" sz="2000" smtClean="0"/>
              <a:t>Павильоны – 15 ед.,</a:t>
            </a:r>
          </a:p>
          <a:p>
            <a:pPr>
              <a:lnSpc>
                <a:spcPct val="80000"/>
              </a:lnSpc>
              <a:buFont typeface="Wingdings 2" pitchFamily="18" charset="2"/>
              <a:buNone/>
            </a:pPr>
            <a:r>
              <a:rPr lang="en-US" sz="2000" smtClean="0"/>
              <a:t>	</a:t>
            </a:r>
            <a:r>
              <a:rPr lang="ru-RU" sz="2000" smtClean="0"/>
              <a:t>Палатки, киоски, прочие нестационарные объекты – 13 ед.</a:t>
            </a:r>
          </a:p>
          <a:p>
            <a:pPr>
              <a:lnSpc>
                <a:spcPct val="80000"/>
              </a:lnSpc>
              <a:buFont typeface="Wingdings 2" pitchFamily="18" charset="2"/>
              <a:buNone/>
            </a:pPr>
            <a:r>
              <a:rPr lang="en-US" sz="2000" smtClean="0"/>
              <a:t>	</a:t>
            </a:r>
            <a:r>
              <a:rPr lang="ru-RU" sz="2000" smtClean="0"/>
              <a:t>Из них 34 % составляют предприятия, занимающиеся торговлей продовольственными товарами.</a:t>
            </a:r>
          </a:p>
          <a:p>
            <a:pPr>
              <a:lnSpc>
                <a:spcPct val="80000"/>
              </a:lnSpc>
              <a:buFont typeface="Wingdings 2" pitchFamily="18" charset="2"/>
              <a:buNone/>
            </a:pPr>
            <a:r>
              <a:rPr lang="en-US" sz="2000" smtClean="0"/>
              <a:t>		</a:t>
            </a:r>
            <a:r>
              <a:rPr lang="ru-RU" sz="2000" smtClean="0"/>
              <a:t>Фактическая обеспеченность жителей площадью торговых объектов составляет 456 кв.м. на 1000 чел.</a:t>
            </a:r>
          </a:p>
          <a:p>
            <a:pPr>
              <a:lnSpc>
                <a:spcPct val="80000"/>
              </a:lnSpc>
              <a:buFont typeface="Wingdings 2" pitchFamily="18" charset="2"/>
              <a:buNone/>
            </a:pPr>
            <a:r>
              <a:rPr lang="en-US" sz="2000" smtClean="0"/>
              <a:t>		</a:t>
            </a:r>
            <a:r>
              <a:rPr lang="ru-RU" sz="2000" smtClean="0"/>
              <a:t>Ведущая роль в обеспечении населения товарами принадлежит стационарной торговле, на долю которой приходится  72 %  объема оборота розничной торговли.</a:t>
            </a:r>
          </a:p>
          <a:p>
            <a:pPr>
              <a:lnSpc>
                <a:spcPct val="80000"/>
              </a:lnSpc>
              <a:buFont typeface="Wingdings 2" pitchFamily="18" charset="2"/>
              <a:buNone/>
            </a:pPr>
            <a:r>
              <a:rPr lang="ru-RU" sz="2000" smtClean="0"/>
              <a:t>1.2. В основном на продовольственном рынке работают небольшие предприятия, преимущественно ИП. Из крупных магазинов следует выделить ООО «Янтарь» которому принадлежат 2 магазина самообслуживания, расположенных в противоположных частях города. В конце 2011 года в городе открылись магазины самообслуживания крупных торговых сетей. Магазины смешанного ассортимента «Дикси» и магазин косметических товаров и бытовой химии «Улыбка радуги».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body" idx="4294967295"/>
          </p:nvPr>
        </p:nvSpPr>
        <p:spPr>
          <a:xfrm>
            <a:off x="468313" y="260350"/>
            <a:ext cx="8229600" cy="6264275"/>
          </a:xfrm>
        </p:spPr>
        <p:txBody>
          <a:bodyPr/>
          <a:lstStyle/>
          <a:p>
            <a:pPr>
              <a:lnSpc>
                <a:spcPct val="80000"/>
              </a:lnSpc>
              <a:buFont typeface="Wingdings 2" pitchFamily="18" charset="2"/>
              <a:buNone/>
            </a:pPr>
            <a:r>
              <a:rPr lang="ru-RU" sz="2000" b="1" smtClean="0"/>
              <a:t>2.</a:t>
            </a:r>
            <a:r>
              <a:rPr lang="ru-RU" sz="2000" smtClean="0"/>
              <a:t> </a:t>
            </a:r>
            <a:r>
              <a:rPr lang="ru-RU" sz="2000" b="1" smtClean="0"/>
              <a:t>Меры, принимаемые органами местного самоуправления по развитию потребительского рынка на территории муниципального образования:</a:t>
            </a:r>
            <a:endParaRPr lang="ru-RU" sz="2000" smtClean="0"/>
          </a:p>
          <a:p>
            <a:pPr>
              <a:lnSpc>
                <a:spcPct val="80000"/>
              </a:lnSpc>
              <a:buFont typeface="Wingdings 2" pitchFamily="18" charset="2"/>
              <a:buNone/>
            </a:pPr>
            <a:r>
              <a:rPr lang="ru-RU" sz="2000" smtClean="0"/>
              <a:t>2.1. Деятельность Администрации ЗАТО города Заозерска в сфере стабилизации ситуации на продовольственном рынке направлена на проведение анализа состояния торговой деятельности, в соответствии с положениями Федерального Закона от 28.12.2009 г. № 381-ФЗ «Об основах государственного регулирования торговой деятельности в РФ», и мониторинга ситуации на продовольственном рынке с целью подготовки предложений, способствующих стабилизации цен на социально значимые продовольственные товары первой необходимости</a:t>
            </a:r>
            <a:r>
              <a:rPr lang="ru-RU" sz="2000" b="1" smtClean="0"/>
              <a:t>. </a:t>
            </a:r>
            <a:r>
              <a:rPr lang="ru-RU" sz="2000" smtClean="0"/>
              <a:t>Мониторинг потребительских цен на социально-значимые продукты питания  проводится дважды в месяц, а по рыбной продукции еженедельно, с данными мониторинга можно ознакомиться на официальном сайте Министерства экономического развития. </a:t>
            </a:r>
          </a:p>
          <a:p>
            <a:pPr>
              <a:lnSpc>
                <a:spcPct val="80000"/>
              </a:lnSpc>
              <a:buFont typeface="Wingdings 2" pitchFamily="18" charset="2"/>
              <a:buNone/>
            </a:pPr>
            <a:r>
              <a:rPr lang="ru-RU" sz="2000" smtClean="0"/>
              <a:t>2.2. Разработана схема размещения нестационарных торговых объектов (Постановление Администрации ЗАТО города Заозерска от 29.08.2011 № 596).</a:t>
            </a:r>
          </a:p>
          <a:p>
            <a:pPr>
              <a:lnSpc>
                <a:spcPct val="80000"/>
              </a:lnSpc>
              <a:buFont typeface="Wingdings 2" pitchFamily="18" charset="2"/>
              <a:buNone/>
            </a:pPr>
            <a:r>
              <a:rPr lang="ru-RU" sz="2000" smtClean="0"/>
              <a:t>2.3. Продолжается работа по сбору сведений для формирования и ведения торгового реестра региона. Сведения о предприятиях торговли, подавших заявления о включении в торговый реестр, направлены в Министерство экономического развития Мурманской области</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p:cNvSpPr>
          <p:nvPr>
            <p:ph type="body" idx="4294967295"/>
          </p:nvPr>
        </p:nvSpPr>
        <p:spPr>
          <a:xfrm>
            <a:off x="468313" y="260350"/>
            <a:ext cx="8229600" cy="6264275"/>
          </a:xfrm>
        </p:spPr>
        <p:txBody>
          <a:bodyPr/>
          <a:lstStyle/>
          <a:p>
            <a:pPr>
              <a:lnSpc>
                <a:spcPct val="80000"/>
              </a:lnSpc>
              <a:buFont typeface="Wingdings 2" pitchFamily="18" charset="2"/>
              <a:buNone/>
            </a:pPr>
            <a:r>
              <a:rPr lang="ru-RU" sz="2000" smtClean="0"/>
              <a:t>2.4.  С сентября 2011 года начала действовать  программа «Социальный хлеб», в рамках которой в 13 магазинах города реализуется ржано-пшеничный хлеб и хлеб из пшеничной муки первого сорта по минимальным ценам для всех жителей города.</a:t>
            </a:r>
          </a:p>
          <a:p>
            <a:pPr>
              <a:lnSpc>
                <a:spcPct val="80000"/>
              </a:lnSpc>
              <a:buFont typeface="Wingdings 2" pitchFamily="18" charset="2"/>
              <a:buNone/>
            </a:pPr>
            <a:r>
              <a:rPr lang="ru-RU" sz="2000" smtClean="0"/>
              <a:t>2.5. Реализацию продуктов питания с использованием ценников желтого цвета на товары, которые входят в ассортиментный перечень социально значимых продуктов на территории ЗАТО города Заозерска осуществляют 5 торговых объектов розничной торговли. Торговая наценка на эти товары не превышает 10% от цены закупки, а на хлеб и хлебобулочные изделия  5%.</a:t>
            </a:r>
          </a:p>
          <a:p>
            <a:pPr>
              <a:lnSpc>
                <a:spcPct val="80000"/>
              </a:lnSpc>
              <a:buFont typeface="Wingdings 2" pitchFamily="18" charset="2"/>
              <a:buNone/>
            </a:pPr>
            <a:r>
              <a:rPr lang="ru-RU" sz="2000" smtClean="0"/>
              <a:t>2.6. В ЗАТО городе Заозерске создан Координационный совет по развитию малого и среднего предпринимательства при Администрации ЗАТО города Заозерска (Постановление Администрации ЗАТО города Заозерска № 66 от 08.02.2011 г.), на заседаниях которого обсуждаются вопросы и проблемы, возникающие в процессе предпринимательской деятельности, в частности анализируется уровень торговой наценки на  поставляемые социально-значимые продукты питания, анализируются проблемы и причины, влияющие на формирование розничной цены, обсуждаются вопросы организации взаимодействия с местными предприятиями, производящими продукты питания на территории Мурманской области (мясо, молоко, хлеб).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p:cNvSpPr>
          <p:nvPr>
            <p:ph type="body" idx="4294967295"/>
          </p:nvPr>
        </p:nvSpPr>
        <p:spPr>
          <a:xfrm>
            <a:off x="468313" y="260350"/>
            <a:ext cx="8229600" cy="3097213"/>
          </a:xfrm>
        </p:spPr>
        <p:txBody>
          <a:bodyPr/>
          <a:lstStyle/>
          <a:p>
            <a:pPr>
              <a:buFont typeface="Wingdings 2" pitchFamily="18" charset="2"/>
              <a:buNone/>
            </a:pPr>
            <a:r>
              <a:rPr lang="en-US" sz="2200" smtClean="0"/>
              <a:t>	</a:t>
            </a:r>
            <a:r>
              <a:rPr lang="ru-RU" sz="2200" smtClean="0"/>
              <a:t>Участвуют в обсуждении разрабатываемых нормативно-правовых актов регулирующих развитие малого и среднего предпринимательства. Обсуждаются и разрабатываются меры, направленные на повышение эффективности работы за счет повышения культуры и профессионализма обслуживания, внедрение ее прогрессивных форм: самообслуживания, оплаты пластиковыми картами.</a:t>
            </a:r>
            <a:endParaRPr lang="en-US" sz="2200" smtClean="0"/>
          </a:p>
          <a:p>
            <a:pPr>
              <a:buFont typeface="Wingdings 2" pitchFamily="18" charset="2"/>
              <a:buNone/>
            </a:pPr>
            <a:endParaRPr lang="ru-RU" sz="220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000125"/>
            <a:ext cx="8229600" cy="700088"/>
          </a:xfrm>
        </p:spPr>
        <p:txBody>
          <a:bodyPr>
            <a:normAutofit fontScale="90000"/>
          </a:bodyPr>
          <a:lstStyle/>
          <a:p>
            <a:pPr fontAlgn="auto">
              <a:spcAft>
                <a:spcPts val="0"/>
              </a:spcAft>
              <a:defRPr/>
            </a:pPr>
            <a:r>
              <a:rPr lang="ru-RU" sz="2800" b="1" dirty="0" smtClean="0">
                <a:latin typeface="Times New Roman" pitchFamily="18" charset="0"/>
                <a:ea typeface="Arial Unicode MS" pitchFamily="34" charset="-128"/>
                <a:cs typeface="Times New Roman" pitchFamily="18" charset="0"/>
              </a:rPr>
              <a:t>АНАЛИЗ  РАЗВИТИЯ  ПОТРЕБИТЕЛЬСКОГО  РЫНКА  ЗАТО  ГОРОДА  ЗАОЗЕРСКА</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85000" lnSpcReduction="10000"/>
          </a:bodyPr>
          <a:lstStyle/>
          <a:p>
            <a:pPr marL="0" indent="0" fontAlgn="auto">
              <a:lnSpc>
                <a:spcPct val="90000"/>
              </a:lnSpc>
              <a:spcAft>
                <a:spcPts val="0"/>
              </a:spcAft>
              <a:buClr>
                <a:schemeClr val="accent3"/>
              </a:buClr>
              <a:buFont typeface="Wingdings 2"/>
              <a:buNone/>
              <a:defRPr/>
            </a:pPr>
            <a:r>
              <a:rPr lang="ru-RU" sz="2800" dirty="0" smtClean="0">
                <a:latin typeface="Times New Roman" pitchFamily="18" charset="0"/>
                <a:ea typeface="Arial Unicode MS" pitchFamily="34" charset="-128"/>
                <a:cs typeface="Times New Roman" pitchFamily="18" charset="0"/>
              </a:rPr>
              <a:t>На территории ЗАТО города Заозерска в сфере торговой деятельности функционируют:</a:t>
            </a:r>
          </a:p>
          <a:p>
            <a:pPr marL="0" indent="0" fontAlgn="auto">
              <a:lnSpc>
                <a:spcPct val="90000"/>
              </a:lnSpc>
              <a:spcAft>
                <a:spcPts val="0"/>
              </a:spcAft>
              <a:buClr>
                <a:schemeClr val="accent3"/>
              </a:buClr>
              <a:buFont typeface="Wingdings 2"/>
              <a:buNone/>
              <a:defRPr/>
            </a:pPr>
            <a:endParaRPr lang="ru-RU" sz="2800" dirty="0" smtClean="0">
              <a:latin typeface="Times New Roman" pitchFamily="18" charset="0"/>
              <a:ea typeface="Arial Unicode MS" pitchFamily="34" charset="-128"/>
              <a:cs typeface="Times New Roman" pitchFamily="18" charset="0"/>
            </a:endParaRPr>
          </a:p>
          <a:p>
            <a:pPr marL="274320" indent="-274320" fontAlgn="auto">
              <a:lnSpc>
                <a:spcPct val="90000"/>
              </a:lnSpc>
              <a:spcAft>
                <a:spcPts val="0"/>
              </a:spcAft>
              <a:buClr>
                <a:schemeClr val="accent3"/>
              </a:buClr>
              <a:buFont typeface="Wingdings 2"/>
              <a:buChar char=""/>
              <a:defRPr/>
            </a:pPr>
            <a:r>
              <a:rPr lang="ru-RU" sz="2800" dirty="0" smtClean="0">
                <a:latin typeface="Times New Roman" pitchFamily="18" charset="0"/>
                <a:ea typeface="Arial Unicode MS" pitchFamily="34" charset="-128"/>
                <a:cs typeface="Times New Roman" pitchFamily="18" charset="0"/>
              </a:rPr>
              <a:t>Магазины – 77 ед. ,</a:t>
            </a:r>
          </a:p>
          <a:p>
            <a:pPr marL="274320" indent="-274320" fontAlgn="auto">
              <a:lnSpc>
                <a:spcPct val="90000"/>
              </a:lnSpc>
              <a:spcAft>
                <a:spcPts val="0"/>
              </a:spcAft>
              <a:buClr>
                <a:schemeClr val="accent3"/>
              </a:buClr>
              <a:buFont typeface="Wingdings 2"/>
              <a:buChar char=""/>
              <a:defRPr/>
            </a:pPr>
            <a:r>
              <a:rPr lang="ru-RU" sz="2800" dirty="0" smtClean="0">
                <a:latin typeface="Times New Roman" pitchFamily="18" charset="0"/>
                <a:ea typeface="Arial Unicode MS" pitchFamily="34" charset="-128"/>
                <a:cs typeface="Times New Roman" pitchFamily="18" charset="0"/>
              </a:rPr>
              <a:t>Павильоны – 15 ед.,</a:t>
            </a:r>
          </a:p>
          <a:p>
            <a:pPr marL="274320" indent="-274320" fontAlgn="auto">
              <a:lnSpc>
                <a:spcPct val="90000"/>
              </a:lnSpc>
              <a:spcAft>
                <a:spcPts val="0"/>
              </a:spcAft>
              <a:buClr>
                <a:schemeClr val="accent3"/>
              </a:buClr>
              <a:buFont typeface="Wingdings 2"/>
              <a:buChar char=""/>
              <a:defRPr/>
            </a:pPr>
            <a:r>
              <a:rPr lang="ru-RU" sz="2800" dirty="0" smtClean="0">
                <a:latin typeface="Times New Roman" pitchFamily="18" charset="0"/>
                <a:ea typeface="Arial Unicode MS" pitchFamily="34" charset="-128"/>
                <a:cs typeface="Times New Roman" pitchFamily="18" charset="0"/>
              </a:rPr>
              <a:t>Палатки, киоски, прочие нестационарные объекты – 13 ед. </a:t>
            </a:r>
          </a:p>
          <a:p>
            <a:pPr marL="274320" indent="-274320" fontAlgn="auto">
              <a:lnSpc>
                <a:spcPct val="90000"/>
              </a:lnSpc>
              <a:spcAft>
                <a:spcPts val="0"/>
              </a:spcAft>
              <a:buClr>
                <a:schemeClr val="accent3"/>
              </a:buClr>
              <a:buFont typeface="Wingdings 2"/>
              <a:buNone/>
              <a:defRPr/>
            </a:pPr>
            <a:endParaRPr lang="ru-RU" sz="2800" dirty="0" smtClean="0">
              <a:latin typeface="Times New Roman" pitchFamily="18" charset="0"/>
              <a:ea typeface="Arial Unicode MS" pitchFamily="34" charset="-128"/>
              <a:cs typeface="Times New Roman" pitchFamily="18" charset="0"/>
            </a:endParaRPr>
          </a:p>
          <a:p>
            <a:pPr marL="274320" indent="-274320" algn="just" fontAlgn="auto">
              <a:lnSpc>
                <a:spcPct val="90000"/>
              </a:lnSpc>
              <a:spcAft>
                <a:spcPts val="0"/>
              </a:spcAft>
              <a:buClr>
                <a:schemeClr val="accent3"/>
              </a:buClr>
              <a:buFont typeface="Wingdings 2"/>
              <a:buNone/>
              <a:defRPr/>
            </a:pPr>
            <a:r>
              <a:rPr lang="ru-RU" sz="2800" dirty="0" smtClean="0">
                <a:latin typeface="Times New Roman" pitchFamily="18" charset="0"/>
                <a:ea typeface="Arial Unicode MS" pitchFamily="34" charset="-128"/>
                <a:cs typeface="Times New Roman" pitchFamily="18" charset="0"/>
              </a:rPr>
              <a:t>34 % составляют предприятия, занимающиеся торговлей</a:t>
            </a:r>
          </a:p>
          <a:p>
            <a:pPr marL="274320" indent="-274320" algn="just" fontAlgn="auto">
              <a:lnSpc>
                <a:spcPct val="90000"/>
              </a:lnSpc>
              <a:spcAft>
                <a:spcPts val="0"/>
              </a:spcAft>
              <a:buClr>
                <a:schemeClr val="accent3"/>
              </a:buClr>
              <a:buFont typeface="Wingdings 2"/>
              <a:buNone/>
              <a:defRPr/>
            </a:pPr>
            <a:r>
              <a:rPr lang="ru-RU" sz="2800" dirty="0" smtClean="0">
                <a:latin typeface="Times New Roman" pitchFamily="18" charset="0"/>
                <a:ea typeface="Arial Unicode MS" pitchFamily="34" charset="-128"/>
                <a:cs typeface="Times New Roman" pitchFamily="18" charset="0"/>
              </a:rPr>
              <a:t>продовольственными товарами. </a:t>
            </a:r>
          </a:p>
          <a:p>
            <a:pPr marL="274320" indent="-274320" fontAlgn="auto">
              <a:lnSpc>
                <a:spcPct val="90000"/>
              </a:lnSpc>
              <a:spcAft>
                <a:spcPts val="0"/>
              </a:spcAft>
              <a:buClr>
                <a:schemeClr val="accent3"/>
              </a:buClr>
              <a:buFont typeface="Wingdings 2"/>
              <a:buChar char=""/>
              <a:defRPr/>
            </a:pPr>
            <a:endParaRPr lang="ru-RU" sz="2800" dirty="0" smtClean="0">
              <a:latin typeface="Times New Roman" pitchFamily="18" charset="0"/>
              <a:ea typeface="Arial Unicode MS" pitchFamily="34" charset="-128"/>
              <a:cs typeface="Times New Roman" pitchFamily="18" charset="0"/>
            </a:endParaRPr>
          </a:p>
          <a:p>
            <a:pPr marL="274320" indent="-274320" algn="just" fontAlgn="auto">
              <a:lnSpc>
                <a:spcPct val="90000"/>
              </a:lnSpc>
              <a:spcAft>
                <a:spcPts val="0"/>
              </a:spcAft>
              <a:buClr>
                <a:schemeClr val="accent3"/>
              </a:buClr>
              <a:buFont typeface="Wingdings 2"/>
              <a:buNone/>
              <a:defRPr/>
            </a:pPr>
            <a:r>
              <a:rPr lang="ru-RU" sz="2800" dirty="0" smtClean="0">
                <a:latin typeface="Times New Roman" pitchFamily="18" charset="0"/>
                <a:ea typeface="Arial Unicode MS" pitchFamily="34" charset="-128"/>
                <a:cs typeface="Times New Roman" pitchFamily="18" charset="0"/>
              </a:rPr>
              <a:t>Фактическая обеспеченность жителей площадью</a:t>
            </a:r>
          </a:p>
          <a:p>
            <a:pPr marL="274320" indent="-274320" algn="just" fontAlgn="auto">
              <a:lnSpc>
                <a:spcPct val="90000"/>
              </a:lnSpc>
              <a:spcAft>
                <a:spcPts val="0"/>
              </a:spcAft>
              <a:buClr>
                <a:schemeClr val="accent3"/>
              </a:buClr>
              <a:buFont typeface="Wingdings 2"/>
              <a:buNone/>
              <a:defRPr/>
            </a:pPr>
            <a:r>
              <a:rPr lang="ru-RU" sz="2800" dirty="0" smtClean="0">
                <a:latin typeface="Times New Roman" pitchFamily="18" charset="0"/>
                <a:ea typeface="Arial Unicode MS" pitchFamily="34" charset="-128"/>
                <a:cs typeface="Times New Roman" pitchFamily="18" charset="0"/>
              </a:rPr>
              <a:t>торговых объектов составляет 495 кв.м. на 1000 чел.</a:t>
            </a:r>
          </a:p>
          <a:p>
            <a:pPr marL="274320" indent="-274320" fontAlgn="auto">
              <a:spcAft>
                <a:spcPts val="0"/>
              </a:spcAft>
              <a:buClr>
                <a:schemeClr val="accent3"/>
              </a:buClr>
              <a:buFont typeface="Wingdings 2"/>
              <a:buChar char=""/>
              <a:defRPr/>
            </a:pPr>
            <a:endParaRPr lang="ru-RU"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Заголовок 1"/>
          <p:cNvSpPr>
            <a:spLocks noGrp="1"/>
          </p:cNvSpPr>
          <p:nvPr>
            <p:ph type="title"/>
          </p:nvPr>
        </p:nvSpPr>
        <p:spPr>
          <a:xfrm>
            <a:off x="457200" y="714375"/>
            <a:ext cx="8229600" cy="1357313"/>
          </a:xfrm>
        </p:spPr>
        <p:txBody>
          <a:bodyPr/>
          <a:lstStyle/>
          <a:p>
            <a:r>
              <a:rPr lang="ru-RU" sz="4000" smtClean="0">
                <a:latin typeface="Times New Roman" pitchFamily="18" charset="0"/>
                <a:cs typeface="Times New Roman" pitchFamily="18" charset="0"/>
              </a:rPr>
              <a:t/>
            </a:r>
            <a:br>
              <a:rPr lang="ru-RU" sz="4000" smtClean="0">
                <a:latin typeface="Times New Roman" pitchFamily="18" charset="0"/>
                <a:cs typeface="Times New Roman" pitchFamily="18" charset="0"/>
              </a:rPr>
            </a:br>
            <a:r>
              <a:rPr lang="ru-RU" sz="3200" smtClean="0">
                <a:latin typeface="Times New Roman" pitchFamily="18" charset="0"/>
                <a:cs typeface="Times New Roman" pitchFamily="18" charset="0"/>
              </a:rPr>
              <a:t>Структура предприятий осуществляющих торговую деятельность</a:t>
            </a:r>
          </a:p>
        </p:txBody>
      </p:sp>
      <p:graphicFrame>
        <p:nvGraphicFramePr>
          <p:cNvPr id="25602" name="Содержимое 3"/>
          <p:cNvGraphicFramePr>
            <a:graphicFrameLocks noGrp="1"/>
          </p:cNvGraphicFramePr>
          <p:nvPr>
            <p:ph idx="1"/>
          </p:nvPr>
        </p:nvGraphicFramePr>
        <p:xfrm>
          <a:off x="406400" y="2449513"/>
          <a:ext cx="7573963" cy="3816350"/>
        </p:xfrm>
        <a:graphic>
          <a:graphicData uri="http://schemas.openxmlformats.org/presentationml/2006/ole">
            <p:oleObj spid="_x0000_s25602" r:id="rId3" imgW="7571888" imgH="3816427" progId="Excel.Chart.8">
              <p:embed/>
            </p:oleObj>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17"/>
          <p:cNvSpPr>
            <a:spLocks noGrp="1"/>
          </p:cNvSpPr>
          <p:nvPr>
            <p:ph type="sldNum" sz="quarter" idx="12"/>
          </p:nvPr>
        </p:nvSpPr>
        <p:spPr/>
        <p:txBody>
          <a:bodyPr/>
          <a:lstStyle/>
          <a:p>
            <a:pPr>
              <a:defRPr/>
            </a:pPr>
            <a:fld id="{4CF431B0-4872-42A8-9EBF-96BEFE15E2B1}" type="slidenum">
              <a:rPr lang="ru-RU"/>
              <a:pPr>
                <a:defRPr/>
              </a:pPr>
              <a:t>21</a:t>
            </a:fld>
            <a:endParaRPr lang="ru-RU"/>
          </a:p>
        </p:txBody>
      </p:sp>
      <p:sp>
        <p:nvSpPr>
          <p:cNvPr id="26626" name="AutoShape 2"/>
          <p:cNvSpPr>
            <a:spLocks noGrp="1" noChangeArrowheads="1"/>
          </p:cNvSpPr>
          <p:nvPr>
            <p:ph type="title"/>
          </p:nvPr>
        </p:nvSpPr>
        <p:spPr>
          <a:xfrm>
            <a:off x="539750" y="333375"/>
            <a:ext cx="8604250" cy="930275"/>
          </a:xfrm>
        </p:spPr>
        <p:txBody>
          <a:bodyPr/>
          <a:lstStyle/>
          <a:p>
            <a:pPr algn="ctr"/>
            <a:r>
              <a:rPr lang="ru-RU" sz="2400" b="1" smtClean="0">
                <a:latin typeface="Times New Roman" pitchFamily="18" charset="0"/>
                <a:ea typeface="Arial Unicode MS"/>
                <a:cs typeface="Times New Roman" pitchFamily="18" charset="0"/>
              </a:rPr>
              <a:t>МЕРЫ, ПРИНИМАЕМЫЕ АДМИНИСТРАЦИЕЙ ПО РАЗВИТИЮ ПОТРЕБИТЕЛЬСКОГО РЫНКА</a:t>
            </a:r>
          </a:p>
        </p:txBody>
      </p:sp>
      <p:sp>
        <p:nvSpPr>
          <p:cNvPr id="11268" name="Rectangle 3"/>
          <p:cNvSpPr>
            <a:spLocks noGrp="1" noChangeArrowheads="1"/>
          </p:cNvSpPr>
          <p:nvPr>
            <p:ph idx="1"/>
          </p:nvPr>
        </p:nvSpPr>
        <p:spPr>
          <a:xfrm>
            <a:off x="179388" y="1341438"/>
            <a:ext cx="8786812" cy="5159375"/>
          </a:xfrm>
        </p:spPr>
        <p:txBody>
          <a:bodyPr>
            <a:normAutofit lnSpcReduction="10000"/>
          </a:bodyPr>
          <a:lstStyle/>
          <a:p>
            <a:pPr marL="274320" indent="-6350" fontAlgn="auto">
              <a:lnSpc>
                <a:spcPct val="90000"/>
              </a:lnSpc>
              <a:spcAft>
                <a:spcPts val="0"/>
              </a:spcAft>
              <a:buClr>
                <a:schemeClr val="accent3"/>
              </a:buClr>
              <a:buFont typeface="Arial" pitchFamily="34" charset="0"/>
              <a:buChar char="•"/>
              <a:defRPr/>
            </a:pPr>
            <a:r>
              <a:rPr lang="ru-RU" sz="2000" dirty="0" smtClean="0">
                <a:latin typeface="Times New Roman" pitchFamily="18" charset="0"/>
                <a:cs typeface="Times New Roman" pitchFamily="18" charset="0"/>
              </a:rPr>
              <a:t>   проведение мониторинга потребительских цен на социально-значимые    продукты питания.  Проводится дважды в месяц, а по рыбной продукции еженедельно.  С данными мониторинга можно ознакомиться на официальном сайте Министерства экономического развития;</a:t>
            </a:r>
          </a:p>
          <a:p>
            <a:pPr marL="274320" indent="-6350" fontAlgn="auto">
              <a:lnSpc>
                <a:spcPct val="90000"/>
              </a:lnSpc>
              <a:spcAft>
                <a:spcPts val="0"/>
              </a:spcAft>
              <a:buClr>
                <a:schemeClr val="accent3"/>
              </a:buClr>
              <a:buFont typeface="Arial" pitchFamily="34" charset="0"/>
              <a:buChar char="•"/>
              <a:defRPr/>
            </a:pPr>
            <a:endParaRPr lang="ru-RU" sz="2000" dirty="0" smtClean="0">
              <a:latin typeface="Times New Roman" pitchFamily="18" charset="0"/>
              <a:cs typeface="Times New Roman" pitchFamily="18" charset="0"/>
            </a:endParaRPr>
          </a:p>
          <a:p>
            <a:pPr marL="274320" indent="-6350" fontAlgn="auto">
              <a:lnSpc>
                <a:spcPct val="90000"/>
              </a:lnSpc>
              <a:spcAft>
                <a:spcPts val="0"/>
              </a:spcAft>
              <a:buClr>
                <a:schemeClr val="accent3"/>
              </a:buClr>
              <a:buFont typeface="Arial" pitchFamily="34" charset="0"/>
              <a:buChar char="•"/>
              <a:defRPr/>
            </a:pPr>
            <a:r>
              <a:rPr lang="ru-RU" sz="2000" dirty="0" smtClean="0">
                <a:latin typeface="Times New Roman" pitchFamily="18" charset="0"/>
                <a:ea typeface="Arial Unicode MS" pitchFamily="34" charset="-128"/>
                <a:cs typeface="Times New Roman" pitchFamily="18" charset="0"/>
              </a:rPr>
              <a:t>   р</a:t>
            </a:r>
            <a:r>
              <a:rPr lang="ru-RU" sz="2000" dirty="0" smtClean="0">
                <a:latin typeface="Times New Roman" pitchFamily="18" charset="0"/>
                <a:cs typeface="Times New Roman" pitchFamily="18" charset="0"/>
              </a:rPr>
              <a:t>азработана схема размещения нестационарных торговых объектов (Постановление Администрации ЗАТО города Заозерска от 29.08.2011 № 596);</a:t>
            </a:r>
          </a:p>
          <a:p>
            <a:pPr marL="274320" indent="-6350" fontAlgn="auto">
              <a:lnSpc>
                <a:spcPct val="90000"/>
              </a:lnSpc>
              <a:spcAft>
                <a:spcPts val="0"/>
              </a:spcAft>
              <a:buClr>
                <a:schemeClr val="accent3"/>
              </a:buClr>
              <a:buFont typeface="Arial" pitchFamily="34" charset="0"/>
              <a:buChar char="•"/>
              <a:defRPr/>
            </a:pPr>
            <a:r>
              <a:rPr lang="ru-RU" sz="2000" dirty="0" smtClean="0">
                <a:latin typeface="Times New Roman" pitchFamily="18" charset="0"/>
                <a:cs typeface="Times New Roman" pitchFamily="18" charset="0"/>
              </a:rPr>
              <a:t>   продолжается работа по сбору сведений для формирования и ведения торгового реестра региона.</a:t>
            </a:r>
          </a:p>
          <a:p>
            <a:pPr marL="274320" indent="-6350" fontAlgn="auto">
              <a:lnSpc>
                <a:spcPct val="90000"/>
              </a:lnSpc>
              <a:spcAft>
                <a:spcPts val="0"/>
              </a:spcAft>
              <a:buClr>
                <a:schemeClr val="accent3"/>
              </a:buClr>
              <a:buFont typeface="Arial" pitchFamily="34" charset="0"/>
              <a:buChar char="•"/>
              <a:defRPr/>
            </a:pPr>
            <a:endParaRPr lang="ru-RU" sz="2000" dirty="0" smtClean="0">
              <a:latin typeface="Times New Roman" pitchFamily="18" charset="0"/>
              <a:ea typeface="Arial Unicode MS" pitchFamily="34" charset="-128"/>
              <a:cs typeface="Times New Roman" pitchFamily="18" charset="0"/>
            </a:endParaRPr>
          </a:p>
          <a:p>
            <a:pPr marL="274320" indent="-6350" fontAlgn="auto">
              <a:lnSpc>
                <a:spcPct val="90000"/>
              </a:lnSpc>
              <a:spcAft>
                <a:spcPts val="0"/>
              </a:spcAft>
              <a:buClr>
                <a:schemeClr val="accent3"/>
              </a:buClr>
              <a:buFont typeface="Arial" pitchFamily="34" charset="0"/>
              <a:buChar char="•"/>
              <a:defRPr/>
            </a:pPr>
            <a:r>
              <a:rPr lang="ru-RU" sz="2000" dirty="0" smtClean="0">
                <a:latin typeface="Times New Roman" pitchFamily="18" charset="0"/>
                <a:ea typeface="Arial Unicode MS" pitchFamily="34" charset="-128"/>
                <a:cs typeface="Times New Roman" pitchFamily="18" charset="0"/>
              </a:rPr>
              <a:t>    с</a:t>
            </a:r>
            <a:r>
              <a:rPr lang="ru-RU" sz="2000" dirty="0" smtClean="0">
                <a:latin typeface="Times New Roman" pitchFamily="18" charset="0"/>
                <a:cs typeface="Times New Roman" pitchFamily="18" charset="0"/>
              </a:rPr>
              <a:t> сентября 2011 года начала действовать  программа «Социальный хлеб», в рамках которой в 10 магазинах города реализуется ржано-пшеничный хлеб и хлеб из пшеничной муки первого сорта по минимальным ценам для всех жителей города</a:t>
            </a:r>
            <a:r>
              <a:rPr lang="ru-RU" sz="2000" dirty="0" smtClean="0">
                <a:latin typeface="Times New Roman" pitchFamily="18" charset="0"/>
                <a:ea typeface="Arial Unicode MS" pitchFamily="34" charset="-128"/>
                <a:cs typeface="Times New Roman" pitchFamily="18" charset="0"/>
              </a:rPr>
              <a:t>;</a:t>
            </a:r>
          </a:p>
          <a:p>
            <a:pPr marL="274320" indent="-6350" fontAlgn="auto">
              <a:lnSpc>
                <a:spcPct val="90000"/>
              </a:lnSpc>
              <a:spcAft>
                <a:spcPts val="0"/>
              </a:spcAft>
              <a:buClr>
                <a:schemeClr val="accent3"/>
              </a:buClr>
              <a:buFont typeface="Arial" pitchFamily="34" charset="0"/>
              <a:buChar char="•"/>
              <a:defRPr/>
            </a:pPr>
            <a:endParaRPr lang="ru-RU" sz="2000" dirty="0" smtClean="0">
              <a:latin typeface="Times New Roman" pitchFamily="18" charset="0"/>
              <a:ea typeface="Arial Unicode MS" pitchFamily="34" charset="-128"/>
              <a:cs typeface="Times New Roman" pitchFamily="18" charset="0"/>
            </a:endParaRPr>
          </a:p>
          <a:p>
            <a:pPr marL="274320" indent="-6350" fontAlgn="auto">
              <a:lnSpc>
                <a:spcPct val="90000"/>
              </a:lnSpc>
              <a:spcAft>
                <a:spcPts val="0"/>
              </a:spcAft>
              <a:buClr>
                <a:schemeClr val="accent3"/>
              </a:buClr>
              <a:buFont typeface="Arial" pitchFamily="34" charset="0"/>
              <a:buChar char="•"/>
              <a:defRPr/>
            </a:pPr>
            <a:r>
              <a:rPr lang="ru-RU" sz="2000" dirty="0" smtClean="0">
                <a:latin typeface="Times New Roman" pitchFamily="18" charset="0"/>
                <a:ea typeface="Arial Unicode MS" pitchFamily="34" charset="-128"/>
                <a:cs typeface="Times New Roman" pitchFamily="18" charset="0"/>
              </a:rPr>
              <a:t>     р</a:t>
            </a:r>
            <a:r>
              <a:rPr lang="ru-RU" sz="2000" dirty="0" smtClean="0">
                <a:latin typeface="Times New Roman" pitchFamily="18" charset="0"/>
                <a:cs typeface="Times New Roman" pitchFamily="18" charset="0"/>
              </a:rPr>
              <a:t>еализацию продуктов питания с использованием ценников желтого цвета на товары, которые входят в ассортиментный перечень социально значимых продуктов</a:t>
            </a:r>
            <a:r>
              <a:rPr lang="ru-RU" sz="2000" dirty="0" smtClean="0">
                <a:latin typeface="Times New Roman" pitchFamily="18" charset="0"/>
                <a:ea typeface="Arial Unicode MS" pitchFamily="34" charset="-128"/>
                <a:cs typeface="Times New Roman" pitchFamily="18" charset="0"/>
              </a:rPr>
              <a:t>.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17"/>
          <p:cNvSpPr>
            <a:spLocks noGrp="1"/>
          </p:cNvSpPr>
          <p:nvPr>
            <p:ph type="sldNum" sz="quarter" idx="12"/>
          </p:nvPr>
        </p:nvSpPr>
        <p:spPr/>
        <p:txBody>
          <a:bodyPr/>
          <a:lstStyle/>
          <a:p>
            <a:pPr>
              <a:defRPr/>
            </a:pPr>
            <a:fld id="{15D96C5A-D0B3-4A67-8F03-69D27A8F647A}" type="slidenum">
              <a:rPr lang="ru-RU"/>
              <a:pPr>
                <a:defRPr/>
              </a:pPr>
              <a:t>22</a:t>
            </a:fld>
            <a:endParaRPr lang="ru-RU"/>
          </a:p>
        </p:txBody>
      </p:sp>
      <p:sp>
        <p:nvSpPr>
          <p:cNvPr id="27650" name="AutoShape 2"/>
          <p:cNvSpPr>
            <a:spLocks noGrp="1" noChangeArrowheads="1"/>
          </p:cNvSpPr>
          <p:nvPr>
            <p:ph type="title"/>
          </p:nvPr>
        </p:nvSpPr>
        <p:spPr>
          <a:xfrm>
            <a:off x="539750" y="333375"/>
            <a:ext cx="7885113" cy="647700"/>
          </a:xfrm>
        </p:spPr>
        <p:txBody>
          <a:bodyPr/>
          <a:lstStyle/>
          <a:p>
            <a:pPr algn="ctr"/>
            <a:r>
              <a:rPr lang="ru-RU" sz="2400" b="1" smtClean="0">
                <a:latin typeface="Times New Roman" pitchFamily="18" charset="0"/>
                <a:ea typeface="Arial Unicode MS"/>
                <a:cs typeface="Times New Roman" pitchFamily="18" charset="0"/>
              </a:rPr>
              <a:t>МЕРЫ, ПРИНИМАЕМЫЕ АДМИНИСТРАЦИЕЙ ПО РАЗВИТИЮ ПОТРЕБИТЕЛЬСКОГО РЫНКА</a:t>
            </a:r>
          </a:p>
        </p:txBody>
      </p:sp>
      <p:sp>
        <p:nvSpPr>
          <p:cNvPr id="27651" name="Rectangle 3"/>
          <p:cNvSpPr>
            <a:spLocks noGrp="1" noChangeArrowheads="1"/>
          </p:cNvSpPr>
          <p:nvPr>
            <p:ph idx="1"/>
          </p:nvPr>
        </p:nvSpPr>
        <p:spPr>
          <a:xfrm>
            <a:off x="0" y="1268413"/>
            <a:ext cx="8786813" cy="4440237"/>
          </a:xfrm>
        </p:spPr>
        <p:txBody>
          <a:bodyPr/>
          <a:lstStyle/>
          <a:p>
            <a:pPr indent="-6350">
              <a:lnSpc>
                <a:spcPct val="90000"/>
              </a:lnSpc>
              <a:buFont typeface="Wingdings 2" pitchFamily="18" charset="2"/>
              <a:buNone/>
            </a:pPr>
            <a:endParaRPr lang="ru-RU" sz="2400" smtClean="0">
              <a:latin typeface="Times New Roman" pitchFamily="18" charset="0"/>
              <a:ea typeface="Arial Unicode MS"/>
              <a:cs typeface="Times New Roman" pitchFamily="18" charset="0"/>
            </a:endParaRPr>
          </a:p>
          <a:p>
            <a:pPr indent="-6350">
              <a:lnSpc>
                <a:spcPct val="90000"/>
              </a:lnSpc>
              <a:buFont typeface="Wingdings 2" pitchFamily="18" charset="2"/>
              <a:buNone/>
            </a:pPr>
            <a:r>
              <a:rPr lang="ru-RU" sz="2400" smtClean="0">
                <a:latin typeface="Times New Roman" pitchFamily="18" charset="0"/>
                <a:ea typeface="Arial Unicode MS"/>
                <a:cs typeface="Times New Roman" pitchFamily="18" charset="0"/>
              </a:rPr>
              <a:t>В ЗАТО городе Заозерске </a:t>
            </a:r>
            <a:r>
              <a:rPr lang="ru-RU" sz="2400" b="1" smtClean="0">
                <a:latin typeface="Times New Roman" pitchFamily="18" charset="0"/>
                <a:ea typeface="Arial Unicode MS"/>
                <a:cs typeface="Times New Roman" pitchFamily="18" charset="0"/>
              </a:rPr>
              <a:t>создан Координационный совет по развитию малого и среднего предпринимательства</a:t>
            </a:r>
            <a:r>
              <a:rPr lang="ru-RU" sz="2400" smtClean="0">
                <a:latin typeface="Times New Roman" pitchFamily="18" charset="0"/>
                <a:ea typeface="Arial Unicode MS"/>
                <a:cs typeface="Times New Roman" pitchFamily="18" charset="0"/>
              </a:rPr>
              <a:t> при Администрации ЗАТО города Заозерска (Постановление Администрации ЗАТО города Заозерска № 66 от 08.02.2011 г.). </a:t>
            </a:r>
          </a:p>
          <a:p>
            <a:pPr indent="-6350">
              <a:lnSpc>
                <a:spcPct val="90000"/>
              </a:lnSpc>
              <a:buFont typeface="Wingdings 2" pitchFamily="18" charset="2"/>
              <a:buNone/>
            </a:pPr>
            <a:endParaRPr lang="ru-RU" sz="2400" smtClean="0">
              <a:latin typeface="Times New Roman" pitchFamily="18" charset="0"/>
              <a:ea typeface="Arial Unicode MS"/>
              <a:cs typeface="Times New Roman" pitchFamily="18" charset="0"/>
            </a:endParaRPr>
          </a:p>
          <a:p>
            <a:pPr indent="-6350">
              <a:lnSpc>
                <a:spcPct val="90000"/>
              </a:lnSpc>
              <a:buFont typeface="Wingdings 2" pitchFamily="18" charset="2"/>
              <a:buNone/>
            </a:pPr>
            <a:r>
              <a:rPr lang="ru-RU" sz="2000" smtClean="0">
                <a:latin typeface="Times New Roman" pitchFamily="18" charset="0"/>
                <a:ea typeface="Arial Unicode MS"/>
                <a:cs typeface="Times New Roman" pitchFamily="18" charset="0"/>
              </a:rPr>
              <a:t>Основные вопросы, рассматриваемые на заседаниях:</a:t>
            </a:r>
          </a:p>
          <a:p>
            <a:pPr indent="-6350">
              <a:lnSpc>
                <a:spcPct val="90000"/>
              </a:lnSpc>
              <a:buFont typeface="Arial" charset="0"/>
              <a:buChar char="•"/>
            </a:pPr>
            <a:r>
              <a:rPr lang="ru-RU" sz="2000" smtClean="0">
                <a:latin typeface="Times New Roman" pitchFamily="18" charset="0"/>
                <a:ea typeface="Arial Unicode MS"/>
                <a:cs typeface="Times New Roman" pitchFamily="18" charset="0"/>
              </a:rPr>
              <a:t>  уровень торговой наценки на социально-значимые продукты;</a:t>
            </a:r>
          </a:p>
          <a:p>
            <a:pPr indent="-6350">
              <a:lnSpc>
                <a:spcPct val="90000"/>
              </a:lnSpc>
              <a:buFont typeface="Arial" charset="0"/>
              <a:buChar char="•"/>
            </a:pPr>
            <a:r>
              <a:rPr lang="ru-RU" sz="2000" smtClean="0">
                <a:latin typeface="Times New Roman" pitchFamily="18" charset="0"/>
                <a:ea typeface="Arial Unicode MS"/>
                <a:cs typeface="Times New Roman" pitchFamily="18" charset="0"/>
              </a:rPr>
              <a:t>  проблемы и причины, влияющие на формирование розничной цены;</a:t>
            </a:r>
          </a:p>
          <a:p>
            <a:pPr indent="-6350">
              <a:lnSpc>
                <a:spcPct val="90000"/>
              </a:lnSpc>
              <a:buFont typeface="Arial" charset="0"/>
              <a:buChar char="•"/>
            </a:pPr>
            <a:r>
              <a:rPr lang="ru-RU" sz="2000" smtClean="0">
                <a:latin typeface="Times New Roman" pitchFamily="18" charset="0"/>
                <a:ea typeface="Arial Unicode MS"/>
                <a:cs typeface="Times New Roman" pitchFamily="18" charset="0"/>
              </a:rPr>
              <a:t>  организация взаимодействия с местными предприятиями, производящими продукты питания на территории Мурманской области</a:t>
            </a:r>
            <a:r>
              <a:rPr lang="ru-RU" sz="2000" smtClean="0">
                <a:latin typeface="Arial Unicode MS"/>
                <a:ea typeface="Arial Unicode MS"/>
                <a:cs typeface="Times New Roman" pitchFamily="18" charset="0"/>
              </a:rPr>
              <a:t>.</a:t>
            </a:r>
          </a:p>
          <a:p>
            <a:pPr indent="-6350">
              <a:lnSpc>
                <a:spcPct val="90000"/>
              </a:lnSpc>
              <a:buFont typeface="Arial" charset="0"/>
              <a:buChar char="•"/>
            </a:pPr>
            <a:r>
              <a:rPr lang="ru-RU" sz="2400" smtClean="0">
                <a:latin typeface="Times New Roman" pitchFamily="18" charset="0"/>
                <a:ea typeface="Arial Unicode MS"/>
                <a:cs typeface="Times New Roman" pitchFamily="18" charset="0"/>
              </a:rPr>
              <a:t>  </a:t>
            </a:r>
            <a:r>
              <a:rPr lang="ru-RU" sz="2000" smtClean="0">
                <a:latin typeface="Times New Roman" pitchFamily="18" charset="0"/>
                <a:ea typeface="Arial Unicode MS"/>
                <a:cs typeface="Times New Roman" pitchFamily="18" charset="0"/>
              </a:rPr>
              <a:t>участвуют в обсуждении разрабатываемых нормативно-правовых актов регулирующих развитие малого и среднего предпринимательства.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p:cNvSpPr>
          <p:nvPr>
            <p:ph type="body" idx="1"/>
          </p:nvPr>
        </p:nvSpPr>
        <p:spPr/>
        <p:txBody>
          <a:bodyPr/>
          <a:lstStyle/>
          <a:p>
            <a:pPr>
              <a:buFont typeface="Wingdings 2" pitchFamily="18" charset="2"/>
              <a:buNone/>
            </a:pPr>
            <a:r>
              <a:rPr lang="ru-RU" smtClean="0"/>
              <a:t>Спасибо за внимание.</a:t>
            </a:r>
            <a:endParaRPr lang="en-US" smtClean="0"/>
          </a:p>
          <a:p>
            <a:pPr>
              <a:buFont typeface="Wingdings 2" pitchFamily="18" charset="2"/>
              <a:buNone/>
            </a:pPr>
            <a:endParaRPr lang="ru-RU" smtClean="0"/>
          </a:p>
          <a:p>
            <a:pPr>
              <a:buFont typeface="Wingdings 2" pitchFamily="18" charset="2"/>
              <a:buNone/>
            </a:pPr>
            <a:r>
              <a:rPr lang="ru-RU" sz="2000" smtClean="0"/>
              <a:t>Ведущий специалист Управления Экономики и </a:t>
            </a:r>
            <a:endParaRPr lang="en-US" sz="2000" smtClean="0"/>
          </a:p>
          <a:p>
            <a:pPr>
              <a:buFont typeface="Wingdings 2" pitchFamily="18" charset="2"/>
              <a:buNone/>
            </a:pPr>
            <a:r>
              <a:rPr lang="ru-RU" sz="2000" smtClean="0"/>
              <a:t>финансов Администрации ЗАТО г. Заозерска</a:t>
            </a:r>
          </a:p>
          <a:p>
            <a:pPr>
              <a:buFont typeface="Wingdings 2" pitchFamily="18" charset="2"/>
              <a:buNone/>
            </a:pPr>
            <a:endParaRPr lang="ru-RU" sz="2000" smtClean="0"/>
          </a:p>
          <a:p>
            <a:pPr>
              <a:buFont typeface="Wingdings 2" pitchFamily="18" charset="2"/>
              <a:buNone/>
            </a:pPr>
            <a:r>
              <a:rPr lang="ru-RU" sz="2000" smtClean="0"/>
              <a:t>					       </a:t>
            </a:r>
            <a:r>
              <a:rPr lang="en-US" sz="2000" smtClean="0"/>
              <a:t>		</a:t>
            </a:r>
            <a:r>
              <a:rPr lang="ru-RU" sz="2000" smtClean="0"/>
              <a:t>Корягина О.В.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p:cNvSpPr>
          <p:nvPr>
            <p:ph type="title" idx="4294967295"/>
          </p:nvPr>
        </p:nvSpPr>
        <p:spPr>
          <a:xfrm>
            <a:off x="468313" y="1125538"/>
            <a:ext cx="8229600" cy="1143000"/>
          </a:xfrm>
        </p:spPr>
        <p:txBody>
          <a:bodyPr/>
          <a:lstStyle/>
          <a:p>
            <a:pPr algn="ctr"/>
            <a:r>
              <a:rPr lang="ru-RU" sz="2800" b="1" smtClean="0"/>
              <a:t>Порядок предоставления в пользование хозяйствующим субъектам муниципального недвижимого имущества и земельных участков</a:t>
            </a:r>
            <a:r>
              <a:rPr lang="en-US" sz="2800" b="1" smtClean="0"/>
              <a:t/>
            </a:r>
            <a:br>
              <a:rPr lang="en-US" sz="2800" b="1" smtClean="0"/>
            </a:br>
            <a:r>
              <a:rPr lang="ru-RU" sz="2800" b="1" smtClean="0"/>
              <a:t> для осуществления предпринимательской деятельности</a:t>
            </a:r>
          </a:p>
        </p:txBody>
      </p:sp>
      <p:sp>
        <p:nvSpPr>
          <p:cNvPr id="58371" name="Rectangle 3"/>
          <p:cNvSpPr>
            <a:spLocks noGrp="1"/>
          </p:cNvSpPr>
          <p:nvPr>
            <p:ph type="body" idx="4294967295"/>
          </p:nvPr>
        </p:nvSpPr>
        <p:spPr>
          <a:xfrm>
            <a:off x="457200" y="3716338"/>
            <a:ext cx="8229600" cy="2608262"/>
          </a:xfrm>
        </p:spPr>
        <p:txBody>
          <a:bodyPr/>
          <a:lstStyle/>
          <a:p>
            <a:pPr>
              <a:buFont typeface="Wingdings 2" pitchFamily="18" charset="2"/>
              <a:buNone/>
            </a:pPr>
            <a:r>
              <a:rPr lang="ru-RU" sz="2200" smtClean="0">
                <a:solidFill>
                  <a:schemeClr val="tx2"/>
                </a:solidFill>
              </a:rPr>
              <a:t>Докладывает </a:t>
            </a:r>
          </a:p>
          <a:p>
            <a:pPr>
              <a:buFont typeface="Wingdings 2" pitchFamily="18" charset="2"/>
              <a:buNone/>
            </a:pPr>
            <a:endParaRPr lang="ru-RU" sz="2200" smtClean="0">
              <a:solidFill>
                <a:schemeClr val="tx2"/>
              </a:solidFill>
            </a:endParaRPr>
          </a:p>
          <a:p>
            <a:pPr>
              <a:buFont typeface="Wingdings 2" pitchFamily="18" charset="2"/>
              <a:buNone/>
            </a:pPr>
            <a:r>
              <a:rPr lang="ru-RU" sz="2200" smtClean="0"/>
              <a:t>Начальник Управления муниципального имущества </a:t>
            </a:r>
          </a:p>
          <a:p>
            <a:pPr>
              <a:buFont typeface="Wingdings 2" pitchFamily="18" charset="2"/>
              <a:buNone/>
            </a:pPr>
            <a:r>
              <a:rPr lang="ru-RU" sz="2200" smtClean="0"/>
              <a:t>Администрации ЗАТО города Заозерска </a:t>
            </a:r>
          </a:p>
          <a:p>
            <a:pPr>
              <a:buFont typeface="Wingdings 2" pitchFamily="18" charset="2"/>
              <a:buNone/>
            </a:pPr>
            <a:endParaRPr lang="ru-RU" sz="2200" smtClean="0"/>
          </a:p>
          <a:p>
            <a:pPr>
              <a:buFont typeface="Wingdings 2" pitchFamily="18" charset="2"/>
              <a:buNone/>
            </a:pPr>
            <a:r>
              <a:rPr lang="ru-RU" sz="2200" smtClean="0"/>
              <a:t>				Карпеко Валерий Николаевич</a:t>
            </a:r>
          </a:p>
        </p:txBody>
      </p:sp>
    </p:spTree>
  </p:cSld>
  <p:clrMapOvr>
    <a:overrideClrMapping bg1="dk2" tx1="lt1" bg2="dk1"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3"/>
          <p:cNvSpPr>
            <a:spLocks noGrp="1"/>
          </p:cNvSpPr>
          <p:nvPr>
            <p:ph type="body" idx="4294967295"/>
          </p:nvPr>
        </p:nvSpPr>
        <p:spPr>
          <a:xfrm>
            <a:off x="457200" y="333375"/>
            <a:ext cx="8229600" cy="6191250"/>
          </a:xfrm>
        </p:spPr>
        <p:txBody>
          <a:bodyPr/>
          <a:lstStyle/>
          <a:p>
            <a:pPr>
              <a:lnSpc>
                <a:spcPct val="90000"/>
              </a:lnSpc>
              <a:buFont typeface="Wingdings 2" pitchFamily="18" charset="2"/>
              <a:buNone/>
            </a:pPr>
            <a:r>
              <a:rPr lang="ru-RU" sz="2000" smtClean="0"/>
              <a:t>		В соответствии с п. 1 Закона РФ от 14.07.1992 № 3297-1 «О закрытом административно-территориальном образовании» сделки по приобретению в собственность недвижимого имущества, находящегося на территории закрытого административно-территориального образования, либо иные сделки с таким имуществом могут совершаться только гражданами Российской Федерации, постоянно проживающими или получившими разрешение на постоянное проживание на территории закрытого административно-территориального образования, гражданами Российской Федерации, работающими на данной территории на условиях трудового договора, заключенного на неопределенный срок с организациями, по роду деятельности которых создано закрытое административно-территориальное образование, и юридическими лицами, расположенными и зарегистрированными на территории закрытого административно-территориального образования.</a:t>
            </a:r>
          </a:p>
          <a:p>
            <a:pPr>
              <a:lnSpc>
                <a:spcPct val="90000"/>
              </a:lnSpc>
              <a:buFont typeface="Wingdings 2" pitchFamily="18" charset="2"/>
              <a:buNone/>
            </a:pPr>
            <a:r>
              <a:rPr lang="ru-RU" sz="2000" smtClean="0"/>
              <a:t>		Аренда нежилых помещений, находящихся в муниципальной собственности, является сделкой с недвижимым имуществом. Учитывая это, для заключения такого договора, юридические и физические лица должны быть зарегистрированы на территории ЗАТО.</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p:cNvSpPr>
          <p:nvPr>
            <p:ph type="body" idx="4294967295"/>
          </p:nvPr>
        </p:nvSpPr>
        <p:spPr>
          <a:xfrm>
            <a:off x="457200" y="333375"/>
            <a:ext cx="8229600" cy="6264275"/>
          </a:xfrm>
        </p:spPr>
        <p:txBody>
          <a:bodyPr/>
          <a:lstStyle/>
          <a:p>
            <a:pPr>
              <a:lnSpc>
                <a:spcPct val="80000"/>
              </a:lnSpc>
              <a:buFont typeface="Wingdings 2" pitchFamily="18" charset="2"/>
              <a:buNone/>
            </a:pPr>
            <a:r>
              <a:rPr lang="ru-RU" sz="2200" smtClean="0"/>
              <a:t>		В 2010 году определена рыночная стоимость годовой арендной платы за 1 кв.м. нежилых помещений, которая составила 410 руб. кв. в год (применяется в расчетах с 2011 года).</a:t>
            </a:r>
          </a:p>
          <a:p>
            <a:pPr>
              <a:lnSpc>
                <a:spcPct val="80000"/>
              </a:lnSpc>
              <a:buFont typeface="Wingdings 2" pitchFamily="18" charset="2"/>
              <a:buNone/>
            </a:pPr>
            <a:r>
              <a:rPr lang="ru-RU" sz="2200" smtClean="0"/>
              <a:t>		Средняя величина годовой арендной платы одного квадратного метра объекта муниципального нежилого фонда, находящегося в муниципальной казне ЗАТО города Заозерска и переданного субъектам малого и среднего предпринимательства составляет: 572 рубля  00 коп.</a:t>
            </a:r>
          </a:p>
          <a:p>
            <a:pPr>
              <a:lnSpc>
                <a:spcPct val="80000"/>
              </a:lnSpc>
              <a:buFont typeface="Wingdings 2" pitchFamily="18" charset="2"/>
              <a:buNone/>
            </a:pPr>
            <a:r>
              <a:rPr lang="ru-RU" sz="2200" smtClean="0"/>
              <a:t>		При первичном ремонте помещений взятых в аренду устанавливается размер арендной платы по данным помещениям в размере 100 рублей за 1 кв.м. в год до момента оформления акта ввода в эксплуатацию, но не более шести месяцев со дня заключения договора.</a:t>
            </a:r>
          </a:p>
          <a:p>
            <a:pPr>
              <a:lnSpc>
                <a:spcPct val="80000"/>
              </a:lnSpc>
              <a:buFont typeface="Wingdings 2" pitchFamily="18" charset="2"/>
              <a:buNone/>
            </a:pPr>
            <a:r>
              <a:rPr lang="ru-RU" sz="2200" smtClean="0"/>
              <a:t>		В соответствии с пунктом 4 статьи Федерального закона от 26.07.2006 № 135-ФЗ «О защите конкуренции» в целях поддержки субъектов малого и среднего предпринимательства предоставляется муниципальная преференция в форме передачи в аренду (субаренду) объектов муниципального нежилого фонда, находящихся в муниципальной казне ЗАТО г. Заозерска.</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141" name="Group 749"/>
          <p:cNvGraphicFramePr>
            <a:graphicFrameLocks noGrp="1"/>
          </p:cNvGraphicFramePr>
          <p:nvPr>
            <p:ph idx="4294967295"/>
          </p:nvPr>
        </p:nvGraphicFramePr>
        <p:xfrm>
          <a:off x="250825" y="188913"/>
          <a:ext cx="8569325" cy="6408737"/>
        </p:xfrm>
        <a:graphic>
          <a:graphicData uri="http://schemas.openxmlformats.org/drawingml/2006/table">
            <a:tbl>
              <a:tblPr/>
              <a:tblGrid>
                <a:gridCol w="360363"/>
                <a:gridCol w="576262"/>
                <a:gridCol w="1655763"/>
                <a:gridCol w="3241675"/>
                <a:gridCol w="1439862"/>
                <a:gridCol w="1295400"/>
              </a:tblGrid>
              <a:tr h="360363">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год</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вид преференции</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наименование</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кол-во объектов</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Площадь кв. м</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8938">
                <a:tc rowSpan="7">
                  <a:txBody>
                    <a:bodyPr/>
                    <a:lstStyle/>
                    <a:p>
                      <a:pPr marL="273050" marR="0" lvl="0" indent="-273050" algn="l"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7">
                  <a:txBody>
                    <a:bodyPr/>
                    <a:lstStyle/>
                    <a:p>
                      <a:pPr marL="273050" marR="0" lvl="0" indent="-273050" algn="just"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2010</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4">
                  <a:txBody>
                    <a:bodyPr/>
                    <a:lstStyle/>
                    <a:p>
                      <a:pPr marL="273050" marR="0" lvl="0" indent="-273050" algn="just"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право аренды</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l"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магазин продовольственных товаров</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4</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568,70</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12738">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273050" marR="0" lvl="0" indent="-273050" algn="l"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магазин промышленных товаров</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1</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94,50</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5275">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273050" marR="0" lvl="0" indent="-273050" algn="l"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услуги</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6</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959,60</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58775">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273050" marR="0" lvl="0" indent="-273050" algn="r" defTabSz="914400" rtl="0" eaLnBrk="1" fontAlgn="base" latinLnBrk="0" hangingPunct="1">
                        <a:lnSpc>
                          <a:spcPct val="100000"/>
                        </a:lnSpc>
                        <a:spcBef>
                          <a:spcPct val="0"/>
                        </a:spcBef>
                        <a:spcAft>
                          <a:spcPct val="0"/>
                        </a:spcAft>
                        <a:buClrTx/>
                        <a:buSzTx/>
                        <a:buFontTx/>
                        <a:buNone/>
                        <a:tabLst/>
                      </a:pPr>
                      <a:r>
                        <a:rPr kumimoji="0" lang="ru-RU" sz="1200" b="0" i="1" u="none" strike="noStrike" cap="none" normalizeH="0" baseline="0" smtClean="0">
                          <a:ln>
                            <a:noFill/>
                          </a:ln>
                          <a:solidFill>
                            <a:schemeClr val="tx1"/>
                          </a:solidFill>
                          <a:effectLst/>
                          <a:latin typeface="Times New Roman" pitchFamily="18" charset="0"/>
                          <a:cs typeface="Times New Roman" pitchFamily="18" charset="0"/>
                        </a:rPr>
                        <a:t>всего:</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1" u="none" strike="noStrike" cap="none" normalizeH="0" baseline="0" smtClean="0">
                          <a:ln>
                            <a:noFill/>
                          </a:ln>
                          <a:solidFill>
                            <a:schemeClr val="tx1"/>
                          </a:solidFill>
                          <a:effectLst/>
                          <a:latin typeface="Times New Roman" pitchFamily="18" charset="0"/>
                          <a:cs typeface="Times New Roman" pitchFamily="18" charset="0"/>
                        </a:rPr>
                        <a:t>11</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1" u="none" strike="noStrike" cap="none" normalizeH="0" baseline="0" smtClean="0">
                          <a:ln>
                            <a:noFill/>
                          </a:ln>
                          <a:solidFill>
                            <a:schemeClr val="tx1"/>
                          </a:solidFill>
                          <a:effectLst/>
                          <a:latin typeface="Times New Roman" pitchFamily="18" charset="0"/>
                          <a:cs typeface="Times New Roman" pitchFamily="18" charset="0"/>
                        </a:rPr>
                        <a:t>1622,80</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11150">
                <a:tc vMerge="1">
                  <a:txBody>
                    <a:bodyPr/>
                    <a:lstStyle/>
                    <a:p>
                      <a:endParaRPr lang="ru-RU"/>
                    </a:p>
                  </a:txBody>
                  <a:tcPr/>
                </a:tc>
                <a:tc vMerge="1">
                  <a:txBody>
                    <a:bodyPr/>
                    <a:lstStyle/>
                    <a:p>
                      <a:endParaRPr lang="ru-RU"/>
                    </a:p>
                  </a:txBody>
                  <a:tcPr/>
                </a:tc>
                <a:tc rowSpan="3">
                  <a:txBody>
                    <a:bodyPr/>
                    <a:lstStyle/>
                    <a:p>
                      <a:pPr marL="273050" marR="0" lvl="0" indent="-273050" algn="just"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право субаренды</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l"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магазин продовольственных товаров</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5</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197,76</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5275">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273050" marR="0" lvl="0" indent="-273050" algn="l"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услуги</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1</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71,50</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5275">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273050" marR="0" lvl="0" indent="-273050" algn="r" defTabSz="914400" rtl="0" eaLnBrk="1" fontAlgn="base" latinLnBrk="0" hangingPunct="1">
                        <a:lnSpc>
                          <a:spcPct val="100000"/>
                        </a:lnSpc>
                        <a:spcBef>
                          <a:spcPct val="0"/>
                        </a:spcBef>
                        <a:spcAft>
                          <a:spcPct val="0"/>
                        </a:spcAft>
                        <a:buClrTx/>
                        <a:buSzTx/>
                        <a:buFontTx/>
                        <a:buNone/>
                        <a:tabLst/>
                      </a:pPr>
                      <a:r>
                        <a:rPr kumimoji="0" lang="ru-RU" sz="1200" b="0" i="1" u="none" strike="noStrike" cap="none" normalizeH="0" baseline="0" smtClean="0">
                          <a:ln>
                            <a:noFill/>
                          </a:ln>
                          <a:solidFill>
                            <a:schemeClr val="tx1"/>
                          </a:solidFill>
                          <a:effectLst/>
                          <a:latin typeface="Times New Roman" pitchFamily="18" charset="0"/>
                          <a:cs typeface="Times New Roman" pitchFamily="18" charset="0"/>
                        </a:rPr>
                        <a:t>всего:</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1" u="none" strike="noStrike" cap="none" normalizeH="0" baseline="0" smtClean="0">
                          <a:ln>
                            <a:noFill/>
                          </a:ln>
                          <a:solidFill>
                            <a:schemeClr val="tx1"/>
                          </a:solidFill>
                          <a:effectLst/>
                          <a:latin typeface="Times New Roman" pitchFamily="18" charset="0"/>
                          <a:cs typeface="Times New Roman" pitchFamily="18" charset="0"/>
                        </a:rPr>
                        <a:t>6</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1" u="none" strike="noStrike" cap="none" normalizeH="0" baseline="0" smtClean="0">
                          <a:ln>
                            <a:noFill/>
                          </a:ln>
                          <a:solidFill>
                            <a:schemeClr val="tx1"/>
                          </a:solidFill>
                          <a:effectLst/>
                          <a:latin typeface="Times New Roman" pitchFamily="18" charset="0"/>
                          <a:cs typeface="Times New Roman" pitchFamily="18" charset="0"/>
                        </a:rPr>
                        <a:t>269,26</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5275">
                <a:tc gridSpan="4">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smtClean="0">
                          <a:ln>
                            <a:noFill/>
                          </a:ln>
                          <a:solidFill>
                            <a:schemeClr val="tx1"/>
                          </a:solidFill>
                          <a:effectLst/>
                          <a:latin typeface="Times New Roman" pitchFamily="18" charset="0"/>
                          <a:cs typeface="Times New Roman" pitchFamily="18" charset="0"/>
                        </a:rPr>
                        <a:t>Всего 2010 год</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smtClean="0">
                          <a:ln>
                            <a:noFill/>
                          </a:ln>
                          <a:solidFill>
                            <a:schemeClr val="tx1"/>
                          </a:solidFill>
                          <a:effectLst/>
                          <a:latin typeface="Times New Roman" pitchFamily="18" charset="0"/>
                          <a:cs typeface="Times New Roman" pitchFamily="18" charset="0"/>
                        </a:rPr>
                        <a:t>17</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smtClean="0">
                          <a:ln>
                            <a:noFill/>
                          </a:ln>
                          <a:solidFill>
                            <a:schemeClr val="tx1"/>
                          </a:solidFill>
                          <a:effectLst/>
                          <a:latin typeface="Times New Roman" pitchFamily="18" charset="0"/>
                          <a:cs typeface="Times New Roman" pitchFamily="18" charset="0"/>
                        </a:rPr>
                        <a:t>1892,06</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03225">
                <a:tc rowSpan="10">
                  <a:txBody>
                    <a:bodyPr/>
                    <a:lstStyle/>
                    <a:p>
                      <a:pPr marL="273050" marR="0" lvl="0" indent="-273050" algn="l"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just"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2011</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l"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право аренды</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магазин продовольственных товаров</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1</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191,00</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5275">
                <a:tc vMerge="1">
                  <a:txBody>
                    <a:bodyPr/>
                    <a:lstStyle/>
                    <a:p>
                      <a:endParaRPr lang="ru-RU"/>
                    </a:p>
                  </a:txBody>
                  <a:tcPr/>
                </a:tc>
                <a:tc>
                  <a:txBody>
                    <a:bodyPr/>
                    <a:lstStyle/>
                    <a:p>
                      <a:pPr marL="0" marR="0" lvl="0" indent="0" algn="l"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магазин промышленных товаров</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5</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280,20</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5275">
                <a:tc vMerge="1">
                  <a:txBody>
                    <a:bodyPr/>
                    <a:lstStyle/>
                    <a:p>
                      <a:endParaRPr lang="ru-RU"/>
                    </a:p>
                  </a:txBody>
                  <a:tcPr/>
                </a:tc>
                <a:tc>
                  <a:txBody>
                    <a:bodyPr/>
                    <a:lstStyle/>
                    <a:p>
                      <a:pPr marL="0" marR="0" lvl="0" indent="0" algn="l"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услуги</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618,20</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27025">
                <a:tc vMerge="1">
                  <a:txBody>
                    <a:bodyPr/>
                    <a:lstStyle/>
                    <a:p>
                      <a:endParaRPr lang="ru-RU"/>
                    </a:p>
                  </a:txBody>
                  <a:tcPr/>
                </a:tc>
                <a:tc>
                  <a:txBody>
                    <a:bodyPr/>
                    <a:lstStyle/>
                    <a:p>
                      <a:pPr marL="0" marR="0" lvl="0" indent="0" algn="l"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кафе-клуб</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1</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392,00</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5275">
                <a:tc vMerge="1">
                  <a:txBody>
                    <a:bodyPr/>
                    <a:lstStyle/>
                    <a:p>
                      <a:endParaRPr lang="ru-RU"/>
                    </a:p>
                  </a:txBody>
                  <a:tcPr/>
                </a:tc>
                <a:tc>
                  <a:txBody>
                    <a:bodyPr/>
                    <a:lstStyle/>
                    <a:p>
                      <a:pPr marL="0" marR="0" lvl="0" indent="0" algn="l"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прочее</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3</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120,70</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6863">
                <a:tc vMerge="1">
                  <a:txBody>
                    <a:bodyPr/>
                    <a:lstStyle/>
                    <a:p>
                      <a:endParaRPr lang="ru-RU"/>
                    </a:p>
                  </a:txBody>
                  <a:tcPr/>
                </a:tc>
                <a:tc gridSpan="3">
                  <a:txBody>
                    <a:bodyPr/>
                    <a:lstStyle/>
                    <a:p>
                      <a:pPr marL="273050" marR="0" lvl="0" indent="-273050" algn="r" defTabSz="914400" rtl="0" eaLnBrk="1" fontAlgn="base" latinLnBrk="0" hangingPunct="1">
                        <a:lnSpc>
                          <a:spcPct val="100000"/>
                        </a:lnSpc>
                        <a:spcBef>
                          <a:spcPct val="0"/>
                        </a:spcBef>
                        <a:spcAft>
                          <a:spcPct val="0"/>
                        </a:spcAft>
                        <a:buClrTx/>
                        <a:buSzTx/>
                        <a:buFontTx/>
                        <a:buNone/>
                        <a:tabLst/>
                      </a:pPr>
                      <a:r>
                        <a:rPr kumimoji="0" lang="ru-RU" sz="1200" b="0" i="1" u="none" strike="noStrike" cap="none" normalizeH="0" baseline="0" smtClean="0">
                          <a:ln>
                            <a:noFill/>
                          </a:ln>
                          <a:solidFill>
                            <a:schemeClr val="tx1"/>
                          </a:solidFill>
                          <a:effectLst/>
                          <a:latin typeface="Times New Roman" pitchFamily="18" charset="0"/>
                          <a:cs typeface="Times New Roman" pitchFamily="18" charset="0"/>
                        </a:rPr>
                        <a:t>всего:</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hMerge="1">
                  <a:txBody>
                    <a:bodyPr/>
                    <a:lstStyle/>
                    <a:p>
                      <a:endParaRPr lang="ru-RU"/>
                    </a:p>
                  </a:txBody>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1" u="none" strike="noStrike" cap="none" normalizeH="0" baseline="0" smtClean="0">
                          <a:ln>
                            <a:noFill/>
                          </a:ln>
                          <a:solidFill>
                            <a:schemeClr val="tx1"/>
                          </a:solidFill>
                          <a:effectLst/>
                          <a:latin typeface="Times New Roman" pitchFamily="18" charset="0"/>
                          <a:cs typeface="Times New Roman" pitchFamily="18" charset="0"/>
                        </a:rPr>
                        <a:t>10</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1" u="none" strike="noStrike" cap="none" normalizeH="0" baseline="0" smtClean="0">
                          <a:ln>
                            <a:noFill/>
                          </a:ln>
                          <a:solidFill>
                            <a:schemeClr val="tx1"/>
                          </a:solidFill>
                          <a:effectLst/>
                          <a:latin typeface="Times New Roman" pitchFamily="18" charset="0"/>
                          <a:cs typeface="Times New Roman" pitchFamily="18" charset="0"/>
                        </a:rPr>
                        <a:t>1602,10</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5275">
                <a:tc vMerge="1">
                  <a:txBody>
                    <a:bodyPr/>
                    <a:lstStyle/>
                    <a:p>
                      <a:endParaRPr lang="ru-RU"/>
                    </a:p>
                  </a:txBody>
                  <a:tcPr/>
                </a:tc>
                <a:tc>
                  <a:txBody>
                    <a:bodyPr/>
                    <a:lstStyle/>
                    <a:p>
                      <a:pPr marL="0" marR="0" lvl="0" indent="0" algn="l"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just"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право субаренды</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магазин продовольственных товаров</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4</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154,06</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00050">
                <a:tc vMerge="1">
                  <a:txBody>
                    <a:bodyPr/>
                    <a:lstStyle/>
                    <a:p>
                      <a:endParaRPr lang="ru-RU"/>
                    </a:p>
                  </a:txBody>
                  <a:tcPr/>
                </a:tc>
                <a:tc>
                  <a:txBody>
                    <a:bodyPr/>
                    <a:lstStyle/>
                    <a:p>
                      <a:pPr marL="0" marR="0" lvl="0" indent="0" algn="l"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промышленных товаров  </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2</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44,44</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5275">
                <a:tc vMerge="1">
                  <a:txBody>
                    <a:bodyPr/>
                    <a:lstStyle/>
                    <a:p>
                      <a:endParaRPr lang="ru-RU"/>
                    </a:p>
                  </a:txBody>
                  <a:tcPr/>
                </a:tc>
                <a:tc>
                  <a:txBody>
                    <a:bodyPr/>
                    <a:lstStyle/>
                    <a:p>
                      <a:pPr marL="0" marR="0" lvl="0" indent="0" algn="l"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BD0D9"/>
                        </a:buClr>
                        <a:buSzPct val="95000"/>
                        <a:buFont typeface="Wingdings 2" pitchFamily="18" charset="2"/>
                        <a:buNone/>
                        <a:tabLst/>
                      </a:pP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услуги</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1</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smtClean="0">
                          <a:ln>
                            <a:noFill/>
                          </a:ln>
                          <a:solidFill>
                            <a:schemeClr val="tx1"/>
                          </a:solidFill>
                          <a:effectLst/>
                          <a:latin typeface="Times New Roman" pitchFamily="18" charset="0"/>
                          <a:cs typeface="Times New Roman" pitchFamily="18" charset="0"/>
                        </a:rPr>
                        <a:t>2</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6863">
                <a:tc vMerge="1">
                  <a:txBody>
                    <a:bodyPr/>
                    <a:lstStyle/>
                    <a:p>
                      <a:endParaRPr lang="ru-RU"/>
                    </a:p>
                  </a:txBody>
                  <a:tcPr/>
                </a:tc>
                <a:tc gridSpan="3">
                  <a:txBody>
                    <a:bodyPr/>
                    <a:lstStyle/>
                    <a:p>
                      <a:pPr marL="273050" marR="0" lvl="0" indent="-273050" algn="r" defTabSz="914400" rtl="0" eaLnBrk="1" fontAlgn="base" latinLnBrk="0" hangingPunct="1">
                        <a:lnSpc>
                          <a:spcPct val="100000"/>
                        </a:lnSpc>
                        <a:spcBef>
                          <a:spcPct val="0"/>
                        </a:spcBef>
                        <a:spcAft>
                          <a:spcPct val="0"/>
                        </a:spcAft>
                        <a:buClrTx/>
                        <a:buSzTx/>
                        <a:buFontTx/>
                        <a:buNone/>
                        <a:tabLst/>
                      </a:pPr>
                      <a:r>
                        <a:rPr kumimoji="0" lang="ru-RU" sz="1200" b="0" i="1" u="none" strike="noStrike" cap="none" normalizeH="0" baseline="0" smtClean="0">
                          <a:ln>
                            <a:noFill/>
                          </a:ln>
                          <a:solidFill>
                            <a:schemeClr val="tx1"/>
                          </a:solidFill>
                          <a:effectLst/>
                          <a:latin typeface="Times New Roman" pitchFamily="18" charset="0"/>
                          <a:cs typeface="Times New Roman" pitchFamily="18" charset="0"/>
                        </a:rPr>
                        <a:t>всего:</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hMerge="1">
                  <a:txBody>
                    <a:bodyPr/>
                    <a:lstStyle/>
                    <a:p>
                      <a:endParaRPr lang="ru-RU"/>
                    </a:p>
                  </a:txBody>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1" u="none" strike="noStrike" cap="none" normalizeH="0" baseline="0" smtClean="0">
                          <a:ln>
                            <a:noFill/>
                          </a:ln>
                          <a:solidFill>
                            <a:schemeClr val="tx1"/>
                          </a:solidFill>
                          <a:effectLst/>
                          <a:latin typeface="Times New Roman" pitchFamily="18" charset="0"/>
                          <a:cs typeface="Times New Roman" pitchFamily="18" charset="0"/>
                        </a:rPr>
                        <a:t>7</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0" i="1" u="none" strike="noStrike" cap="none" normalizeH="0" baseline="0" smtClean="0">
                          <a:ln>
                            <a:noFill/>
                          </a:ln>
                          <a:solidFill>
                            <a:schemeClr val="tx1"/>
                          </a:solidFill>
                          <a:effectLst/>
                          <a:latin typeface="Times New Roman" pitchFamily="18" charset="0"/>
                          <a:cs typeface="Times New Roman" pitchFamily="18" charset="0"/>
                        </a:rPr>
                        <a:t>200,50</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5275">
                <a:tc gridSpan="4">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smtClean="0">
                          <a:ln>
                            <a:noFill/>
                          </a:ln>
                          <a:solidFill>
                            <a:schemeClr val="tx1"/>
                          </a:solidFill>
                          <a:effectLst/>
                          <a:latin typeface="Times New Roman" pitchFamily="18" charset="0"/>
                          <a:cs typeface="Times New Roman" pitchFamily="18" charset="0"/>
                        </a:rPr>
                        <a:t>Всего 2011 год</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smtClean="0">
                          <a:ln>
                            <a:noFill/>
                          </a:ln>
                          <a:solidFill>
                            <a:schemeClr val="tx1"/>
                          </a:solidFill>
                          <a:effectLst/>
                          <a:latin typeface="Times New Roman" pitchFamily="18" charset="0"/>
                          <a:cs typeface="Times New Roman" pitchFamily="18" charset="0"/>
                        </a:rPr>
                        <a:t>17</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273050" marR="0" lvl="0" indent="-273050" algn="ctr"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smtClean="0">
                          <a:ln>
                            <a:noFill/>
                          </a:ln>
                          <a:solidFill>
                            <a:schemeClr val="tx1"/>
                          </a:solidFill>
                          <a:effectLst/>
                          <a:latin typeface="Times New Roman" pitchFamily="18" charset="0"/>
                          <a:cs typeface="Times New Roman" pitchFamily="18" charset="0"/>
                        </a:rPr>
                        <a:t>1802,60</a:t>
                      </a:r>
                      <a:endParaRPr kumimoji="0" lang="ru-RU" sz="1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p:cNvSpPr>
          <p:nvPr>
            <p:ph type="body" idx="4294967295"/>
          </p:nvPr>
        </p:nvSpPr>
        <p:spPr>
          <a:xfrm>
            <a:off x="457200" y="333375"/>
            <a:ext cx="8229600" cy="5991225"/>
          </a:xfrm>
        </p:spPr>
        <p:txBody>
          <a:bodyPr/>
          <a:lstStyle/>
          <a:p>
            <a:pPr>
              <a:lnSpc>
                <a:spcPct val="80000"/>
              </a:lnSpc>
              <a:buFont typeface="Wingdings 2" pitchFamily="18" charset="2"/>
              <a:buNone/>
            </a:pPr>
            <a:r>
              <a:rPr lang="ru-RU" sz="1800" smtClean="0"/>
              <a:t>	Количество действующих договоров по состоянию на:</a:t>
            </a:r>
          </a:p>
          <a:p>
            <a:pPr>
              <a:lnSpc>
                <a:spcPct val="80000"/>
              </a:lnSpc>
              <a:buFont typeface="Wingdings 2" pitchFamily="18" charset="2"/>
              <a:buNone/>
            </a:pPr>
            <a:r>
              <a:rPr lang="ru-RU" sz="1800" smtClean="0"/>
              <a:t>		01.01.2010г.  – 139;</a:t>
            </a:r>
          </a:p>
          <a:p>
            <a:pPr>
              <a:lnSpc>
                <a:spcPct val="80000"/>
              </a:lnSpc>
              <a:buFont typeface="Wingdings 2" pitchFamily="18" charset="2"/>
              <a:buNone/>
            </a:pPr>
            <a:r>
              <a:rPr lang="ru-RU" sz="1800" smtClean="0"/>
              <a:t>		01.01.2011г.  – 140;</a:t>
            </a:r>
          </a:p>
          <a:p>
            <a:pPr>
              <a:lnSpc>
                <a:spcPct val="80000"/>
              </a:lnSpc>
              <a:buFont typeface="Wingdings 2" pitchFamily="18" charset="2"/>
              <a:buNone/>
            </a:pPr>
            <a:r>
              <a:rPr lang="ru-RU" sz="1800" smtClean="0"/>
              <a:t>		01.01.2012г.   – 146.</a:t>
            </a:r>
          </a:p>
          <a:p>
            <a:pPr>
              <a:lnSpc>
                <a:spcPct val="80000"/>
              </a:lnSpc>
              <a:buFont typeface="Wingdings 2" pitchFamily="18" charset="2"/>
              <a:buNone/>
            </a:pPr>
            <a:r>
              <a:rPr lang="ru-RU" sz="1800" smtClean="0"/>
              <a:t>	Заключено договоров аренды:</a:t>
            </a:r>
          </a:p>
          <a:p>
            <a:pPr>
              <a:lnSpc>
                <a:spcPct val="80000"/>
              </a:lnSpc>
              <a:buFont typeface="Wingdings 2" pitchFamily="18" charset="2"/>
              <a:buNone/>
            </a:pPr>
            <a:r>
              <a:rPr lang="ru-RU" sz="1800" smtClean="0"/>
              <a:t>		2009 год – 12;</a:t>
            </a:r>
          </a:p>
          <a:p>
            <a:pPr>
              <a:lnSpc>
                <a:spcPct val="80000"/>
              </a:lnSpc>
              <a:buFont typeface="Wingdings 2" pitchFamily="18" charset="2"/>
              <a:buNone/>
            </a:pPr>
            <a:r>
              <a:rPr lang="ru-RU" sz="1800" smtClean="0"/>
              <a:t>		2010 год – 18   в т ч  11 (61%)  по преференции;</a:t>
            </a:r>
          </a:p>
          <a:p>
            <a:pPr>
              <a:lnSpc>
                <a:spcPct val="80000"/>
              </a:lnSpc>
              <a:buFont typeface="Wingdings 2" pitchFamily="18" charset="2"/>
              <a:buNone/>
            </a:pPr>
            <a:r>
              <a:rPr lang="ru-RU" sz="1800" smtClean="0"/>
              <a:t>		2011 год – 19   в т ч  14 (74%)  по преференции.</a:t>
            </a:r>
          </a:p>
          <a:p>
            <a:pPr>
              <a:lnSpc>
                <a:spcPct val="80000"/>
              </a:lnSpc>
              <a:buFont typeface="Wingdings 2" pitchFamily="18" charset="2"/>
              <a:buNone/>
            </a:pPr>
            <a:r>
              <a:rPr lang="ru-RU" sz="1800" smtClean="0"/>
              <a:t>	</a:t>
            </a:r>
          </a:p>
          <a:p>
            <a:pPr>
              <a:lnSpc>
                <a:spcPct val="80000"/>
              </a:lnSpc>
              <a:buFont typeface="Wingdings 2" pitchFamily="18" charset="2"/>
              <a:buNone/>
            </a:pPr>
            <a:r>
              <a:rPr lang="ru-RU" sz="1800" smtClean="0"/>
              <a:t>Контакты:</a:t>
            </a:r>
          </a:p>
          <a:p>
            <a:pPr>
              <a:lnSpc>
                <a:spcPct val="80000"/>
              </a:lnSpc>
              <a:buFont typeface="Wingdings 2" pitchFamily="18" charset="2"/>
              <a:buNone/>
            </a:pPr>
            <a:r>
              <a:rPr lang="ru-RU" sz="1800" smtClean="0"/>
              <a:t>Управление муниципального имущества Администрации ЗАТО города Заозерска Мурманской области</a:t>
            </a:r>
          </a:p>
          <a:p>
            <a:pPr>
              <a:lnSpc>
                <a:spcPct val="80000"/>
              </a:lnSpc>
              <a:buFont typeface="Wingdings 2" pitchFamily="18" charset="2"/>
              <a:buNone/>
            </a:pPr>
            <a:r>
              <a:rPr lang="ru-RU" sz="1600" smtClean="0">
                <a:latin typeface="Arial" charset="0"/>
              </a:rPr>
              <a:t>адрес: пер. Школьный, дом 1, г. Заозерск, Мурманская область, Россия, 184310</a:t>
            </a:r>
          </a:p>
          <a:p>
            <a:pPr>
              <a:lnSpc>
                <a:spcPct val="80000"/>
              </a:lnSpc>
              <a:buFont typeface="Wingdings 2" pitchFamily="18" charset="2"/>
              <a:buNone/>
            </a:pPr>
            <a:r>
              <a:rPr lang="ru-RU" sz="1600" smtClean="0">
                <a:latin typeface="Arial" charset="0"/>
              </a:rPr>
              <a:t>тел./факс (81556) 3-35-76</a:t>
            </a:r>
          </a:p>
          <a:p>
            <a:pPr>
              <a:lnSpc>
                <a:spcPct val="80000"/>
              </a:lnSpc>
              <a:buFont typeface="Wingdings 2" pitchFamily="18" charset="2"/>
              <a:buNone/>
            </a:pPr>
            <a:r>
              <a:rPr lang="ru-RU" sz="1600" smtClean="0">
                <a:latin typeface="Arial" charset="0"/>
              </a:rPr>
              <a:t>е-</a:t>
            </a:r>
            <a:r>
              <a:rPr lang="en-US" sz="1600" smtClean="0">
                <a:latin typeface="Arial" charset="0"/>
              </a:rPr>
              <a:t>mail</a:t>
            </a:r>
            <a:r>
              <a:rPr lang="ru-RU" sz="1600" smtClean="0">
                <a:latin typeface="Arial" charset="0"/>
              </a:rPr>
              <a:t>: 	</a:t>
            </a:r>
            <a:r>
              <a:rPr lang="en-US" sz="1600" smtClean="0">
                <a:latin typeface="Arial" charset="0"/>
              </a:rPr>
              <a:t>umi</a:t>
            </a:r>
            <a:r>
              <a:rPr lang="ru-RU" sz="1600" smtClean="0">
                <a:latin typeface="Arial" charset="0"/>
              </a:rPr>
              <a:t>-</a:t>
            </a:r>
            <a:r>
              <a:rPr lang="en-US" sz="1600" smtClean="0">
                <a:latin typeface="Arial" charset="0"/>
              </a:rPr>
              <a:t>zaozersk</a:t>
            </a:r>
            <a:r>
              <a:rPr lang="ru-RU" sz="1600" smtClean="0">
                <a:latin typeface="Arial" charset="0"/>
              </a:rPr>
              <a:t>@</a:t>
            </a:r>
            <a:r>
              <a:rPr lang="en-US" sz="1600" smtClean="0">
                <a:latin typeface="Arial" charset="0"/>
              </a:rPr>
              <a:t>com</a:t>
            </a:r>
            <a:r>
              <a:rPr lang="ru-RU" sz="1600" smtClean="0">
                <a:latin typeface="Arial" charset="0"/>
              </a:rPr>
              <a:t>.</a:t>
            </a:r>
            <a:r>
              <a:rPr lang="en-US" sz="1600" smtClean="0">
                <a:latin typeface="Arial" charset="0"/>
              </a:rPr>
              <a:t>mels</a:t>
            </a:r>
            <a:r>
              <a:rPr lang="ru-RU" sz="1600" smtClean="0">
                <a:latin typeface="Arial" charset="0"/>
              </a:rPr>
              <a:t>.</a:t>
            </a:r>
            <a:r>
              <a:rPr lang="en-US" sz="1600" smtClean="0">
                <a:latin typeface="Arial" charset="0"/>
              </a:rPr>
              <a:t>ru</a:t>
            </a:r>
            <a:endParaRPr lang="ru-RU" sz="1600" smtClean="0">
              <a:latin typeface="Arial" charset="0"/>
            </a:endParaRPr>
          </a:p>
          <a:p>
            <a:pPr>
              <a:lnSpc>
                <a:spcPct val="80000"/>
              </a:lnSpc>
              <a:buFont typeface="Wingdings 2" pitchFamily="18" charset="2"/>
              <a:buNone/>
            </a:pPr>
            <a:r>
              <a:rPr lang="ru-RU" sz="1600" smtClean="0">
                <a:latin typeface="Arial" charset="0"/>
              </a:rPr>
              <a:t>Время работы:</a:t>
            </a:r>
          </a:p>
          <a:p>
            <a:pPr>
              <a:lnSpc>
                <a:spcPct val="80000"/>
              </a:lnSpc>
              <a:buFont typeface="Wingdings 2" pitchFamily="18" charset="2"/>
              <a:buNone/>
            </a:pPr>
            <a:r>
              <a:rPr lang="ru-RU" sz="1600" smtClean="0">
                <a:latin typeface="Arial" charset="0"/>
              </a:rPr>
              <a:t>понедельник –пятница с 08.30 до 17.00 (перерыв с 13.00 до 14.30).</a:t>
            </a:r>
          </a:p>
          <a:p>
            <a:pPr>
              <a:lnSpc>
                <a:spcPct val="80000"/>
              </a:lnSpc>
              <a:buFont typeface="Wingdings 2" pitchFamily="18" charset="2"/>
              <a:buNone/>
            </a:pPr>
            <a:endParaRPr lang="ru-RU" sz="1600" smtClean="0">
              <a:latin typeface="Arial" charset="0"/>
            </a:endParaRPr>
          </a:p>
          <a:p>
            <a:pPr>
              <a:lnSpc>
                <a:spcPct val="80000"/>
              </a:lnSpc>
              <a:buFont typeface="Wingdings 2" pitchFamily="18" charset="2"/>
              <a:buNone/>
            </a:pPr>
            <a:endParaRPr lang="ru-RU" sz="1800" smtClean="0"/>
          </a:p>
          <a:p>
            <a:pPr>
              <a:lnSpc>
                <a:spcPct val="80000"/>
              </a:lnSpc>
              <a:buFont typeface="Wingdings 2" pitchFamily="18" charset="2"/>
              <a:buNone/>
            </a:pPr>
            <a:r>
              <a:rPr lang="ru-RU" sz="2000" smtClean="0"/>
              <a:t>	Спасибо за внимание.</a:t>
            </a:r>
          </a:p>
          <a:p>
            <a:pPr>
              <a:lnSpc>
                <a:spcPct val="80000"/>
              </a:lnSpc>
              <a:buFont typeface="Wingdings 2" pitchFamily="18" charset="2"/>
              <a:buNone/>
            </a:pPr>
            <a:r>
              <a:rPr lang="ru-RU" sz="2000" smtClean="0"/>
              <a:t> Начальник УМИ Администрации ЗАТО г. Заозерска</a:t>
            </a:r>
          </a:p>
          <a:p>
            <a:pPr>
              <a:lnSpc>
                <a:spcPct val="80000"/>
              </a:lnSpc>
              <a:buFont typeface="Wingdings 2" pitchFamily="18" charset="2"/>
              <a:buNone/>
            </a:pPr>
            <a:endParaRPr lang="ru-RU" sz="2000" smtClean="0"/>
          </a:p>
          <a:p>
            <a:pPr>
              <a:lnSpc>
                <a:spcPct val="80000"/>
              </a:lnSpc>
              <a:buFont typeface="Wingdings 2" pitchFamily="18" charset="2"/>
              <a:buNone/>
            </a:pPr>
            <a:r>
              <a:rPr lang="ru-RU" sz="2000" smtClean="0"/>
              <a:t>							Карпеко В.Н</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3.xml><?xml version="1.0" encoding="utf-8"?>
<a:themeOverride xmlns:a="http://schemas.openxmlformats.org/drawingml/2006/main">
  <a:clrScheme name="">
    <a:dk1>
      <a:srgbClr val="04617B"/>
    </a:dk1>
    <a:lt1>
      <a:srgbClr val="FFFFFF"/>
    </a:lt1>
    <a:dk2>
      <a:srgbClr val="000000"/>
    </a:dk2>
    <a:lt2>
      <a:srgbClr val="DBF5F9"/>
    </a:lt2>
    <a:accent1>
      <a:srgbClr val="0F6FC6"/>
    </a:accent1>
    <a:accent2>
      <a:srgbClr val="009DD9"/>
    </a:accent2>
    <a:accent3>
      <a:srgbClr val="AAAAAA"/>
    </a:accent3>
    <a:accent4>
      <a:srgbClr val="DADADA"/>
    </a:accent4>
    <a:accent5>
      <a:srgbClr val="AABBDF"/>
    </a:accent5>
    <a:accent6>
      <a:srgbClr val="008EC4"/>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Flow</Template>
  <TotalTime>344</TotalTime>
  <Words>1943</Words>
  <Application>Microsoft Office PowerPoint</Application>
  <PresentationFormat>Экран (4:3)</PresentationFormat>
  <Paragraphs>227</Paragraphs>
  <Slides>28</Slides>
  <Notes>0</Notes>
  <HiddenSlides>0</HiddenSlides>
  <MMClips>0</MMClips>
  <ScaleCrop>false</ScaleCrop>
  <HeadingPairs>
    <vt:vector size="8" baseType="variant">
      <vt:variant>
        <vt:lpstr>Использованные шрифты</vt:lpstr>
      </vt:variant>
      <vt:variant>
        <vt:i4>6</vt:i4>
      </vt:variant>
      <vt:variant>
        <vt:lpstr>Шаблон оформления</vt:lpstr>
      </vt:variant>
      <vt:variant>
        <vt:i4>4</vt:i4>
      </vt:variant>
      <vt:variant>
        <vt:lpstr>Внедренные серверы OLE</vt:lpstr>
      </vt:variant>
      <vt:variant>
        <vt:i4>1</vt:i4>
      </vt:variant>
      <vt:variant>
        <vt:lpstr>Заголовки слайдов</vt:lpstr>
      </vt:variant>
      <vt:variant>
        <vt:i4>28</vt:i4>
      </vt:variant>
    </vt:vector>
  </HeadingPairs>
  <TitlesOfParts>
    <vt:vector size="39" baseType="lpstr">
      <vt:lpstr>Constantia</vt:lpstr>
      <vt:lpstr>Arial</vt:lpstr>
      <vt:lpstr>Calibri</vt:lpstr>
      <vt:lpstr>Wingdings 2</vt:lpstr>
      <vt:lpstr>Times New Roman</vt:lpstr>
      <vt:lpstr>Arial Unicode MS</vt:lpstr>
      <vt:lpstr>Поток</vt:lpstr>
      <vt:lpstr>Поток</vt:lpstr>
      <vt:lpstr>Поток</vt:lpstr>
      <vt:lpstr>Поток</vt:lpstr>
      <vt:lpstr>Диаграмма Microsoft Excel</vt:lpstr>
      <vt:lpstr>Слайд 1</vt:lpstr>
      <vt:lpstr>Слайд 2</vt:lpstr>
      <vt:lpstr>Слайд 3</vt:lpstr>
      <vt:lpstr>Слайд 4</vt:lpstr>
      <vt:lpstr>Слайд 5</vt:lpstr>
      <vt:lpstr>Слайд 6</vt:lpstr>
      <vt:lpstr>Слайд 7</vt:lpstr>
      <vt:lpstr>Слайд 8</vt:lpstr>
      <vt:lpstr>Слайд 9</vt:lpstr>
      <vt:lpstr>ОБЗОР  ИНВЕСТИЦИОННОГО КЛИМАТА ЗАТО ГОРОДА ЗАОАЗЕРСКА</vt:lpstr>
      <vt:lpstr>Структура предприятий по видам деятельности</vt:lpstr>
      <vt:lpstr>Основные показатели малых предприятий и индивидуальных предпринимателей</vt:lpstr>
      <vt:lpstr>Потребность в объектах потребительского рынка</vt:lpstr>
      <vt:lpstr>Слайд 14</vt:lpstr>
      <vt:lpstr>Слайд 15</vt:lpstr>
      <vt:lpstr>Слайд 16</vt:lpstr>
      <vt:lpstr>Слайд 17</vt:lpstr>
      <vt:lpstr>Слайд 18</vt:lpstr>
      <vt:lpstr>АНАЛИЗ  РАЗВИТИЯ  ПОТРЕБИТЕЛЬСКОГО  РЫНКА  ЗАТО  ГОРОДА  ЗАОЗЕРСКА </vt:lpstr>
      <vt:lpstr> Структура предприятий осуществляющих торговую деятельность</vt:lpstr>
      <vt:lpstr>МЕРЫ, ПРИНИМАЕМЫЕ АДМИНИСТРАЦИЕЙ ПО РАЗВИТИЮ ПОТРЕБИТЕЛЬСКОГО РЫНКА</vt:lpstr>
      <vt:lpstr>МЕРЫ, ПРИНИМАЕМЫЕ АДМИНИСТРАЦИЕЙ ПО РАЗВИТИЮ ПОТРЕБИТЕЛЬСКОГО РЫНКА</vt:lpstr>
      <vt:lpstr>Слайд 23</vt:lpstr>
      <vt:lpstr>Порядок предоставления в пользование хозяйствующим субъектам муниципального недвижимого имущества и земельных участков  для осуществления предпринимательской деятельности</vt:lpstr>
      <vt:lpstr>Слайд 25</vt:lpstr>
      <vt:lpstr>Слайд 26</vt:lpstr>
      <vt:lpstr>Слайд 27</vt:lpstr>
      <vt:lpstr>Слайд 28</vt:lpstr>
    </vt:vector>
  </TitlesOfParts>
  <Company>УЭиФ</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Доклад</dc:title>
  <dc:creator>budget2</dc:creator>
  <cp:lastModifiedBy>operator</cp:lastModifiedBy>
  <cp:revision>36</cp:revision>
  <dcterms:created xsi:type="dcterms:W3CDTF">2012-05-16T05:48:27Z</dcterms:created>
  <dcterms:modified xsi:type="dcterms:W3CDTF">2012-07-05T13:28:29Z</dcterms:modified>
</cp:coreProperties>
</file>